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7" r:id="rId12"/>
    <p:sldId id="268" r:id="rId13"/>
    <p:sldId id="269" r:id="rId14"/>
    <p:sldId id="270" r:id="rId15"/>
    <p:sldId id="266" r:id="rId16"/>
    <p:sldId id="271" r:id="rId17"/>
    <p:sldId id="272" r:id="rId18"/>
    <p:sldId id="273" r:id="rId19"/>
    <p:sldId id="274" r:id="rId20"/>
    <p:sldId id="296" r:id="rId21"/>
    <p:sldId id="298" r:id="rId22"/>
    <p:sldId id="300" r:id="rId23"/>
    <p:sldId id="299" r:id="rId24"/>
    <p:sldId id="305" r:id="rId25"/>
    <p:sldId id="306" r:id="rId26"/>
    <p:sldId id="307" r:id="rId27"/>
    <p:sldId id="308" r:id="rId28"/>
    <p:sldId id="309" r:id="rId29"/>
    <p:sldId id="303" r:id="rId30"/>
    <p:sldId id="304" r:id="rId31"/>
    <p:sldId id="310" r:id="rId32"/>
    <p:sldId id="311" r:id="rId33"/>
    <p:sldId id="312" r:id="rId34"/>
    <p:sldId id="313" r:id="rId35"/>
    <p:sldId id="31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3039-6920-6700-5D30-47431D2A07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8733B9-0955-DAFC-9D62-234AFB2A28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AA3D15-25B6-A124-8810-48EC5E69DFD5}"/>
              </a:ext>
            </a:extLst>
          </p:cNvPr>
          <p:cNvSpPr>
            <a:spLocks noGrp="1"/>
          </p:cNvSpPr>
          <p:nvPr>
            <p:ph type="dt" sz="half" idx="10"/>
          </p:nvPr>
        </p:nvSpPr>
        <p:spPr/>
        <p:txBody>
          <a:bodyPr/>
          <a:lstStyle/>
          <a:p>
            <a:fld id="{1DBC7628-6D85-4DB2-B4F0-2EB482450627}" type="datetimeFigureOut">
              <a:rPr lang="en-US" smtClean="0"/>
              <a:t>1/27/2024</a:t>
            </a:fld>
            <a:endParaRPr lang="en-US"/>
          </a:p>
        </p:txBody>
      </p:sp>
      <p:sp>
        <p:nvSpPr>
          <p:cNvPr id="5" name="Footer Placeholder 4">
            <a:extLst>
              <a:ext uri="{FF2B5EF4-FFF2-40B4-BE49-F238E27FC236}">
                <a16:creationId xmlns:a16="http://schemas.microsoft.com/office/drawing/2014/main" id="{87DAD760-9F39-EF55-6A93-390C60D39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914E5-9B1F-74DC-A139-A47095F64590}"/>
              </a:ext>
            </a:extLst>
          </p:cNvPr>
          <p:cNvSpPr>
            <a:spLocks noGrp="1"/>
          </p:cNvSpPr>
          <p:nvPr>
            <p:ph type="sldNum" sz="quarter" idx="12"/>
          </p:nvPr>
        </p:nvSpPr>
        <p:spPr/>
        <p:txBody>
          <a:bodyPr/>
          <a:lstStyle/>
          <a:p>
            <a:fld id="{305E29DC-18A5-4E66-BCF2-43E8CA51B96D}" type="slidenum">
              <a:rPr lang="en-US" smtClean="0"/>
              <a:t>‹#›</a:t>
            </a:fld>
            <a:endParaRPr lang="en-US"/>
          </a:p>
        </p:txBody>
      </p:sp>
    </p:spTree>
    <p:extLst>
      <p:ext uri="{BB962C8B-B14F-4D97-AF65-F5344CB8AC3E}">
        <p14:creationId xmlns:p14="http://schemas.microsoft.com/office/powerpoint/2010/main" val="3040913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A504-D803-6E82-8AAF-20079F2B91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DDFEBD-5074-0986-E1F7-2FD6B0643B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64306-DB57-3F7E-C5E5-C027FFA1025E}"/>
              </a:ext>
            </a:extLst>
          </p:cNvPr>
          <p:cNvSpPr>
            <a:spLocks noGrp="1"/>
          </p:cNvSpPr>
          <p:nvPr>
            <p:ph type="dt" sz="half" idx="10"/>
          </p:nvPr>
        </p:nvSpPr>
        <p:spPr/>
        <p:txBody>
          <a:bodyPr/>
          <a:lstStyle/>
          <a:p>
            <a:fld id="{1DBC7628-6D85-4DB2-B4F0-2EB482450627}" type="datetimeFigureOut">
              <a:rPr lang="en-US" smtClean="0"/>
              <a:t>1/27/2024</a:t>
            </a:fld>
            <a:endParaRPr lang="en-US"/>
          </a:p>
        </p:txBody>
      </p:sp>
      <p:sp>
        <p:nvSpPr>
          <p:cNvPr id="5" name="Footer Placeholder 4">
            <a:extLst>
              <a:ext uri="{FF2B5EF4-FFF2-40B4-BE49-F238E27FC236}">
                <a16:creationId xmlns:a16="http://schemas.microsoft.com/office/drawing/2014/main" id="{57195F8C-160F-243B-C2C4-0FCA255B7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C9212-49D9-C96F-6487-027E8211F57D}"/>
              </a:ext>
            </a:extLst>
          </p:cNvPr>
          <p:cNvSpPr>
            <a:spLocks noGrp="1"/>
          </p:cNvSpPr>
          <p:nvPr>
            <p:ph type="sldNum" sz="quarter" idx="12"/>
          </p:nvPr>
        </p:nvSpPr>
        <p:spPr/>
        <p:txBody>
          <a:bodyPr/>
          <a:lstStyle/>
          <a:p>
            <a:fld id="{305E29DC-18A5-4E66-BCF2-43E8CA51B96D}" type="slidenum">
              <a:rPr lang="en-US" smtClean="0"/>
              <a:t>‹#›</a:t>
            </a:fld>
            <a:endParaRPr lang="en-US"/>
          </a:p>
        </p:txBody>
      </p:sp>
    </p:spTree>
    <p:extLst>
      <p:ext uri="{BB962C8B-B14F-4D97-AF65-F5344CB8AC3E}">
        <p14:creationId xmlns:p14="http://schemas.microsoft.com/office/powerpoint/2010/main" val="650369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B4F0A2-2D69-EE81-38D5-C887FC373F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6DB4FE-F2D5-46F3-0E99-665CAF0325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C259D-7741-43A7-6470-69BEE62E62C0}"/>
              </a:ext>
            </a:extLst>
          </p:cNvPr>
          <p:cNvSpPr>
            <a:spLocks noGrp="1"/>
          </p:cNvSpPr>
          <p:nvPr>
            <p:ph type="dt" sz="half" idx="10"/>
          </p:nvPr>
        </p:nvSpPr>
        <p:spPr/>
        <p:txBody>
          <a:bodyPr/>
          <a:lstStyle/>
          <a:p>
            <a:fld id="{1DBC7628-6D85-4DB2-B4F0-2EB482450627}" type="datetimeFigureOut">
              <a:rPr lang="en-US" smtClean="0"/>
              <a:t>1/27/2024</a:t>
            </a:fld>
            <a:endParaRPr lang="en-US"/>
          </a:p>
        </p:txBody>
      </p:sp>
      <p:sp>
        <p:nvSpPr>
          <p:cNvPr id="5" name="Footer Placeholder 4">
            <a:extLst>
              <a:ext uri="{FF2B5EF4-FFF2-40B4-BE49-F238E27FC236}">
                <a16:creationId xmlns:a16="http://schemas.microsoft.com/office/drawing/2014/main" id="{1B913EF4-7365-4A40-9DE4-A10C2F12B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E400F-1065-A2C6-EC59-06EDA7C29A82}"/>
              </a:ext>
            </a:extLst>
          </p:cNvPr>
          <p:cNvSpPr>
            <a:spLocks noGrp="1"/>
          </p:cNvSpPr>
          <p:nvPr>
            <p:ph type="sldNum" sz="quarter" idx="12"/>
          </p:nvPr>
        </p:nvSpPr>
        <p:spPr/>
        <p:txBody>
          <a:bodyPr/>
          <a:lstStyle/>
          <a:p>
            <a:fld id="{305E29DC-18A5-4E66-BCF2-43E8CA51B96D}" type="slidenum">
              <a:rPr lang="en-US" smtClean="0"/>
              <a:t>‹#›</a:t>
            </a:fld>
            <a:endParaRPr lang="en-US"/>
          </a:p>
        </p:txBody>
      </p:sp>
    </p:spTree>
    <p:extLst>
      <p:ext uri="{BB962C8B-B14F-4D97-AF65-F5344CB8AC3E}">
        <p14:creationId xmlns:p14="http://schemas.microsoft.com/office/powerpoint/2010/main" val="118153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98CE-E93D-9C4C-885F-9938936B57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737012-6140-9C58-D513-134EA0CFD4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4A3E7-EC55-E53F-44CE-A1F10A5A6C02}"/>
              </a:ext>
            </a:extLst>
          </p:cNvPr>
          <p:cNvSpPr>
            <a:spLocks noGrp="1"/>
          </p:cNvSpPr>
          <p:nvPr>
            <p:ph type="dt" sz="half" idx="10"/>
          </p:nvPr>
        </p:nvSpPr>
        <p:spPr/>
        <p:txBody>
          <a:bodyPr/>
          <a:lstStyle/>
          <a:p>
            <a:fld id="{1DBC7628-6D85-4DB2-B4F0-2EB482450627}" type="datetimeFigureOut">
              <a:rPr lang="en-US" smtClean="0"/>
              <a:t>1/27/2024</a:t>
            </a:fld>
            <a:endParaRPr lang="en-US"/>
          </a:p>
        </p:txBody>
      </p:sp>
      <p:sp>
        <p:nvSpPr>
          <p:cNvPr id="5" name="Footer Placeholder 4">
            <a:extLst>
              <a:ext uri="{FF2B5EF4-FFF2-40B4-BE49-F238E27FC236}">
                <a16:creationId xmlns:a16="http://schemas.microsoft.com/office/drawing/2014/main" id="{17B7C0B9-1C1F-0797-35C2-805E8F589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12823-C593-7CD4-A3D5-845E5F9C144A}"/>
              </a:ext>
            </a:extLst>
          </p:cNvPr>
          <p:cNvSpPr>
            <a:spLocks noGrp="1"/>
          </p:cNvSpPr>
          <p:nvPr>
            <p:ph type="sldNum" sz="quarter" idx="12"/>
          </p:nvPr>
        </p:nvSpPr>
        <p:spPr/>
        <p:txBody>
          <a:bodyPr/>
          <a:lstStyle/>
          <a:p>
            <a:fld id="{305E29DC-18A5-4E66-BCF2-43E8CA51B96D}" type="slidenum">
              <a:rPr lang="en-US" smtClean="0"/>
              <a:t>‹#›</a:t>
            </a:fld>
            <a:endParaRPr lang="en-US"/>
          </a:p>
        </p:txBody>
      </p:sp>
    </p:spTree>
    <p:extLst>
      <p:ext uri="{BB962C8B-B14F-4D97-AF65-F5344CB8AC3E}">
        <p14:creationId xmlns:p14="http://schemas.microsoft.com/office/powerpoint/2010/main" val="3068930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BD15-D450-14E4-1B35-DE6DC0E32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59BE36-76DE-4860-A934-CDAA82E4D0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E61DEE-2B9F-4523-74A9-9DAC50DDD393}"/>
              </a:ext>
            </a:extLst>
          </p:cNvPr>
          <p:cNvSpPr>
            <a:spLocks noGrp="1"/>
          </p:cNvSpPr>
          <p:nvPr>
            <p:ph type="dt" sz="half" idx="10"/>
          </p:nvPr>
        </p:nvSpPr>
        <p:spPr/>
        <p:txBody>
          <a:bodyPr/>
          <a:lstStyle/>
          <a:p>
            <a:fld id="{1DBC7628-6D85-4DB2-B4F0-2EB482450627}" type="datetimeFigureOut">
              <a:rPr lang="en-US" smtClean="0"/>
              <a:t>1/27/2024</a:t>
            </a:fld>
            <a:endParaRPr lang="en-US"/>
          </a:p>
        </p:txBody>
      </p:sp>
      <p:sp>
        <p:nvSpPr>
          <p:cNvPr id="5" name="Footer Placeholder 4">
            <a:extLst>
              <a:ext uri="{FF2B5EF4-FFF2-40B4-BE49-F238E27FC236}">
                <a16:creationId xmlns:a16="http://schemas.microsoft.com/office/drawing/2014/main" id="{8AC8574D-2E50-7A15-BEF0-63F946B5E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38293-CD2B-C135-F929-B5A091A57A12}"/>
              </a:ext>
            </a:extLst>
          </p:cNvPr>
          <p:cNvSpPr>
            <a:spLocks noGrp="1"/>
          </p:cNvSpPr>
          <p:nvPr>
            <p:ph type="sldNum" sz="quarter" idx="12"/>
          </p:nvPr>
        </p:nvSpPr>
        <p:spPr/>
        <p:txBody>
          <a:bodyPr/>
          <a:lstStyle/>
          <a:p>
            <a:fld id="{305E29DC-18A5-4E66-BCF2-43E8CA51B96D}" type="slidenum">
              <a:rPr lang="en-US" smtClean="0"/>
              <a:t>‹#›</a:t>
            </a:fld>
            <a:endParaRPr lang="en-US"/>
          </a:p>
        </p:txBody>
      </p:sp>
    </p:spTree>
    <p:extLst>
      <p:ext uri="{BB962C8B-B14F-4D97-AF65-F5344CB8AC3E}">
        <p14:creationId xmlns:p14="http://schemas.microsoft.com/office/powerpoint/2010/main" val="377330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00B0-F694-11C2-18FC-7E8937AE10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31E65-009B-C196-8034-D79D340948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39881C-2667-E556-C0C9-D06B827F59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6BDCD-0BD2-69DA-3C51-ABA645268F25}"/>
              </a:ext>
            </a:extLst>
          </p:cNvPr>
          <p:cNvSpPr>
            <a:spLocks noGrp="1"/>
          </p:cNvSpPr>
          <p:nvPr>
            <p:ph type="dt" sz="half" idx="10"/>
          </p:nvPr>
        </p:nvSpPr>
        <p:spPr/>
        <p:txBody>
          <a:bodyPr/>
          <a:lstStyle/>
          <a:p>
            <a:fld id="{1DBC7628-6D85-4DB2-B4F0-2EB482450627}" type="datetimeFigureOut">
              <a:rPr lang="en-US" smtClean="0"/>
              <a:t>1/27/2024</a:t>
            </a:fld>
            <a:endParaRPr lang="en-US"/>
          </a:p>
        </p:txBody>
      </p:sp>
      <p:sp>
        <p:nvSpPr>
          <p:cNvPr id="6" name="Footer Placeholder 5">
            <a:extLst>
              <a:ext uri="{FF2B5EF4-FFF2-40B4-BE49-F238E27FC236}">
                <a16:creationId xmlns:a16="http://schemas.microsoft.com/office/drawing/2014/main" id="{CA3C1733-2E33-DA95-4D2F-5E0483C01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5B678E-4F7F-AE64-65AE-0394F59391A4}"/>
              </a:ext>
            </a:extLst>
          </p:cNvPr>
          <p:cNvSpPr>
            <a:spLocks noGrp="1"/>
          </p:cNvSpPr>
          <p:nvPr>
            <p:ph type="sldNum" sz="quarter" idx="12"/>
          </p:nvPr>
        </p:nvSpPr>
        <p:spPr/>
        <p:txBody>
          <a:bodyPr/>
          <a:lstStyle/>
          <a:p>
            <a:fld id="{305E29DC-18A5-4E66-BCF2-43E8CA51B96D}" type="slidenum">
              <a:rPr lang="en-US" smtClean="0"/>
              <a:t>‹#›</a:t>
            </a:fld>
            <a:endParaRPr lang="en-US"/>
          </a:p>
        </p:txBody>
      </p:sp>
    </p:spTree>
    <p:extLst>
      <p:ext uri="{BB962C8B-B14F-4D97-AF65-F5344CB8AC3E}">
        <p14:creationId xmlns:p14="http://schemas.microsoft.com/office/powerpoint/2010/main" val="336905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54F3-1C30-9A46-676F-775FD37017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78B6E0-A131-F666-5095-91CDC81F00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6614D-FA16-9874-4CAD-FF432A7879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80D1BD-5C07-A95E-BEF6-302E38FFE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8EE167-7C8A-78BF-80EF-0C66579E9B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FE0A0B-3E71-B5F7-EA0F-0712AEDBC38C}"/>
              </a:ext>
            </a:extLst>
          </p:cNvPr>
          <p:cNvSpPr>
            <a:spLocks noGrp="1"/>
          </p:cNvSpPr>
          <p:nvPr>
            <p:ph type="dt" sz="half" idx="10"/>
          </p:nvPr>
        </p:nvSpPr>
        <p:spPr/>
        <p:txBody>
          <a:bodyPr/>
          <a:lstStyle/>
          <a:p>
            <a:fld id="{1DBC7628-6D85-4DB2-B4F0-2EB482450627}" type="datetimeFigureOut">
              <a:rPr lang="en-US" smtClean="0"/>
              <a:t>1/27/2024</a:t>
            </a:fld>
            <a:endParaRPr lang="en-US"/>
          </a:p>
        </p:txBody>
      </p:sp>
      <p:sp>
        <p:nvSpPr>
          <p:cNvPr id="8" name="Footer Placeholder 7">
            <a:extLst>
              <a:ext uri="{FF2B5EF4-FFF2-40B4-BE49-F238E27FC236}">
                <a16:creationId xmlns:a16="http://schemas.microsoft.com/office/drawing/2014/main" id="{3C5FFEDB-70EF-18BB-DE8B-39218A0AC9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C184B5-E5F0-ECC0-BB6F-69244585EA39}"/>
              </a:ext>
            </a:extLst>
          </p:cNvPr>
          <p:cNvSpPr>
            <a:spLocks noGrp="1"/>
          </p:cNvSpPr>
          <p:nvPr>
            <p:ph type="sldNum" sz="quarter" idx="12"/>
          </p:nvPr>
        </p:nvSpPr>
        <p:spPr/>
        <p:txBody>
          <a:bodyPr/>
          <a:lstStyle/>
          <a:p>
            <a:fld id="{305E29DC-18A5-4E66-BCF2-43E8CA51B96D}" type="slidenum">
              <a:rPr lang="en-US" smtClean="0"/>
              <a:t>‹#›</a:t>
            </a:fld>
            <a:endParaRPr lang="en-US"/>
          </a:p>
        </p:txBody>
      </p:sp>
    </p:spTree>
    <p:extLst>
      <p:ext uri="{BB962C8B-B14F-4D97-AF65-F5344CB8AC3E}">
        <p14:creationId xmlns:p14="http://schemas.microsoft.com/office/powerpoint/2010/main" val="41043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BC4E-95CC-7555-80CB-777F45DA53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895235-4FF7-D407-1834-0E65FA7F7A90}"/>
              </a:ext>
            </a:extLst>
          </p:cNvPr>
          <p:cNvSpPr>
            <a:spLocks noGrp="1"/>
          </p:cNvSpPr>
          <p:nvPr>
            <p:ph type="dt" sz="half" idx="10"/>
          </p:nvPr>
        </p:nvSpPr>
        <p:spPr/>
        <p:txBody>
          <a:bodyPr/>
          <a:lstStyle/>
          <a:p>
            <a:fld id="{1DBC7628-6D85-4DB2-B4F0-2EB482450627}" type="datetimeFigureOut">
              <a:rPr lang="en-US" smtClean="0"/>
              <a:t>1/27/2024</a:t>
            </a:fld>
            <a:endParaRPr lang="en-US"/>
          </a:p>
        </p:txBody>
      </p:sp>
      <p:sp>
        <p:nvSpPr>
          <p:cNvPr id="4" name="Footer Placeholder 3">
            <a:extLst>
              <a:ext uri="{FF2B5EF4-FFF2-40B4-BE49-F238E27FC236}">
                <a16:creationId xmlns:a16="http://schemas.microsoft.com/office/drawing/2014/main" id="{8196FD0D-300B-472A-A530-5AEF9F54BD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339256-DF46-3B24-27A5-43D74A40DD69}"/>
              </a:ext>
            </a:extLst>
          </p:cNvPr>
          <p:cNvSpPr>
            <a:spLocks noGrp="1"/>
          </p:cNvSpPr>
          <p:nvPr>
            <p:ph type="sldNum" sz="quarter" idx="12"/>
          </p:nvPr>
        </p:nvSpPr>
        <p:spPr/>
        <p:txBody>
          <a:bodyPr/>
          <a:lstStyle/>
          <a:p>
            <a:fld id="{305E29DC-18A5-4E66-BCF2-43E8CA51B96D}" type="slidenum">
              <a:rPr lang="en-US" smtClean="0"/>
              <a:t>‹#›</a:t>
            </a:fld>
            <a:endParaRPr lang="en-US"/>
          </a:p>
        </p:txBody>
      </p:sp>
    </p:spTree>
    <p:extLst>
      <p:ext uri="{BB962C8B-B14F-4D97-AF65-F5344CB8AC3E}">
        <p14:creationId xmlns:p14="http://schemas.microsoft.com/office/powerpoint/2010/main" val="293743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8D85D5-9123-B505-EAFC-83AA61F66C43}"/>
              </a:ext>
            </a:extLst>
          </p:cNvPr>
          <p:cNvSpPr>
            <a:spLocks noGrp="1"/>
          </p:cNvSpPr>
          <p:nvPr>
            <p:ph type="dt" sz="half" idx="10"/>
          </p:nvPr>
        </p:nvSpPr>
        <p:spPr/>
        <p:txBody>
          <a:bodyPr/>
          <a:lstStyle/>
          <a:p>
            <a:fld id="{1DBC7628-6D85-4DB2-B4F0-2EB482450627}" type="datetimeFigureOut">
              <a:rPr lang="en-US" smtClean="0"/>
              <a:t>1/27/2024</a:t>
            </a:fld>
            <a:endParaRPr lang="en-US"/>
          </a:p>
        </p:txBody>
      </p:sp>
      <p:sp>
        <p:nvSpPr>
          <p:cNvPr id="3" name="Footer Placeholder 2">
            <a:extLst>
              <a:ext uri="{FF2B5EF4-FFF2-40B4-BE49-F238E27FC236}">
                <a16:creationId xmlns:a16="http://schemas.microsoft.com/office/drawing/2014/main" id="{66E148E6-CC04-A299-9C1D-0770137761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B94059-A678-97CE-B4E7-6F4592E3424A}"/>
              </a:ext>
            </a:extLst>
          </p:cNvPr>
          <p:cNvSpPr>
            <a:spLocks noGrp="1"/>
          </p:cNvSpPr>
          <p:nvPr>
            <p:ph type="sldNum" sz="quarter" idx="12"/>
          </p:nvPr>
        </p:nvSpPr>
        <p:spPr/>
        <p:txBody>
          <a:bodyPr/>
          <a:lstStyle/>
          <a:p>
            <a:fld id="{305E29DC-18A5-4E66-BCF2-43E8CA51B96D}" type="slidenum">
              <a:rPr lang="en-US" smtClean="0"/>
              <a:t>‹#›</a:t>
            </a:fld>
            <a:endParaRPr lang="en-US"/>
          </a:p>
        </p:txBody>
      </p:sp>
    </p:spTree>
    <p:extLst>
      <p:ext uri="{BB962C8B-B14F-4D97-AF65-F5344CB8AC3E}">
        <p14:creationId xmlns:p14="http://schemas.microsoft.com/office/powerpoint/2010/main" val="3689276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F8D5-14ED-66BD-5EE5-230428BA4B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C44EFF-073B-DDCD-EDBC-A052344BE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016EA2-2BE7-1430-6E92-71B6166BD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0600F-FA19-263E-4711-5CA99B44B199}"/>
              </a:ext>
            </a:extLst>
          </p:cNvPr>
          <p:cNvSpPr>
            <a:spLocks noGrp="1"/>
          </p:cNvSpPr>
          <p:nvPr>
            <p:ph type="dt" sz="half" idx="10"/>
          </p:nvPr>
        </p:nvSpPr>
        <p:spPr/>
        <p:txBody>
          <a:bodyPr/>
          <a:lstStyle/>
          <a:p>
            <a:fld id="{1DBC7628-6D85-4DB2-B4F0-2EB482450627}" type="datetimeFigureOut">
              <a:rPr lang="en-US" smtClean="0"/>
              <a:t>1/27/2024</a:t>
            </a:fld>
            <a:endParaRPr lang="en-US"/>
          </a:p>
        </p:txBody>
      </p:sp>
      <p:sp>
        <p:nvSpPr>
          <p:cNvPr id="6" name="Footer Placeholder 5">
            <a:extLst>
              <a:ext uri="{FF2B5EF4-FFF2-40B4-BE49-F238E27FC236}">
                <a16:creationId xmlns:a16="http://schemas.microsoft.com/office/drawing/2014/main" id="{A37428AC-48C7-47AA-16C1-E1D8D9449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F42F3-0000-B852-744A-A875F0CE8127}"/>
              </a:ext>
            </a:extLst>
          </p:cNvPr>
          <p:cNvSpPr>
            <a:spLocks noGrp="1"/>
          </p:cNvSpPr>
          <p:nvPr>
            <p:ph type="sldNum" sz="quarter" idx="12"/>
          </p:nvPr>
        </p:nvSpPr>
        <p:spPr/>
        <p:txBody>
          <a:bodyPr/>
          <a:lstStyle/>
          <a:p>
            <a:fld id="{305E29DC-18A5-4E66-BCF2-43E8CA51B96D}" type="slidenum">
              <a:rPr lang="en-US" smtClean="0"/>
              <a:t>‹#›</a:t>
            </a:fld>
            <a:endParaRPr lang="en-US"/>
          </a:p>
        </p:txBody>
      </p:sp>
    </p:spTree>
    <p:extLst>
      <p:ext uri="{BB962C8B-B14F-4D97-AF65-F5344CB8AC3E}">
        <p14:creationId xmlns:p14="http://schemas.microsoft.com/office/powerpoint/2010/main" val="169805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0A0D-B577-34B4-91DE-5DB59C79F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486867-2DB9-E7E5-0DA2-B24B15491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BC0CD5-DE1C-5C42-6EF2-F32BA7231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13978-A3CD-F22C-5818-DC969F764B8C}"/>
              </a:ext>
            </a:extLst>
          </p:cNvPr>
          <p:cNvSpPr>
            <a:spLocks noGrp="1"/>
          </p:cNvSpPr>
          <p:nvPr>
            <p:ph type="dt" sz="half" idx="10"/>
          </p:nvPr>
        </p:nvSpPr>
        <p:spPr/>
        <p:txBody>
          <a:bodyPr/>
          <a:lstStyle/>
          <a:p>
            <a:fld id="{1DBC7628-6D85-4DB2-B4F0-2EB482450627}" type="datetimeFigureOut">
              <a:rPr lang="en-US" smtClean="0"/>
              <a:t>1/27/2024</a:t>
            </a:fld>
            <a:endParaRPr lang="en-US"/>
          </a:p>
        </p:txBody>
      </p:sp>
      <p:sp>
        <p:nvSpPr>
          <p:cNvPr id="6" name="Footer Placeholder 5">
            <a:extLst>
              <a:ext uri="{FF2B5EF4-FFF2-40B4-BE49-F238E27FC236}">
                <a16:creationId xmlns:a16="http://schemas.microsoft.com/office/drawing/2014/main" id="{6A4A2449-16FE-4939-8171-1224E00E9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623F1-19D1-79EB-1C16-9CE41D038EFB}"/>
              </a:ext>
            </a:extLst>
          </p:cNvPr>
          <p:cNvSpPr>
            <a:spLocks noGrp="1"/>
          </p:cNvSpPr>
          <p:nvPr>
            <p:ph type="sldNum" sz="quarter" idx="12"/>
          </p:nvPr>
        </p:nvSpPr>
        <p:spPr/>
        <p:txBody>
          <a:bodyPr/>
          <a:lstStyle/>
          <a:p>
            <a:fld id="{305E29DC-18A5-4E66-BCF2-43E8CA51B96D}" type="slidenum">
              <a:rPr lang="en-US" smtClean="0"/>
              <a:t>‹#›</a:t>
            </a:fld>
            <a:endParaRPr lang="en-US"/>
          </a:p>
        </p:txBody>
      </p:sp>
    </p:spTree>
    <p:extLst>
      <p:ext uri="{BB962C8B-B14F-4D97-AF65-F5344CB8AC3E}">
        <p14:creationId xmlns:p14="http://schemas.microsoft.com/office/powerpoint/2010/main" val="107588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FC15EB-99CD-EBD7-8592-20B074028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184145-95AB-0081-FB01-3600285A75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0DFD5-B6DD-F7F5-C538-8139B96963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C7628-6D85-4DB2-B4F0-2EB482450627}" type="datetimeFigureOut">
              <a:rPr lang="en-US" smtClean="0"/>
              <a:t>1/27/2024</a:t>
            </a:fld>
            <a:endParaRPr lang="en-US"/>
          </a:p>
        </p:txBody>
      </p:sp>
      <p:sp>
        <p:nvSpPr>
          <p:cNvPr id="5" name="Footer Placeholder 4">
            <a:extLst>
              <a:ext uri="{FF2B5EF4-FFF2-40B4-BE49-F238E27FC236}">
                <a16:creationId xmlns:a16="http://schemas.microsoft.com/office/drawing/2014/main" id="{5F0BDB9A-ADD2-D7F3-D717-851A1FA10C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050484-AC7E-29DC-BB6B-CF2B96402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E29DC-18A5-4E66-BCF2-43E8CA51B96D}" type="slidenum">
              <a:rPr lang="en-US" smtClean="0"/>
              <a:t>‹#›</a:t>
            </a:fld>
            <a:endParaRPr lang="en-US"/>
          </a:p>
        </p:txBody>
      </p:sp>
    </p:spTree>
    <p:extLst>
      <p:ext uri="{BB962C8B-B14F-4D97-AF65-F5344CB8AC3E}">
        <p14:creationId xmlns:p14="http://schemas.microsoft.com/office/powerpoint/2010/main" val="181124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A9E8-B531-2C57-9C40-77997D270A4C}"/>
              </a:ext>
            </a:extLst>
          </p:cNvPr>
          <p:cNvSpPr>
            <a:spLocks noGrp="1"/>
          </p:cNvSpPr>
          <p:nvPr>
            <p:ph type="ctrTitle"/>
          </p:nvPr>
        </p:nvSpPr>
        <p:spPr/>
        <p:txBody>
          <a:bodyPr/>
          <a:lstStyle/>
          <a:p>
            <a:r>
              <a:rPr lang="en-US" dirty="0"/>
              <a:t>UNIT-1</a:t>
            </a:r>
          </a:p>
        </p:txBody>
      </p:sp>
      <p:sp>
        <p:nvSpPr>
          <p:cNvPr id="3" name="Subtitle 2">
            <a:extLst>
              <a:ext uri="{FF2B5EF4-FFF2-40B4-BE49-F238E27FC236}">
                <a16:creationId xmlns:a16="http://schemas.microsoft.com/office/drawing/2014/main" id="{E8940863-2A95-9AE1-332F-731D54D084E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374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430F-34DE-E8CE-EA3C-2165067D66EC}"/>
              </a:ext>
            </a:extLst>
          </p:cNvPr>
          <p:cNvSpPr>
            <a:spLocks noGrp="1"/>
          </p:cNvSpPr>
          <p:nvPr>
            <p:ph type="title"/>
          </p:nvPr>
        </p:nvSpPr>
        <p:spPr/>
        <p:txBody>
          <a:bodyPr/>
          <a:lstStyle/>
          <a:p>
            <a:pPr algn="ctr"/>
            <a:r>
              <a:rPr lang="en-US" dirty="0"/>
              <a:t>Functional Units</a:t>
            </a:r>
          </a:p>
        </p:txBody>
      </p:sp>
      <p:sp>
        <p:nvSpPr>
          <p:cNvPr id="3" name="Content Placeholder 2">
            <a:extLst>
              <a:ext uri="{FF2B5EF4-FFF2-40B4-BE49-F238E27FC236}">
                <a16:creationId xmlns:a16="http://schemas.microsoft.com/office/drawing/2014/main" id="{091107D0-6889-6DB8-FB9C-E88DCD4692CE}"/>
              </a:ext>
            </a:extLst>
          </p:cNvPr>
          <p:cNvSpPr>
            <a:spLocks noGrp="1"/>
          </p:cNvSpPr>
          <p:nvPr>
            <p:ph idx="1"/>
          </p:nvPr>
        </p:nvSpPr>
        <p:spPr/>
        <p:txBody>
          <a:bodyPr>
            <a:normAutofit fontScale="92500" lnSpcReduction="20000"/>
          </a:bodyPr>
          <a:lstStyle/>
          <a:p>
            <a:pPr algn="just"/>
            <a:r>
              <a:rPr lang="en-US" dirty="0"/>
              <a:t>Computer will handle the information for doing tasks.</a:t>
            </a:r>
          </a:p>
          <a:p>
            <a:pPr algn="just"/>
            <a:r>
              <a:rPr lang="en-US" dirty="0"/>
              <a:t>The information will be categorize into two types</a:t>
            </a:r>
          </a:p>
          <a:p>
            <a:pPr lvl="1" algn="just"/>
            <a:r>
              <a:rPr lang="en-US" dirty="0"/>
              <a:t>Instructions</a:t>
            </a:r>
          </a:p>
          <a:p>
            <a:pPr lvl="2" algn="just"/>
            <a:r>
              <a:rPr lang="en-US" dirty="0"/>
              <a:t>These will govern the transfer of information within a computer as well as between the computer and its devices</a:t>
            </a:r>
          </a:p>
          <a:p>
            <a:pPr lvl="2" algn="just"/>
            <a:r>
              <a:rPr lang="en-US" dirty="0"/>
              <a:t>Specify the arithmetic and logic operations to be performed</a:t>
            </a:r>
          </a:p>
          <a:p>
            <a:pPr lvl="2" algn="just"/>
            <a:r>
              <a:rPr lang="en-US" dirty="0"/>
              <a:t>The processor fetches the instructions from memory one after another and performs the desired operations.</a:t>
            </a:r>
          </a:p>
          <a:p>
            <a:pPr lvl="1" algn="just"/>
            <a:r>
              <a:rPr lang="en-US" dirty="0"/>
              <a:t>Data</a:t>
            </a:r>
          </a:p>
          <a:p>
            <a:pPr lvl="2" algn="just"/>
            <a:r>
              <a:rPr lang="en-US" dirty="0"/>
              <a:t>These are numbers and characters that are used as operands by the instructions.</a:t>
            </a:r>
          </a:p>
          <a:p>
            <a:pPr lvl="2" algn="just"/>
            <a:r>
              <a:rPr lang="en-US" dirty="0"/>
              <a:t>Information handled by a computer must be encoded in a suitable format.</a:t>
            </a:r>
          </a:p>
          <a:p>
            <a:pPr lvl="2" algn="just"/>
            <a:r>
              <a:rPr lang="en-US" dirty="0"/>
              <a:t>Most present day hardware employs digital circuits that have only two stable states ON and OFF.</a:t>
            </a:r>
          </a:p>
          <a:p>
            <a:pPr lvl="2" algn="just"/>
            <a:r>
              <a:rPr lang="en-US" dirty="0"/>
              <a:t>Each number, character and alpha </a:t>
            </a:r>
            <a:r>
              <a:rPr lang="en-US" dirty="0" err="1"/>
              <a:t>numerics</a:t>
            </a:r>
            <a:r>
              <a:rPr lang="en-US" dirty="0"/>
              <a:t> are encoded as a string of binary digits called bits with possible values 1 or 0.</a:t>
            </a:r>
          </a:p>
          <a:p>
            <a:pPr lvl="1" algn="just"/>
            <a:endParaRPr lang="en-US" dirty="0"/>
          </a:p>
          <a:p>
            <a:pPr lvl="1" algn="just"/>
            <a:endParaRPr lang="en-US" dirty="0"/>
          </a:p>
          <a:p>
            <a:pPr lvl="1" algn="just"/>
            <a:endParaRPr lang="en-US" dirty="0"/>
          </a:p>
        </p:txBody>
      </p:sp>
    </p:spTree>
    <p:extLst>
      <p:ext uri="{BB962C8B-B14F-4D97-AF65-F5344CB8AC3E}">
        <p14:creationId xmlns:p14="http://schemas.microsoft.com/office/powerpoint/2010/main" val="413224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FE75-1CD0-1603-D3D4-F9A6CFCF9006}"/>
              </a:ext>
            </a:extLst>
          </p:cNvPr>
          <p:cNvSpPr>
            <a:spLocks noGrp="1"/>
          </p:cNvSpPr>
          <p:nvPr>
            <p:ph type="title"/>
          </p:nvPr>
        </p:nvSpPr>
        <p:spPr/>
        <p:txBody>
          <a:bodyPr/>
          <a:lstStyle/>
          <a:p>
            <a:pPr algn="ctr"/>
            <a:r>
              <a:rPr lang="en-US" dirty="0"/>
              <a:t>Basic Operational Concepts</a:t>
            </a:r>
          </a:p>
        </p:txBody>
      </p:sp>
      <p:sp>
        <p:nvSpPr>
          <p:cNvPr id="3" name="Content Placeholder 2">
            <a:extLst>
              <a:ext uri="{FF2B5EF4-FFF2-40B4-BE49-F238E27FC236}">
                <a16:creationId xmlns:a16="http://schemas.microsoft.com/office/drawing/2014/main" id="{AB51F443-6589-EC43-5459-2DD556145A54}"/>
              </a:ext>
            </a:extLst>
          </p:cNvPr>
          <p:cNvSpPr>
            <a:spLocks noGrp="1"/>
          </p:cNvSpPr>
          <p:nvPr>
            <p:ph idx="1"/>
          </p:nvPr>
        </p:nvSpPr>
        <p:spPr/>
        <p:txBody>
          <a:bodyPr>
            <a:normAutofit fontScale="85000" lnSpcReduction="20000"/>
          </a:bodyPr>
          <a:lstStyle/>
          <a:p>
            <a:pPr algn="just"/>
            <a:r>
              <a:rPr lang="en-US" dirty="0"/>
              <a:t>The activity of computer is governed by instructions</a:t>
            </a:r>
          </a:p>
          <a:p>
            <a:pPr algn="just"/>
            <a:r>
              <a:rPr lang="en-US" dirty="0"/>
              <a:t>To perform a task, an appropriate program consisting of a list of instructions is stored in the memory.</a:t>
            </a:r>
          </a:p>
          <a:p>
            <a:pPr algn="just"/>
            <a:r>
              <a:rPr lang="en-US" dirty="0"/>
              <a:t>Individual instructions are brought from the memory into the processor, which executes the specified operations</a:t>
            </a:r>
          </a:p>
          <a:p>
            <a:pPr algn="just"/>
            <a:r>
              <a:rPr lang="en-US" dirty="0"/>
              <a:t>Data to be used as operands are also stored in the memory</a:t>
            </a:r>
          </a:p>
          <a:p>
            <a:pPr algn="just"/>
            <a:r>
              <a:rPr lang="en-US" dirty="0" err="1"/>
              <a:t>Ex:</a:t>
            </a:r>
            <a:r>
              <a:rPr lang="en-US" b="1" dirty="0" err="1">
                <a:solidFill>
                  <a:srgbClr val="FF0000"/>
                </a:solidFill>
              </a:rPr>
              <a:t>Add</a:t>
            </a:r>
            <a:r>
              <a:rPr lang="en-US" b="1" dirty="0">
                <a:solidFill>
                  <a:srgbClr val="FF0000"/>
                </a:solidFill>
              </a:rPr>
              <a:t> LOCA, R0</a:t>
            </a:r>
          </a:p>
          <a:p>
            <a:pPr algn="just"/>
            <a:r>
              <a:rPr lang="en-US" dirty="0"/>
              <a:t>Add the operand at memory location LOCA to the operand in a register R0 in the processor. </a:t>
            </a:r>
            <a:endParaRPr lang="en-US" b="1" dirty="0"/>
          </a:p>
          <a:p>
            <a:pPr algn="just"/>
            <a:r>
              <a:rPr lang="en-US" dirty="0"/>
              <a:t>Place the sum into register R0. </a:t>
            </a:r>
          </a:p>
          <a:p>
            <a:pPr algn="just"/>
            <a:r>
              <a:rPr lang="en-US" dirty="0"/>
              <a:t>The original contents of LOCA are preserved. </a:t>
            </a:r>
          </a:p>
          <a:p>
            <a:pPr algn="just"/>
            <a:r>
              <a:rPr lang="en-US" dirty="0"/>
              <a:t>The original contents of R0 is overwritten.</a:t>
            </a:r>
            <a:endParaRPr lang="en-US" b="1" dirty="0">
              <a:solidFill>
                <a:srgbClr val="FF0000"/>
              </a:solidFill>
            </a:endParaRPr>
          </a:p>
          <a:p>
            <a:pPr algn="just"/>
            <a:endParaRPr lang="en-US" dirty="0"/>
          </a:p>
        </p:txBody>
      </p:sp>
    </p:spTree>
    <p:extLst>
      <p:ext uri="{BB962C8B-B14F-4D97-AF65-F5344CB8AC3E}">
        <p14:creationId xmlns:p14="http://schemas.microsoft.com/office/powerpoint/2010/main" val="54346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D9DC-FCEF-F67B-2665-8B526A18FF94}"/>
              </a:ext>
            </a:extLst>
          </p:cNvPr>
          <p:cNvSpPr>
            <a:spLocks noGrp="1"/>
          </p:cNvSpPr>
          <p:nvPr>
            <p:ph type="title"/>
          </p:nvPr>
        </p:nvSpPr>
        <p:spPr/>
        <p:txBody>
          <a:bodyPr/>
          <a:lstStyle/>
          <a:p>
            <a:pPr algn="ctr"/>
            <a:r>
              <a:rPr lang="en-US" dirty="0"/>
              <a:t>Basic Operational Concepts</a:t>
            </a:r>
          </a:p>
        </p:txBody>
      </p:sp>
      <p:sp>
        <p:nvSpPr>
          <p:cNvPr id="3" name="Content Placeholder 2">
            <a:extLst>
              <a:ext uri="{FF2B5EF4-FFF2-40B4-BE49-F238E27FC236}">
                <a16:creationId xmlns:a16="http://schemas.microsoft.com/office/drawing/2014/main" id="{D0AE3BBD-13E1-7F5D-BFDB-A518E24EDB95}"/>
              </a:ext>
            </a:extLst>
          </p:cNvPr>
          <p:cNvSpPr>
            <a:spLocks noGrp="1"/>
          </p:cNvSpPr>
          <p:nvPr>
            <p:ph idx="1"/>
          </p:nvPr>
        </p:nvSpPr>
        <p:spPr/>
        <p:txBody>
          <a:bodyPr/>
          <a:lstStyle/>
          <a:p>
            <a:r>
              <a:rPr lang="en-US" dirty="0"/>
              <a:t>Ex:2</a:t>
            </a:r>
          </a:p>
          <a:p>
            <a:r>
              <a:rPr lang="en-US" b="1" dirty="0">
                <a:solidFill>
                  <a:srgbClr val="FF0000"/>
                </a:solidFill>
              </a:rPr>
              <a:t>Load LOCA, R1 </a:t>
            </a:r>
          </a:p>
          <a:p>
            <a:r>
              <a:rPr lang="en-US" b="1" dirty="0">
                <a:solidFill>
                  <a:srgbClr val="FF0000"/>
                </a:solidFill>
              </a:rPr>
              <a:t>Add R1, R0 </a:t>
            </a:r>
          </a:p>
          <a:p>
            <a:r>
              <a:rPr lang="en-US" dirty="0"/>
              <a:t>Whose contents will be overwritten?</a:t>
            </a:r>
          </a:p>
        </p:txBody>
      </p:sp>
    </p:spTree>
    <p:extLst>
      <p:ext uri="{BB962C8B-B14F-4D97-AF65-F5344CB8AC3E}">
        <p14:creationId xmlns:p14="http://schemas.microsoft.com/office/powerpoint/2010/main" val="4093149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CB6E-28D7-E7DF-5728-673395806B74}"/>
              </a:ext>
            </a:extLst>
          </p:cNvPr>
          <p:cNvSpPr>
            <a:spLocks noGrp="1"/>
          </p:cNvSpPr>
          <p:nvPr>
            <p:ph type="title"/>
          </p:nvPr>
        </p:nvSpPr>
        <p:spPr/>
        <p:txBody>
          <a:bodyPr/>
          <a:lstStyle/>
          <a:p>
            <a:pPr algn="ctr"/>
            <a:r>
              <a:rPr lang="en-US" dirty="0"/>
              <a:t>Basic Operational Concepts</a:t>
            </a:r>
          </a:p>
        </p:txBody>
      </p:sp>
      <p:sp>
        <p:nvSpPr>
          <p:cNvPr id="3" name="Content Placeholder 2">
            <a:extLst>
              <a:ext uri="{FF2B5EF4-FFF2-40B4-BE49-F238E27FC236}">
                <a16:creationId xmlns:a16="http://schemas.microsoft.com/office/drawing/2014/main" id="{34AB53BB-CE0F-4E87-853B-71ABA302C23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BF14EB3-7EA6-7DDB-9BF2-26EF1D8670F4}"/>
              </a:ext>
            </a:extLst>
          </p:cNvPr>
          <p:cNvPicPr>
            <a:picLocks noChangeAspect="1"/>
          </p:cNvPicPr>
          <p:nvPr/>
        </p:nvPicPr>
        <p:blipFill>
          <a:blip r:embed="rId2"/>
          <a:stretch>
            <a:fillRect/>
          </a:stretch>
        </p:blipFill>
        <p:spPr>
          <a:xfrm>
            <a:off x="838200" y="777827"/>
            <a:ext cx="9345930" cy="5234353"/>
          </a:xfrm>
          <a:prstGeom prst="rect">
            <a:avLst/>
          </a:prstGeom>
        </p:spPr>
      </p:pic>
    </p:spTree>
    <p:extLst>
      <p:ext uri="{BB962C8B-B14F-4D97-AF65-F5344CB8AC3E}">
        <p14:creationId xmlns:p14="http://schemas.microsoft.com/office/powerpoint/2010/main" val="1932730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C570-B76A-9B55-8918-5425C0E9B2F7}"/>
              </a:ext>
            </a:extLst>
          </p:cNvPr>
          <p:cNvSpPr>
            <a:spLocks noGrp="1"/>
          </p:cNvSpPr>
          <p:nvPr>
            <p:ph type="title"/>
          </p:nvPr>
        </p:nvSpPr>
        <p:spPr/>
        <p:txBody>
          <a:bodyPr/>
          <a:lstStyle/>
          <a:p>
            <a:pPr algn="ctr"/>
            <a:r>
              <a:rPr lang="en-US" dirty="0"/>
              <a:t>Basic Operational Concepts</a:t>
            </a:r>
          </a:p>
        </p:txBody>
      </p:sp>
      <p:sp>
        <p:nvSpPr>
          <p:cNvPr id="3" name="Content Placeholder 2">
            <a:extLst>
              <a:ext uri="{FF2B5EF4-FFF2-40B4-BE49-F238E27FC236}">
                <a16:creationId xmlns:a16="http://schemas.microsoft.com/office/drawing/2014/main" id="{5C8620BF-75FB-6EB3-398C-78911A52408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EE3C1F6-7EC1-08DD-7089-FE7A4BBE6501}"/>
              </a:ext>
            </a:extLst>
          </p:cNvPr>
          <p:cNvPicPr>
            <a:picLocks noChangeAspect="1"/>
          </p:cNvPicPr>
          <p:nvPr/>
        </p:nvPicPr>
        <p:blipFill>
          <a:blip r:embed="rId2"/>
          <a:stretch>
            <a:fillRect/>
          </a:stretch>
        </p:blipFill>
        <p:spPr>
          <a:xfrm>
            <a:off x="838200" y="1825624"/>
            <a:ext cx="7490014" cy="4351337"/>
          </a:xfrm>
          <a:prstGeom prst="rect">
            <a:avLst/>
          </a:prstGeom>
        </p:spPr>
      </p:pic>
    </p:spTree>
    <p:extLst>
      <p:ext uri="{BB962C8B-B14F-4D97-AF65-F5344CB8AC3E}">
        <p14:creationId xmlns:p14="http://schemas.microsoft.com/office/powerpoint/2010/main" val="2448898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3DF3-931C-0146-8437-C25EAC052990}"/>
              </a:ext>
            </a:extLst>
          </p:cNvPr>
          <p:cNvSpPr>
            <a:spLocks noGrp="1"/>
          </p:cNvSpPr>
          <p:nvPr>
            <p:ph type="title"/>
          </p:nvPr>
        </p:nvSpPr>
        <p:spPr>
          <a:xfrm>
            <a:off x="838200" y="147955"/>
            <a:ext cx="10515600" cy="400685"/>
          </a:xfrm>
        </p:spPr>
        <p:txBody>
          <a:bodyPr>
            <a:normAutofit fontScale="90000"/>
          </a:bodyPr>
          <a:lstStyle/>
          <a:p>
            <a:pPr algn="ctr"/>
            <a:r>
              <a:rPr lang="en-US" dirty="0"/>
              <a:t>Basic Operational Concepts</a:t>
            </a:r>
          </a:p>
        </p:txBody>
      </p:sp>
      <p:pic>
        <p:nvPicPr>
          <p:cNvPr id="5" name="Picture 4">
            <a:extLst>
              <a:ext uri="{FF2B5EF4-FFF2-40B4-BE49-F238E27FC236}">
                <a16:creationId xmlns:a16="http://schemas.microsoft.com/office/drawing/2014/main" id="{BC604151-6C76-FDF5-D9FF-DEDAF44A1CA7}"/>
              </a:ext>
            </a:extLst>
          </p:cNvPr>
          <p:cNvPicPr>
            <a:picLocks noChangeAspect="1"/>
          </p:cNvPicPr>
          <p:nvPr/>
        </p:nvPicPr>
        <p:blipFill>
          <a:blip r:embed="rId2"/>
          <a:stretch>
            <a:fillRect/>
          </a:stretch>
        </p:blipFill>
        <p:spPr>
          <a:xfrm>
            <a:off x="1158240" y="0"/>
            <a:ext cx="9265920" cy="7428395"/>
          </a:xfrm>
          <a:prstGeom prst="rect">
            <a:avLst/>
          </a:prstGeom>
        </p:spPr>
      </p:pic>
    </p:spTree>
    <p:extLst>
      <p:ext uri="{BB962C8B-B14F-4D97-AF65-F5344CB8AC3E}">
        <p14:creationId xmlns:p14="http://schemas.microsoft.com/office/powerpoint/2010/main" val="2164264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42EE-6781-0335-971C-F7DCF829E75E}"/>
              </a:ext>
            </a:extLst>
          </p:cNvPr>
          <p:cNvSpPr>
            <a:spLocks noGrp="1"/>
          </p:cNvSpPr>
          <p:nvPr>
            <p:ph type="title"/>
          </p:nvPr>
        </p:nvSpPr>
        <p:spPr/>
        <p:txBody>
          <a:bodyPr/>
          <a:lstStyle/>
          <a:p>
            <a:pPr algn="ctr"/>
            <a:r>
              <a:rPr lang="en-US" dirty="0"/>
              <a:t>Basic Operational Concepts</a:t>
            </a:r>
          </a:p>
        </p:txBody>
      </p:sp>
      <p:sp>
        <p:nvSpPr>
          <p:cNvPr id="3" name="Content Placeholder 2">
            <a:extLst>
              <a:ext uri="{FF2B5EF4-FFF2-40B4-BE49-F238E27FC236}">
                <a16:creationId xmlns:a16="http://schemas.microsoft.com/office/drawing/2014/main" id="{8A9E8504-EDC9-E376-D99E-484254696E9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D5F2352-1EE8-A206-878B-B7E771E26C65}"/>
              </a:ext>
            </a:extLst>
          </p:cNvPr>
          <p:cNvPicPr>
            <a:picLocks noChangeAspect="1"/>
          </p:cNvPicPr>
          <p:nvPr/>
        </p:nvPicPr>
        <p:blipFill>
          <a:blip r:embed="rId2"/>
          <a:stretch>
            <a:fillRect/>
          </a:stretch>
        </p:blipFill>
        <p:spPr>
          <a:xfrm>
            <a:off x="838200" y="1934111"/>
            <a:ext cx="6604339" cy="3835597"/>
          </a:xfrm>
          <a:prstGeom prst="rect">
            <a:avLst/>
          </a:prstGeom>
        </p:spPr>
      </p:pic>
    </p:spTree>
    <p:extLst>
      <p:ext uri="{BB962C8B-B14F-4D97-AF65-F5344CB8AC3E}">
        <p14:creationId xmlns:p14="http://schemas.microsoft.com/office/powerpoint/2010/main" val="2935826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EEFD6A-9DF8-8A00-799A-555B2CFA74C1}"/>
              </a:ext>
            </a:extLst>
          </p:cNvPr>
          <p:cNvPicPr>
            <a:picLocks noChangeAspect="1"/>
          </p:cNvPicPr>
          <p:nvPr/>
        </p:nvPicPr>
        <p:blipFill>
          <a:blip r:embed="rId2"/>
          <a:stretch>
            <a:fillRect/>
          </a:stretch>
        </p:blipFill>
        <p:spPr>
          <a:xfrm>
            <a:off x="1181100" y="1128395"/>
            <a:ext cx="8625840" cy="4373421"/>
          </a:xfrm>
          <a:prstGeom prst="rect">
            <a:avLst/>
          </a:prstGeom>
        </p:spPr>
      </p:pic>
    </p:spTree>
    <p:extLst>
      <p:ext uri="{BB962C8B-B14F-4D97-AF65-F5344CB8AC3E}">
        <p14:creationId xmlns:p14="http://schemas.microsoft.com/office/powerpoint/2010/main" val="3574289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EEE4BC-0CD0-6BB6-5767-90C8A30AA588}"/>
              </a:ext>
            </a:extLst>
          </p:cNvPr>
          <p:cNvPicPr>
            <a:picLocks noChangeAspect="1"/>
          </p:cNvPicPr>
          <p:nvPr/>
        </p:nvPicPr>
        <p:blipFill>
          <a:blip r:embed="rId2"/>
          <a:stretch>
            <a:fillRect/>
          </a:stretch>
        </p:blipFill>
        <p:spPr>
          <a:xfrm>
            <a:off x="838200" y="1233041"/>
            <a:ext cx="8385810" cy="4391917"/>
          </a:xfrm>
          <a:prstGeom prst="rect">
            <a:avLst/>
          </a:prstGeom>
        </p:spPr>
      </p:pic>
    </p:spTree>
    <p:extLst>
      <p:ext uri="{BB962C8B-B14F-4D97-AF65-F5344CB8AC3E}">
        <p14:creationId xmlns:p14="http://schemas.microsoft.com/office/powerpoint/2010/main" val="1988300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04E6-F86A-4D6E-0F48-D5E35E24E042}"/>
              </a:ext>
            </a:extLst>
          </p:cNvPr>
          <p:cNvSpPr>
            <a:spLocks noGrp="1"/>
          </p:cNvSpPr>
          <p:nvPr>
            <p:ph type="title"/>
          </p:nvPr>
        </p:nvSpPr>
        <p:spPr/>
        <p:txBody>
          <a:bodyPr/>
          <a:lstStyle/>
          <a:p>
            <a:pPr algn="ctr"/>
            <a:r>
              <a:rPr lang="en-US" dirty="0"/>
              <a:t>Bus Structures</a:t>
            </a:r>
          </a:p>
        </p:txBody>
      </p:sp>
      <p:pic>
        <p:nvPicPr>
          <p:cNvPr id="5" name="Picture 4">
            <a:extLst>
              <a:ext uri="{FF2B5EF4-FFF2-40B4-BE49-F238E27FC236}">
                <a16:creationId xmlns:a16="http://schemas.microsoft.com/office/drawing/2014/main" id="{155CD0C2-7454-05CB-AE0C-421FCB5AF32C}"/>
              </a:ext>
            </a:extLst>
          </p:cNvPr>
          <p:cNvPicPr>
            <a:picLocks noChangeAspect="1"/>
          </p:cNvPicPr>
          <p:nvPr/>
        </p:nvPicPr>
        <p:blipFill>
          <a:blip r:embed="rId2"/>
          <a:stretch>
            <a:fillRect/>
          </a:stretch>
        </p:blipFill>
        <p:spPr>
          <a:xfrm>
            <a:off x="838200" y="1925848"/>
            <a:ext cx="8152292" cy="4172164"/>
          </a:xfrm>
          <a:prstGeom prst="rect">
            <a:avLst/>
          </a:prstGeom>
        </p:spPr>
      </p:pic>
    </p:spTree>
    <p:extLst>
      <p:ext uri="{BB962C8B-B14F-4D97-AF65-F5344CB8AC3E}">
        <p14:creationId xmlns:p14="http://schemas.microsoft.com/office/powerpoint/2010/main" val="318448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DE97-FBBD-B11B-30AC-1130822F54B0}"/>
              </a:ext>
            </a:extLst>
          </p:cNvPr>
          <p:cNvSpPr>
            <a:spLocks noGrp="1"/>
          </p:cNvSpPr>
          <p:nvPr>
            <p:ph type="title"/>
          </p:nvPr>
        </p:nvSpPr>
        <p:spPr/>
        <p:txBody>
          <a:bodyPr/>
          <a:lstStyle/>
          <a:p>
            <a:pPr algn="ctr"/>
            <a:r>
              <a:rPr lang="en-US" dirty="0"/>
              <a:t>Computer Types</a:t>
            </a:r>
          </a:p>
        </p:txBody>
      </p:sp>
      <p:sp>
        <p:nvSpPr>
          <p:cNvPr id="3" name="Content Placeholder 2">
            <a:extLst>
              <a:ext uri="{FF2B5EF4-FFF2-40B4-BE49-F238E27FC236}">
                <a16:creationId xmlns:a16="http://schemas.microsoft.com/office/drawing/2014/main" id="{D8F17B1B-7342-F0B6-0E7A-A754CC07354D}"/>
              </a:ext>
            </a:extLst>
          </p:cNvPr>
          <p:cNvSpPr>
            <a:spLocks noGrp="1"/>
          </p:cNvSpPr>
          <p:nvPr>
            <p:ph idx="1"/>
          </p:nvPr>
        </p:nvSpPr>
        <p:spPr/>
        <p:txBody>
          <a:bodyPr>
            <a:normAutofit fontScale="92500" lnSpcReduction="10000"/>
          </a:bodyPr>
          <a:lstStyle/>
          <a:p>
            <a:r>
              <a:rPr lang="en-US" dirty="0"/>
              <a:t>A computer is an electronic device that can store, manipulate, and process data according to a set of instructions.</a:t>
            </a:r>
          </a:p>
          <a:p>
            <a:r>
              <a:rPr lang="en-US" dirty="0"/>
              <a:t>The list of instruction is called Computer Program</a:t>
            </a:r>
          </a:p>
          <a:p>
            <a:pPr algn="just"/>
            <a:r>
              <a:rPr lang="en-US" dirty="0"/>
              <a:t>Many types of computers exist that differ widely in size, cost, computational power and intended use</a:t>
            </a:r>
          </a:p>
          <a:p>
            <a:pPr algn="just"/>
            <a:r>
              <a:rPr lang="en-US" dirty="0"/>
              <a:t>Types</a:t>
            </a:r>
          </a:p>
          <a:p>
            <a:pPr lvl="1" algn="just"/>
            <a:r>
              <a:rPr lang="en-US" dirty="0"/>
              <a:t>Personal Computers</a:t>
            </a:r>
          </a:p>
          <a:p>
            <a:pPr lvl="1" algn="just"/>
            <a:r>
              <a:rPr lang="en-US" dirty="0"/>
              <a:t>Notebook Computers</a:t>
            </a:r>
          </a:p>
          <a:p>
            <a:pPr lvl="1" algn="just"/>
            <a:r>
              <a:rPr lang="en-US" dirty="0"/>
              <a:t>Workstations</a:t>
            </a:r>
          </a:p>
          <a:p>
            <a:pPr lvl="1" algn="just"/>
            <a:r>
              <a:rPr lang="en-US" dirty="0"/>
              <a:t>Enterprise Systems or mainframes and Servers</a:t>
            </a:r>
          </a:p>
          <a:p>
            <a:pPr lvl="1" algn="just"/>
            <a:r>
              <a:rPr lang="en-US" dirty="0"/>
              <a:t>Supercomputers</a:t>
            </a:r>
          </a:p>
        </p:txBody>
      </p:sp>
    </p:spTree>
    <p:extLst>
      <p:ext uri="{BB962C8B-B14F-4D97-AF65-F5344CB8AC3E}">
        <p14:creationId xmlns:p14="http://schemas.microsoft.com/office/powerpoint/2010/main" val="832389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72F3F14-7013-7E61-194D-39BA3ED59015}"/>
              </a:ext>
            </a:extLst>
          </p:cNvPr>
          <p:cNvSpPr>
            <a:spLocks noGrp="1"/>
          </p:cNvSpPr>
          <p:nvPr>
            <p:ph type="title"/>
          </p:nvPr>
        </p:nvSpPr>
        <p:spPr>
          <a:xfrm>
            <a:off x="1905000" y="533400"/>
            <a:ext cx="8229600" cy="552450"/>
          </a:xfrm>
        </p:spPr>
        <p:txBody>
          <a:bodyPr/>
          <a:lstStyle/>
          <a:p>
            <a:pPr eaLnBrk="1" hangingPunct="1"/>
            <a:r>
              <a:rPr lang="en-US" altLang="en-US" sz="2800"/>
              <a:t>	</a:t>
            </a:r>
            <a:r>
              <a:rPr lang="en-US" altLang="en-US" sz="2800" b="1"/>
              <a:t> Software</a:t>
            </a:r>
            <a:endParaRPr lang="en-US" altLang="en-US" sz="2800"/>
          </a:p>
        </p:txBody>
      </p:sp>
      <p:sp>
        <p:nvSpPr>
          <p:cNvPr id="37891" name="Rectangle 3">
            <a:extLst>
              <a:ext uri="{FF2B5EF4-FFF2-40B4-BE49-F238E27FC236}">
                <a16:creationId xmlns:a16="http://schemas.microsoft.com/office/drawing/2014/main" id="{5F3F66DF-4A98-D8B6-8585-EC9504F35DF4}"/>
              </a:ext>
            </a:extLst>
          </p:cNvPr>
          <p:cNvSpPr>
            <a:spLocks noGrp="1"/>
          </p:cNvSpPr>
          <p:nvPr>
            <p:ph type="body" idx="1"/>
          </p:nvPr>
        </p:nvSpPr>
        <p:spPr>
          <a:xfrm>
            <a:off x="1962150" y="1309689"/>
            <a:ext cx="8229600" cy="5019675"/>
          </a:xfrm>
        </p:spPr>
        <p:txBody>
          <a:bodyPr/>
          <a:lstStyle/>
          <a:p>
            <a:pPr algn="just" eaLnBrk="1" hangingPunct="1">
              <a:lnSpc>
                <a:spcPct val="90000"/>
              </a:lnSpc>
            </a:pPr>
            <a:r>
              <a:rPr lang="en-US" altLang="en-US" sz="2200" dirty="0"/>
              <a:t>In order for a user to enter and run an application program, the computer must already contain some system software in its memory</a:t>
            </a:r>
          </a:p>
          <a:p>
            <a:pPr eaLnBrk="1" hangingPunct="1">
              <a:lnSpc>
                <a:spcPct val="90000"/>
              </a:lnSpc>
            </a:pPr>
            <a:r>
              <a:rPr lang="en-US" altLang="en-US" sz="2200" dirty="0"/>
              <a:t>System software is a collection of programs that are executed as needed to perform functions such as</a:t>
            </a:r>
          </a:p>
          <a:p>
            <a:pPr lvl="1" eaLnBrk="1" hangingPunct="1">
              <a:lnSpc>
                <a:spcPct val="90000"/>
              </a:lnSpc>
            </a:pPr>
            <a:r>
              <a:rPr lang="en-US" altLang="en-US" sz="2200" dirty="0"/>
              <a:t>Receiving and interpreting user commands</a:t>
            </a:r>
          </a:p>
          <a:p>
            <a:pPr lvl="1" eaLnBrk="1" hangingPunct="1">
              <a:lnSpc>
                <a:spcPct val="90000"/>
              </a:lnSpc>
            </a:pPr>
            <a:r>
              <a:rPr lang="en-US" altLang="en-US" sz="2200" dirty="0"/>
              <a:t>Running standard application programs such as word processors, </a:t>
            </a:r>
            <a:r>
              <a:rPr lang="en-US" altLang="en-US" sz="2200" dirty="0" err="1"/>
              <a:t>etc</a:t>
            </a:r>
            <a:r>
              <a:rPr lang="en-US" altLang="en-US" sz="2200" dirty="0"/>
              <a:t>, or games</a:t>
            </a:r>
          </a:p>
          <a:p>
            <a:pPr lvl="1" eaLnBrk="1" hangingPunct="1">
              <a:lnSpc>
                <a:spcPct val="90000"/>
              </a:lnSpc>
            </a:pPr>
            <a:r>
              <a:rPr lang="en-US" altLang="en-US" sz="2200" dirty="0"/>
              <a:t>Managing the storage and retrieval of files in secondary storage devices</a:t>
            </a:r>
          </a:p>
          <a:p>
            <a:pPr lvl="1" eaLnBrk="1" hangingPunct="1">
              <a:lnSpc>
                <a:spcPct val="90000"/>
              </a:lnSpc>
            </a:pPr>
            <a:r>
              <a:rPr lang="en-US" altLang="en-US" sz="2200" dirty="0"/>
              <a:t>Controlling I/O units to receive input information and produce output results</a:t>
            </a:r>
          </a:p>
          <a:p>
            <a:pPr eaLnBrk="1" hangingPunct="1">
              <a:lnSpc>
                <a:spcPct val="90000"/>
              </a:lnSpc>
            </a:pPr>
            <a:endParaRPr lang="en-US" altLang="en-US"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B155AB8-2699-E6FB-2EEB-F130543CB4A0}"/>
              </a:ext>
            </a:extLst>
          </p:cNvPr>
          <p:cNvSpPr>
            <a:spLocks noGrp="1"/>
          </p:cNvSpPr>
          <p:nvPr>
            <p:ph type="title"/>
          </p:nvPr>
        </p:nvSpPr>
        <p:spPr/>
        <p:txBody>
          <a:bodyPr/>
          <a:lstStyle/>
          <a:p>
            <a:pPr eaLnBrk="1" hangingPunct="1"/>
            <a:r>
              <a:rPr lang="en-US" altLang="en-US" sz="2800" b="1"/>
              <a:t>Software</a:t>
            </a:r>
            <a:endParaRPr lang="en-US" altLang="en-US" sz="2800"/>
          </a:p>
        </p:txBody>
      </p:sp>
      <p:sp>
        <p:nvSpPr>
          <p:cNvPr id="38915" name="Rectangle 3">
            <a:extLst>
              <a:ext uri="{FF2B5EF4-FFF2-40B4-BE49-F238E27FC236}">
                <a16:creationId xmlns:a16="http://schemas.microsoft.com/office/drawing/2014/main" id="{D484B3F9-A155-82F2-09F9-011F2B2376A1}"/>
              </a:ext>
            </a:extLst>
          </p:cNvPr>
          <p:cNvSpPr>
            <a:spLocks noGrp="1"/>
          </p:cNvSpPr>
          <p:nvPr>
            <p:ph type="body" idx="1"/>
          </p:nvPr>
        </p:nvSpPr>
        <p:spPr/>
        <p:txBody>
          <a:bodyPr/>
          <a:lstStyle/>
          <a:p>
            <a:pPr eaLnBrk="1" hangingPunct="1"/>
            <a:r>
              <a:rPr lang="en-US" altLang="en-US" sz="2200" dirty="0"/>
              <a:t>Translating programs from source form prepared by the user into object form consisting of machine instructions</a:t>
            </a:r>
          </a:p>
          <a:p>
            <a:pPr eaLnBrk="1" hangingPunct="1"/>
            <a:r>
              <a:rPr lang="en-US" altLang="en-US" sz="2200" dirty="0"/>
              <a:t>Linking and running user-written application programs with existing standard library routines, such as numerical computation packages</a:t>
            </a:r>
          </a:p>
          <a:p>
            <a:pPr eaLnBrk="1" hangingPunct="1"/>
            <a:r>
              <a:rPr lang="en-US" altLang="en-US" sz="2200" dirty="0"/>
              <a:t>System software is thus responsible for the coordination of all activities in a computing system</a:t>
            </a:r>
          </a:p>
          <a:p>
            <a:pPr eaLnBrk="1" hangingPunct="1"/>
            <a:r>
              <a:rPr lang="en-US" altLang="en-US" sz="2200" dirty="0"/>
              <a:t>Another important system program that all programmers use is a text editor.</a:t>
            </a:r>
          </a:p>
          <a:p>
            <a:pPr eaLnBrk="1" hangingPunct="1"/>
            <a:r>
              <a:rPr lang="en-US" altLang="en-US" sz="2200" dirty="0"/>
              <a:t>It is used </a:t>
            </a:r>
            <a:r>
              <a:rPr lang="en-US" altLang="en-US" sz="2200" dirty="0" err="1"/>
              <a:t>fo</a:t>
            </a:r>
            <a:r>
              <a:rPr lang="en-US" altLang="en-US" sz="2200" dirty="0"/>
              <a:t> entering and editing application programs.</a:t>
            </a:r>
          </a:p>
          <a:p>
            <a:pPr eaLnBrk="1" hangingPunct="1"/>
            <a:r>
              <a:rPr lang="en-US" altLang="en-US" sz="2200" dirty="0"/>
              <a:t>The user of this program interactively executes commands that allow statements of a source program entered with the  keyboard.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E4DDC57-6D08-3FB6-34B6-11B090674897}"/>
              </a:ext>
            </a:extLst>
          </p:cNvPr>
          <p:cNvSpPr>
            <a:spLocks noGrp="1"/>
          </p:cNvSpPr>
          <p:nvPr>
            <p:ph type="title"/>
          </p:nvPr>
        </p:nvSpPr>
        <p:spPr/>
        <p:txBody>
          <a:bodyPr/>
          <a:lstStyle/>
          <a:p>
            <a:pPr eaLnBrk="1" hangingPunct="1"/>
            <a:r>
              <a:rPr lang="en-US" altLang="en-US" sz="2800" b="1" dirty="0"/>
              <a:t>Operating System</a:t>
            </a:r>
            <a:endParaRPr lang="en-US" altLang="en-US" sz="2800" dirty="0"/>
          </a:p>
        </p:txBody>
      </p:sp>
      <p:sp>
        <p:nvSpPr>
          <p:cNvPr id="39939" name="Rectangle 3">
            <a:extLst>
              <a:ext uri="{FF2B5EF4-FFF2-40B4-BE49-F238E27FC236}">
                <a16:creationId xmlns:a16="http://schemas.microsoft.com/office/drawing/2014/main" id="{4B4FD7F6-4C1D-4952-EC67-142115788485}"/>
              </a:ext>
            </a:extLst>
          </p:cNvPr>
          <p:cNvSpPr>
            <a:spLocks noGrp="1"/>
          </p:cNvSpPr>
          <p:nvPr>
            <p:ph type="body" idx="1"/>
          </p:nvPr>
        </p:nvSpPr>
        <p:spPr>
          <a:xfrm>
            <a:off x="1905000" y="1314450"/>
            <a:ext cx="8229600" cy="4872038"/>
          </a:xfrm>
        </p:spPr>
        <p:txBody>
          <a:bodyPr>
            <a:normAutofit fontScale="92500" lnSpcReduction="10000"/>
          </a:bodyPr>
          <a:lstStyle/>
          <a:p>
            <a:pPr algn="just" eaLnBrk="1" hangingPunct="1">
              <a:lnSpc>
                <a:spcPct val="90000"/>
              </a:lnSpc>
            </a:pPr>
            <a:r>
              <a:rPr lang="en-US" altLang="en-US" dirty="0"/>
              <a:t>Operating system (OS)</a:t>
            </a:r>
          </a:p>
          <a:p>
            <a:pPr lvl="1" algn="just" eaLnBrk="1" hangingPunct="1">
              <a:lnSpc>
                <a:spcPct val="90000"/>
              </a:lnSpc>
            </a:pPr>
            <a:r>
              <a:rPr lang="en-US" altLang="en-US" dirty="0"/>
              <a:t>This is a large program, or actually a collection of routines, that is used to control the sharing of and interaction among various computer units as they perform application programs</a:t>
            </a:r>
          </a:p>
          <a:p>
            <a:pPr algn="just" eaLnBrk="1" hangingPunct="1">
              <a:lnSpc>
                <a:spcPct val="90000"/>
              </a:lnSpc>
            </a:pPr>
            <a:r>
              <a:rPr lang="en-US" altLang="en-US" dirty="0"/>
              <a:t>The OS routines perform the tasks required to assign computer resource to individual application programs</a:t>
            </a:r>
          </a:p>
          <a:p>
            <a:pPr lvl="1" algn="just" eaLnBrk="1" hangingPunct="1">
              <a:lnSpc>
                <a:spcPct val="90000"/>
              </a:lnSpc>
            </a:pPr>
            <a:r>
              <a:rPr lang="en-US" altLang="en-US" dirty="0"/>
              <a:t>These tasks include assigning memory and magnetic disk space to program and data files, moving data between memory and disk units, and handling I/O operations</a:t>
            </a:r>
          </a:p>
          <a:p>
            <a:pPr algn="just" eaLnBrk="1" hangingPunct="1">
              <a:lnSpc>
                <a:spcPct val="90000"/>
              </a:lnSpc>
            </a:pPr>
            <a:r>
              <a:rPr lang="en-US" altLang="en-US" dirty="0"/>
              <a:t>In the following, a system with one processor, one disk, and one printer is given to explain the basics of OS</a:t>
            </a:r>
          </a:p>
          <a:p>
            <a:pPr lvl="1" algn="just" eaLnBrk="1" hangingPunct="1">
              <a:lnSpc>
                <a:spcPct val="90000"/>
              </a:lnSpc>
            </a:pPr>
            <a:r>
              <a:rPr lang="en-US" altLang="en-US" dirty="0"/>
              <a:t>Assume that part of the program’s task involves reading a data file from the disk into the memory, performing some computation on the data, and printing the results</a:t>
            </a:r>
          </a:p>
          <a:p>
            <a:pPr algn="just" eaLnBrk="1" hangingPunct="1">
              <a:lnSpc>
                <a:spcPct val="90000"/>
              </a:lnSpc>
            </a:pP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CC84A5E-91B7-DB3C-0EFF-10A158EF56D8}"/>
              </a:ext>
            </a:extLst>
          </p:cNvPr>
          <p:cNvSpPr>
            <a:spLocks noGrp="1"/>
          </p:cNvSpPr>
          <p:nvPr>
            <p:ph type="title"/>
          </p:nvPr>
        </p:nvSpPr>
        <p:spPr/>
        <p:txBody>
          <a:bodyPr/>
          <a:lstStyle/>
          <a:p>
            <a:pPr eaLnBrk="1" hangingPunct="1"/>
            <a:r>
              <a:rPr lang="en-US" altLang="en-US" sz="2800" b="1"/>
              <a:t>User Program and OS Routine Sharing</a:t>
            </a:r>
            <a:endParaRPr lang="en-US" altLang="en-US" sz="2800"/>
          </a:p>
        </p:txBody>
      </p:sp>
      <p:pic>
        <p:nvPicPr>
          <p:cNvPr id="40963" name="Picture 3">
            <a:extLst>
              <a:ext uri="{FF2B5EF4-FFF2-40B4-BE49-F238E27FC236}">
                <a16:creationId xmlns:a16="http://schemas.microsoft.com/office/drawing/2014/main" id="{4B48D0F1-2CC3-781C-65B2-A556528C8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00151"/>
            <a:ext cx="8262938"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2379D1-2E10-3129-07A3-A8BC27C5BB48}"/>
              </a:ext>
            </a:extLst>
          </p:cNvPr>
          <p:cNvPicPr>
            <a:picLocks noChangeAspect="1"/>
          </p:cNvPicPr>
          <p:nvPr/>
        </p:nvPicPr>
        <p:blipFill>
          <a:blip r:embed="rId2"/>
          <a:stretch>
            <a:fillRect/>
          </a:stretch>
        </p:blipFill>
        <p:spPr>
          <a:xfrm>
            <a:off x="746760" y="854074"/>
            <a:ext cx="6509085" cy="4486275"/>
          </a:xfrm>
          <a:prstGeom prst="rect">
            <a:avLst/>
          </a:prstGeom>
        </p:spPr>
      </p:pic>
    </p:spTree>
    <p:extLst>
      <p:ext uri="{BB962C8B-B14F-4D97-AF65-F5344CB8AC3E}">
        <p14:creationId xmlns:p14="http://schemas.microsoft.com/office/powerpoint/2010/main" val="2205331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9AE08D-5420-42DB-39D0-7358A944CA65}"/>
              </a:ext>
            </a:extLst>
          </p:cNvPr>
          <p:cNvPicPr>
            <a:picLocks noChangeAspect="1"/>
          </p:cNvPicPr>
          <p:nvPr/>
        </p:nvPicPr>
        <p:blipFill>
          <a:blip r:embed="rId2"/>
          <a:stretch>
            <a:fillRect/>
          </a:stretch>
        </p:blipFill>
        <p:spPr>
          <a:xfrm>
            <a:off x="789776" y="846993"/>
            <a:ext cx="8408365" cy="4970877"/>
          </a:xfrm>
          <a:prstGeom prst="rect">
            <a:avLst/>
          </a:prstGeom>
        </p:spPr>
      </p:pic>
    </p:spTree>
    <p:extLst>
      <p:ext uri="{BB962C8B-B14F-4D97-AF65-F5344CB8AC3E}">
        <p14:creationId xmlns:p14="http://schemas.microsoft.com/office/powerpoint/2010/main" val="1138123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C6DD55-150A-8009-12FE-E75CFEF21E7C}"/>
              </a:ext>
            </a:extLst>
          </p:cNvPr>
          <p:cNvPicPr>
            <a:picLocks noChangeAspect="1"/>
          </p:cNvPicPr>
          <p:nvPr/>
        </p:nvPicPr>
        <p:blipFill>
          <a:blip r:embed="rId2"/>
          <a:stretch>
            <a:fillRect/>
          </a:stretch>
        </p:blipFill>
        <p:spPr>
          <a:xfrm>
            <a:off x="777076" y="873037"/>
            <a:ext cx="8747390" cy="4670513"/>
          </a:xfrm>
          <a:prstGeom prst="rect">
            <a:avLst/>
          </a:prstGeom>
        </p:spPr>
      </p:pic>
    </p:spTree>
    <p:extLst>
      <p:ext uri="{BB962C8B-B14F-4D97-AF65-F5344CB8AC3E}">
        <p14:creationId xmlns:p14="http://schemas.microsoft.com/office/powerpoint/2010/main" val="1122436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D73FC-AC20-1589-57B6-583CBBBC7683}"/>
              </a:ext>
            </a:extLst>
          </p:cNvPr>
          <p:cNvSpPr>
            <a:spLocks noGrp="1"/>
          </p:cNvSpPr>
          <p:nvPr>
            <p:ph type="title"/>
          </p:nvPr>
        </p:nvSpPr>
        <p:spPr/>
        <p:txBody>
          <a:bodyPr/>
          <a:lstStyle/>
          <a:p>
            <a:pPr algn="ctr"/>
            <a:r>
              <a:rPr lang="en-US" dirty="0"/>
              <a:t>Performance</a:t>
            </a:r>
          </a:p>
        </p:txBody>
      </p:sp>
      <p:sp>
        <p:nvSpPr>
          <p:cNvPr id="3" name="Content Placeholder 2">
            <a:extLst>
              <a:ext uri="{FF2B5EF4-FFF2-40B4-BE49-F238E27FC236}">
                <a16:creationId xmlns:a16="http://schemas.microsoft.com/office/drawing/2014/main" id="{E647B544-2FCB-216A-7481-16B3FB46942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A6B2906-31C1-B5F7-EC46-084088EF7293}"/>
              </a:ext>
            </a:extLst>
          </p:cNvPr>
          <p:cNvPicPr>
            <a:picLocks noChangeAspect="1"/>
          </p:cNvPicPr>
          <p:nvPr/>
        </p:nvPicPr>
        <p:blipFill>
          <a:blip r:embed="rId2"/>
          <a:stretch>
            <a:fillRect/>
          </a:stretch>
        </p:blipFill>
        <p:spPr>
          <a:xfrm>
            <a:off x="838200" y="1861234"/>
            <a:ext cx="8374380" cy="4280120"/>
          </a:xfrm>
          <a:prstGeom prst="rect">
            <a:avLst/>
          </a:prstGeom>
        </p:spPr>
      </p:pic>
      <p:sp>
        <p:nvSpPr>
          <p:cNvPr id="7" name="TextBox 6">
            <a:extLst>
              <a:ext uri="{FF2B5EF4-FFF2-40B4-BE49-F238E27FC236}">
                <a16:creationId xmlns:a16="http://schemas.microsoft.com/office/drawing/2014/main" id="{3815DEC5-2D15-3772-6D56-28E39E3EA06E}"/>
              </a:ext>
            </a:extLst>
          </p:cNvPr>
          <p:cNvSpPr txBox="1"/>
          <p:nvPr/>
        </p:nvSpPr>
        <p:spPr>
          <a:xfrm>
            <a:off x="8300085" y="4029075"/>
            <a:ext cx="2914650" cy="646331"/>
          </a:xfrm>
          <a:prstGeom prst="rect">
            <a:avLst/>
          </a:prstGeom>
          <a:noFill/>
        </p:spPr>
        <p:txBody>
          <a:bodyPr wrap="square" rtlCol="0">
            <a:spAutoFit/>
          </a:bodyPr>
          <a:lstStyle/>
          <a:p>
            <a:r>
              <a:rPr lang="en-US" b="1" dirty="0">
                <a:solidFill>
                  <a:srgbClr val="FF0000"/>
                </a:solidFill>
              </a:rPr>
              <a:t>Clock rate is number of clock cycles per second</a:t>
            </a:r>
          </a:p>
        </p:txBody>
      </p:sp>
    </p:spTree>
    <p:extLst>
      <p:ext uri="{BB962C8B-B14F-4D97-AF65-F5344CB8AC3E}">
        <p14:creationId xmlns:p14="http://schemas.microsoft.com/office/powerpoint/2010/main" val="4084910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E284-FA23-01A3-27AE-49D22825277D}"/>
              </a:ext>
            </a:extLst>
          </p:cNvPr>
          <p:cNvSpPr>
            <a:spLocks noGrp="1"/>
          </p:cNvSpPr>
          <p:nvPr>
            <p:ph type="title"/>
          </p:nvPr>
        </p:nvSpPr>
        <p:spPr/>
        <p:txBody>
          <a:bodyPr/>
          <a:lstStyle/>
          <a:p>
            <a:pPr algn="ctr"/>
            <a:r>
              <a:rPr lang="en-US" dirty="0"/>
              <a:t>Performance</a:t>
            </a:r>
          </a:p>
        </p:txBody>
      </p:sp>
      <p:pic>
        <p:nvPicPr>
          <p:cNvPr id="5" name="Picture 4">
            <a:extLst>
              <a:ext uri="{FF2B5EF4-FFF2-40B4-BE49-F238E27FC236}">
                <a16:creationId xmlns:a16="http://schemas.microsoft.com/office/drawing/2014/main" id="{14A27D29-4950-FB70-89E6-1F7AEED540F8}"/>
              </a:ext>
            </a:extLst>
          </p:cNvPr>
          <p:cNvPicPr>
            <a:picLocks noChangeAspect="1"/>
          </p:cNvPicPr>
          <p:nvPr/>
        </p:nvPicPr>
        <p:blipFill>
          <a:blip r:embed="rId2"/>
          <a:stretch>
            <a:fillRect/>
          </a:stretch>
        </p:blipFill>
        <p:spPr>
          <a:xfrm>
            <a:off x="556097" y="1407030"/>
            <a:ext cx="7079143" cy="5188528"/>
          </a:xfrm>
          <a:prstGeom prst="rect">
            <a:avLst/>
          </a:prstGeom>
        </p:spPr>
      </p:pic>
    </p:spTree>
    <p:extLst>
      <p:ext uri="{BB962C8B-B14F-4D97-AF65-F5344CB8AC3E}">
        <p14:creationId xmlns:p14="http://schemas.microsoft.com/office/powerpoint/2010/main" val="3949294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AFA08251-4FCD-1735-9D9A-610C513BCED5}"/>
              </a:ext>
            </a:extLst>
          </p:cNvPr>
          <p:cNvSpPr>
            <a:spLocks noGrp="1" noChangeArrowheads="1"/>
          </p:cNvSpPr>
          <p:nvPr>
            <p:ph type="title"/>
          </p:nvPr>
        </p:nvSpPr>
        <p:spPr/>
        <p:txBody>
          <a:bodyPr/>
          <a:lstStyle/>
          <a:p>
            <a:pPr eaLnBrk="1" hangingPunct="1"/>
            <a:r>
              <a:rPr lang="en-US" altLang="en-US" sz="2800" b="1"/>
              <a:t>Performance Improvement</a:t>
            </a:r>
            <a:endParaRPr lang="en-US" altLang="en-US" sz="2800"/>
          </a:p>
        </p:txBody>
      </p:sp>
      <p:sp>
        <p:nvSpPr>
          <p:cNvPr id="53251" name="Rectangle 3">
            <a:extLst>
              <a:ext uri="{FF2B5EF4-FFF2-40B4-BE49-F238E27FC236}">
                <a16:creationId xmlns:a16="http://schemas.microsoft.com/office/drawing/2014/main" id="{084849AA-2714-C420-015C-068021FBBD46}"/>
              </a:ext>
            </a:extLst>
          </p:cNvPr>
          <p:cNvSpPr>
            <a:spLocks noGrp="1" noChangeArrowheads="1"/>
          </p:cNvSpPr>
          <p:nvPr>
            <p:ph type="body" idx="1"/>
          </p:nvPr>
        </p:nvSpPr>
        <p:spPr>
          <a:xfrm>
            <a:off x="1905000" y="1228726"/>
            <a:ext cx="8229600" cy="5248275"/>
          </a:xfrm>
        </p:spPr>
        <p:txBody>
          <a:bodyPr/>
          <a:lstStyle/>
          <a:p>
            <a:pPr algn="just" eaLnBrk="1" hangingPunct="1"/>
            <a:r>
              <a:rPr lang="en-US" altLang="en-US" sz="2400" dirty="0">
                <a:solidFill>
                  <a:srgbClr val="FF0000"/>
                </a:solidFill>
              </a:rPr>
              <a:t>Pipelining</a:t>
            </a:r>
            <a:r>
              <a:rPr lang="en-US" altLang="en-US" sz="2400" dirty="0"/>
              <a:t> and </a:t>
            </a:r>
            <a:r>
              <a:rPr lang="en-US" altLang="en-US" sz="2400" dirty="0">
                <a:solidFill>
                  <a:srgbClr val="FF0000"/>
                </a:solidFill>
              </a:rPr>
              <a:t>superscalar</a:t>
            </a:r>
            <a:r>
              <a:rPr lang="en-US" altLang="en-US" sz="2400" dirty="0"/>
              <a:t> operation</a:t>
            </a:r>
          </a:p>
          <a:p>
            <a:pPr lvl="1" algn="just" eaLnBrk="1" hangingPunct="1"/>
            <a:r>
              <a:rPr lang="en-US" altLang="en-US" dirty="0">
                <a:solidFill>
                  <a:srgbClr val="FF0000"/>
                </a:solidFill>
              </a:rPr>
              <a:t>Pipelining</a:t>
            </a:r>
            <a:r>
              <a:rPr lang="en-US" altLang="en-US" dirty="0"/>
              <a:t>: by </a:t>
            </a:r>
            <a:r>
              <a:rPr lang="en-US" altLang="en-US" dirty="0">
                <a:solidFill>
                  <a:schemeClr val="accent2"/>
                </a:solidFill>
              </a:rPr>
              <a:t>overlapping</a:t>
            </a:r>
            <a:r>
              <a:rPr lang="en-US" altLang="en-US" dirty="0"/>
              <a:t> the </a:t>
            </a:r>
            <a:r>
              <a:rPr lang="en-US" altLang="en-US" dirty="0">
                <a:solidFill>
                  <a:schemeClr val="accent2"/>
                </a:solidFill>
              </a:rPr>
              <a:t>execution</a:t>
            </a:r>
            <a:r>
              <a:rPr lang="en-US" altLang="en-US" dirty="0"/>
              <a:t> of successive </a:t>
            </a:r>
            <a:r>
              <a:rPr lang="en-US" altLang="en-US" dirty="0">
                <a:solidFill>
                  <a:schemeClr val="accent2"/>
                </a:solidFill>
              </a:rPr>
              <a:t>instructions</a:t>
            </a:r>
          </a:p>
          <a:p>
            <a:pPr lvl="1" algn="just" eaLnBrk="1" hangingPunct="1"/>
            <a:r>
              <a:rPr lang="en-US" altLang="en-US" dirty="0">
                <a:solidFill>
                  <a:srgbClr val="FF0000"/>
                </a:solidFill>
              </a:rPr>
              <a:t>Superscalar</a:t>
            </a:r>
            <a:r>
              <a:rPr lang="en-US" altLang="en-US" dirty="0"/>
              <a:t>: </a:t>
            </a:r>
            <a:r>
              <a:rPr lang="en-US" altLang="en-US" dirty="0">
                <a:solidFill>
                  <a:schemeClr val="accent2"/>
                </a:solidFill>
              </a:rPr>
              <a:t>different</a:t>
            </a:r>
            <a:r>
              <a:rPr lang="en-US" altLang="en-US" dirty="0"/>
              <a:t> </a:t>
            </a:r>
            <a:r>
              <a:rPr lang="en-US" altLang="en-US" dirty="0">
                <a:solidFill>
                  <a:schemeClr val="accent2"/>
                </a:solidFill>
              </a:rPr>
              <a:t>instructions</a:t>
            </a:r>
            <a:r>
              <a:rPr lang="en-US" altLang="en-US" dirty="0"/>
              <a:t> are </a:t>
            </a:r>
            <a:r>
              <a:rPr lang="en-US" altLang="en-US" dirty="0">
                <a:solidFill>
                  <a:schemeClr val="accent2"/>
                </a:solidFill>
              </a:rPr>
              <a:t>concurrently</a:t>
            </a:r>
            <a:r>
              <a:rPr lang="en-US" altLang="en-US" dirty="0"/>
              <a:t> </a:t>
            </a:r>
            <a:r>
              <a:rPr lang="en-US" altLang="en-US" dirty="0">
                <a:solidFill>
                  <a:schemeClr val="accent2"/>
                </a:solidFill>
              </a:rPr>
              <a:t>executed</a:t>
            </a:r>
            <a:r>
              <a:rPr lang="en-US" altLang="en-US" dirty="0"/>
              <a:t> with multiple instruction pipelines. This means that </a:t>
            </a:r>
            <a:r>
              <a:rPr lang="en-US" altLang="en-US" dirty="0">
                <a:solidFill>
                  <a:schemeClr val="accent2"/>
                </a:solidFill>
              </a:rPr>
              <a:t>multiple</a:t>
            </a:r>
            <a:r>
              <a:rPr lang="en-US" altLang="en-US" dirty="0"/>
              <a:t> </a:t>
            </a:r>
            <a:r>
              <a:rPr lang="en-US" altLang="en-US" dirty="0">
                <a:solidFill>
                  <a:schemeClr val="accent2"/>
                </a:solidFill>
              </a:rPr>
              <a:t>functional</a:t>
            </a:r>
            <a:r>
              <a:rPr lang="en-US" altLang="en-US" dirty="0"/>
              <a:t> </a:t>
            </a:r>
            <a:r>
              <a:rPr lang="en-US" altLang="en-US" dirty="0">
                <a:solidFill>
                  <a:schemeClr val="accent2"/>
                </a:solidFill>
              </a:rPr>
              <a:t>units</a:t>
            </a:r>
            <a:r>
              <a:rPr lang="en-US" altLang="en-US" dirty="0"/>
              <a:t> are needed</a:t>
            </a:r>
          </a:p>
          <a:p>
            <a:pPr algn="just" eaLnBrk="1" hangingPunct="1"/>
            <a:r>
              <a:rPr lang="en-US" altLang="en-US" sz="2400" dirty="0">
                <a:solidFill>
                  <a:srgbClr val="FF0000"/>
                </a:solidFill>
              </a:rPr>
              <a:t>Clock</a:t>
            </a:r>
            <a:r>
              <a:rPr lang="en-US" altLang="en-US" sz="2400" dirty="0"/>
              <a:t> </a:t>
            </a:r>
            <a:r>
              <a:rPr lang="en-US" altLang="en-US" sz="2400" dirty="0">
                <a:solidFill>
                  <a:srgbClr val="FF0000"/>
                </a:solidFill>
              </a:rPr>
              <a:t>rate</a:t>
            </a:r>
            <a:r>
              <a:rPr lang="en-US" altLang="en-US" sz="2400" dirty="0"/>
              <a:t> improvement</a:t>
            </a:r>
          </a:p>
          <a:p>
            <a:pPr algn="just" eaLnBrk="1" hangingPunct="1"/>
            <a:r>
              <a:rPr lang="en-US" altLang="en-US" sz="2400" dirty="0"/>
              <a:t>Improving the </a:t>
            </a:r>
            <a:r>
              <a:rPr lang="en-US" altLang="en-US" sz="2400" dirty="0">
                <a:solidFill>
                  <a:srgbClr val="FF0000"/>
                </a:solidFill>
              </a:rPr>
              <a:t>integrated-circuit</a:t>
            </a:r>
            <a:r>
              <a:rPr lang="en-US" altLang="en-US" sz="2400" dirty="0"/>
              <a:t> </a:t>
            </a:r>
            <a:r>
              <a:rPr lang="en-US" altLang="en-US" sz="2400" dirty="0">
                <a:solidFill>
                  <a:srgbClr val="FF0000"/>
                </a:solidFill>
              </a:rPr>
              <a:t>technology</a:t>
            </a:r>
            <a:r>
              <a:rPr lang="en-US" altLang="en-US" sz="2400" dirty="0"/>
              <a:t> makes logic circuits </a:t>
            </a:r>
            <a:r>
              <a:rPr lang="en-US" altLang="en-US" sz="2400" dirty="0">
                <a:solidFill>
                  <a:srgbClr val="FF0000"/>
                </a:solidFill>
              </a:rPr>
              <a:t>faster</a:t>
            </a:r>
            <a:r>
              <a:rPr lang="en-US" altLang="en-US" sz="2400" dirty="0"/>
              <a:t>, which </a:t>
            </a:r>
            <a:r>
              <a:rPr lang="en-US" altLang="en-US" sz="2400" dirty="0">
                <a:solidFill>
                  <a:schemeClr val="accent2"/>
                </a:solidFill>
              </a:rPr>
              <a:t>reduces</a:t>
            </a:r>
            <a:r>
              <a:rPr lang="en-US" altLang="en-US" sz="2400" dirty="0"/>
              <a:t> the </a:t>
            </a:r>
            <a:r>
              <a:rPr lang="en-US" altLang="en-US" sz="2400" dirty="0">
                <a:solidFill>
                  <a:schemeClr val="accent2"/>
                </a:solidFill>
              </a:rPr>
              <a:t>time</a:t>
            </a:r>
            <a:r>
              <a:rPr lang="en-US" altLang="en-US" sz="2400" dirty="0"/>
              <a:t> needed to complete a basic </a:t>
            </a:r>
            <a:r>
              <a:rPr lang="en-US" altLang="en-US" sz="2400" dirty="0">
                <a:solidFill>
                  <a:schemeClr val="accent2"/>
                </a:solidFill>
              </a:rPr>
              <a:t>step</a:t>
            </a:r>
          </a:p>
          <a:p>
            <a:pPr algn="just" eaLnBrk="1" hangingPunct="1"/>
            <a:endParaRPr lang="en-US"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56E1-9D97-982B-7BBF-D91DD062742B}"/>
              </a:ext>
            </a:extLst>
          </p:cNvPr>
          <p:cNvSpPr>
            <a:spLocks noGrp="1"/>
          </p:cNvSpPr>
          <p:nvPr>
            <p:ph type="title"/>
          </p:nvPr>
        </p:nvSpPr>
        <p:spPr/>
        <p:txBody>
          <a:bodyPr/>
          <a:lstStyle/>
          <a:p>
            <a:pPr algn="ctr"/>
            <a:r>
              <a:rPr lang="en-US" dirty="0"/>
              <a:t>Computer Types</a:t>
            </a:r>
          </a:p>
        </p:txBody>
      </p:sp>
      <p:sp>
        <p:nvSpPr>
          <p:cNvPr id="3" name="Content Placeholder 2">
            <a:extLst>
              <a:ext uri="{FF2B5EF4-FFF2-40B4-BE49-F238E27FC236}">
                <a16:creationId xmlns:a16="http://schemas.microsoft.com/office/drawing/2014/main" id="{5ED175A0-63A5-8997-51EF-438B4493DB0B}"/>
              </a:ext>
            </a:extLst>
          </p:cNvPr>
          <p:cNvSpPr>
            <a:spLocks noGrp="1"/>
          </p:cNvSpPr>
          <p:nvPr>
            <p:ph idx="1"/>
          </p:nvPr>
        </p:nvSpPr>
        <p:spPr/>
        <p:txBody>
          <a:bodyPr>
            <a:normAutofit fontScale="92500" lnSpcReduction="20000"/>
          </a:bodyPr>
          <a:lstStyle/>
          <a:p>
            <a:pPr algn="just"/>
            <a:r>
              <a:rPr lang="en-US" dirty="0"/>
              <a:t>Personal computers</a:t>
            </a:r>
          </a:p>
          <a:p>
            <a:pPr lvl="1" algn="just"/>
            <a:r>
              <a:rPr lang="en-US" dirty="0"/>
              <a:t>Personal Computers is also known as a microcomputer. It is basically a general-purpose computer designed for individual use. It consists of a microprocessor as a central processing unit(CPU), memory, input unit, and output unit. This kind of computer is suitable for personal work such as making an assignment, watching a movie, or at the office for office work, etc.</a:t>
            </a:r>
          </a:p>
          <a:p>
            <a:pPr algn="just"/>
            <a:r>
              <a:rPr lang="en-US" dirty="0"/>
              <a:t>Notebook Computers</a:t>
            </a:r>
          </a:p>
          <a:p>
            <a:pPr lvl="1" algn="just"/>
            <a:r>
              <a:rPr lang="en-US" dirty="0"/>
              <a:t>These are compact version of the personal computer with all of the components packaged into a single unit the size of the thin briefcase.</a:t>
            </a:r>
          </a:p>
          <a:p>
            <a:pPr algn="just"/>
            <a:r>
              <a:rPr lang="en-US" dirty="0"/>
              <a:t>Workstation</a:t>
            </a:r>
          </a:p>
          <a:p>
            <a:pPr lvl="1" algn="just"/>
            <a:r>
              <a:rPr lang="en-US" dirty="0"/>
              <a:t>It is  a high-performance computer system that is basically designed for a single user and has advanced graphics capabilities, large storage capacity, and a powerful central processing unit. A workstation is more capable than a personal computer (PC) but is less advanced than a server  </a:t>
            </a:r>
          </a:p>
        </p:txBody>
      </p:sp>
    </p:spTree>
    <p:extLst>
      <p:ext uri="{BB962C8B-B14F-4D97-AF65-F5344CB8AC3E}">
        <p14:creationId xmlns:p14="http://schemas.microsoft.com/office/powerpoint/2010/main" val="168894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784A24C-6AB5-FFC1-9001-375E051C4480}"/>
              </a:ext>
            </a:extLst>
          </p:cNvPr>
          <p:cNvSpPr>
            <a:spLocks noGrp="1" noChangeArrowheads="1"/>
          </p:cNvSpPr>
          <p:nvPr>
            <p:ph type="title"/>
          </p:nvPr>
        </p:nvSpPr>
        <p:spPr/>
        <p:txBody>
          <a:bodyPr/>
          <a:lstStyle/>
          <a:p>
            <a:pPr eaLnBrk="1" hangingPunct="1"/>
            <a:r>
              <a:rPr lang="en-US" altLang="en-US" sz="2800" b="1"/>
              <a:t>Performance Improvement</a:t>
            </a:r>
          </a:p>
        </p:txBody>
      </p:sp>
      <p:sp>
        <p:nvSpPr>
          <p:cNvPr id="54275" name="Rectangle 3">
            <a:extLst>
              <a:ext uri="{FF2B5EF4-FFF2-40B4-BE49-F238E27FC236}">
                <a16:creationId xmlns:a16="http://schemas.microsoft.com/office/drawing/2014/main" id="{A8AF376B-078F-7DB7-2F4F-BFC373C962CF}"/>
              </a:ext>
            </a:extLst>
          </p:cNvPr>
          <p:cNvSpPr>
            <a:spLocks noGrp="1" noChangeArrowheads="1"/>
          </p:cNvSpPr>
          <p:nvPr>
            <p:ph type="body" idx="1"/>
          </p:nvPr>
        </p:nvSpPr>
        <p:spPr/>
        <p:txBody>
          <a:bodyPr/>
          <a:lstStyle/>
          <a:p>
            <a:pPr algn="just" eaLnBrk="1" hangingPunct="1"/>
            <a:r>
              <a:rPr lang="en-US" altLang="en-US" sz="2400" dirty="0"/>
              <a:t>Reducing amount of processing done in one basic step also makes it possible to </a:t>
            </a:r>
            <a:r>
              <a:rPr lang="en-US" altLang="en-US" sz="2400" dirty="0">
                <a:solidFill>
                  <a:schemeClr val="accent2"/>
                </a:solidFill>
              </a:rPr>
              <a:t>reduce</a:t>
            </a:r>
            <a:r>
              <a:rPr lang="en-US" altLang="en-US" sz="2400" dirty="0"/>
              <a:t> the </a:t>
            </a:r>
            <a:r>
              <a:rPr lang="en-US" altLang="en-US" sz="2400" dirty="0">
                <a:solidFill>
                  <a:schemeClr val="accent2"/>
                </a:solidFill>
              </a:rPr>
              <a:t>clock</a:t>
            </a:r>
            <a:r>
              <a:rPr lang="en-US" altLang="en-US" sz="2400" dirty="0"/>
              <a:t> </a:t>
            </a:r>
            <a:r>
              <a:rPr lang="en-US" altLang="en-US" sz="2400" dirty="0">
                <a:solidFill>
                  <a:schemeClr val="accent2"/>
                </a:solidFill>
              </a:rPr>
              <a:t>period</a:t>
            </a:r>
            <a:r>
              <a:rPr lang="en-US" altLang="en-US" sz="2400" dirty="0"/>
              <a:t>, P. </a:t>
            </a:r>
          </a:p>
          <a:p>
            <a:pPr algn="just" eaLnBrk="1" hangingPunct="1"/>
            <a:r>
              <a:rPr lang="en-US" altLang="en-US" sz="2400" dirty="0">
                <a:solidFill>
                  <a:schemeClr val="accent2"/>
                </a:solidFill>
              </a:rPr>
              <a:t>Reduce</a:t>
            </a:r>
            <a:r>
              <a:rPr lang="en-US" altLang="en-US" sz="2400" dirty="0"/>
              <a:t> the </a:t>
            </a:r>
            <a:r>
              <a:rPr lang="en-US" altLang="en-US" sz="2400" dirty="0">
                <a:solidFill>
                  <a:schemeClr val="accent2"/>
                </a:solidFill>
              </a:rPr>
              <a:t>number</a:t>
            </a:r>
            <a:r>
              <a:rPr lang="en-US" altLang="en-US" sz="2400" dirty="0"/>
              <a:t> of basic </a:t>
            </a:r>
            <a:r>
              <a:rPr lang="en-US" altLang="en-US" sz="2400" dirty="0">
                <a:solidFill>
                  <a:schemeClr val="accent2"/>
                </a:solidFill>
              </a:rPr>
              <a:t>steps</a:t>
            </a:r>
            <a:r>
              <a:rPr lang="en-US" altLang="en-US" sz="2400" dirty="0"/>
              <a:t> to execute</a:t>
            </a:r>
          </a:p>
          <a:p>
            <a:pPr lvl="1" algn="just" eaLnBrk="1" hangingPunct="1"/>
            <a:r>
              <a:rPr lang="en-US" altLang="en-US" dirty="0"/>
              <a:t>Reduced instruction set computers (RISC) and complex instruction set computers (CISC)</a:t>
            </a:r>
          </a:p>
          <a:p>
            <a:pPr algn="just" eaLnBrk="1" hangingPunct="1"/>
            <a:endParaRPr lang="en-US"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F827-7D10-37CC-9E06-B209FF3BE324}"/>
              </a:ext>
            </a:extLst>
          </p:cNvPr>
          <p:cNvSpPr>
            <a:spLocks noGrp="1"/>
          </p:cNvSpPr>
          <p:nvPr>
            <p:ph type="title"/>
          </p:nvPr>
        </p:nvSpPr>
        <p:spPr/>
        <p:txBody>
          <a:bodyPr/>
          <a:lstStyle/>
          <a:p>
            <a:pPr algn="ctr"/>
            <a:r>
              <a:rPr lang="en-US" dirty="0"/>
              <a:t>Performance </a:t>
            </a:r>
          </a:p>
        </p:txBody>
      </p:sp>
      <p:pic>
        <p:nvPicPr>
          <p:cNvPr id="5" name="Picture 4">
            <a:extLst>
              <a:ext uri="{FF2B5EF4-FFF2-40B4-BE49-F238E27FC236}">
                <a16:creationId xmlns:a16="http://schemas.microsoft.com/office/drawing/2014/main" id="{249B73E9-1254-7E92-8416-CF6F6EE6EEF4}"/>
              </a:ext>
            </a:extLst>
          </p:cNvPr>
          <p:cNvPicPr>
            <a:picLocks noChangeAspect="1"/>
          </p:cNvPicPr>
          <p:nvPr/>
        </p:nvPicPr>
        <p:blipFill>
          <a:blip r:embed="rId2"/>
          <a:stretch>
            <a:fillRect/>
          </a:stretch>
        </p:blipFill>
        <p:spPr>
          <a:xfrm>
            <a:off x="1455420" y="1231265"/>
            <a:ext cx="8442960" cy="5496589"/>
          </a:xfrm>
          <a:prstGeom prst="rect">
            <a:avLst/>
          </a:prstGeom>
        </p:spPr>
      </p:pic>
    </p:spTree>
    <p:extLst>
      <p:ext uri="{BB962C8B-B14F-4D97-AF65-F5344CB8AC3E}">
        <p14:creationId xmlns:p14="http://schemas.microsoft.com/office/powerpoint/2010/main" val="2889703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2B5E-FDDF-F49F-FAD1-6ABA8E46FF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5EAD45-1493-6BE3-FFA2-A6C9054FAD2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590BC16-C1AD-DE14-11FF-B7B44D28719A}"/>
              </a:ext>
            </a:extLst>
          </p:cNvPr>
          <p:cNvPicPr>
            <a:picLocks noChangeAspect="1"/>
          </p:cNvPicPr>
          <p:nvPr/>
        </p:nvPicPr>
        <p:blipFill>
          <a:blip r:embed="rId2"/>
          <a:stretch>
            <a:fillRect/>
          </a:stretch>
        </p:blipFill>
        <p:spPr>
          <a:xfrm>
            <a:off x="838200" y="1825624"/>
            <a:ext cx="10831830" cy="4732533"/>
          </a:xfrm>
          <a:prstGeom prst="rect">
            <a:avLst/>
          </a:prstGeom>
        </p:spPr>
      </p:pic>
    </p:spTree>
    <p:extLst>
      <p:ext uri="{BB962C8B-B14F-4D97-AF65-F5344CB8AC3E}">
        <p14:creationId xmlns:p14="http://schemas.microsoft.com/office/powerpoint/2010/main" val="4026742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3AC1-B536-45A0-826D-CF6EDD7E3E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97D776-C516-D94F-C5B2-FFCB89A3804D}"/>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216D140-076B-0194-C67C-99A0DA67FE04}"/>
              </a:ext>
            </a:extLst>
          </p:cNvPr>
          <p:cNvPicPr>
            <a:picLocks noChangeAspect="1"/>
          </p:cNvPicPr>
          <p:nvPr/>
        </p:nvPicPr>
        <p:blipFill>
          <a:blip r:embed="rId2"/>
          <a:stretch>
            <a:fillRect/>
          </a:stretch>
        </p:blipFill>
        <p:spPr>
          <a:xfrm>
            <a:off x="838199" y="1825625"/>
            <a:ext cx="10781075" cy="3832225"/>
          </a:xfrm>
          <a:prstGeom prst="rect">
            <a:avLst/>
          </a:prstGeom>
        </p:spPr>
      </p:pic>
    </p:spTree>
    <p:extLst>
      <p:ext uri="{BB962C8B-B14F-4D97-AF65-F5344CB8AC3E}">
        <p14:creationId xmlns:p14="http://schemas.microsoft.com/office/powerpoint/2010/main" val="4118201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3DA1-EE2D-0986-F4F0-951E87AC89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C27997-2CB6-0E64-8903-90E384BE3F8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536ABB3-FDFC-800E-3893-CB62994EFE95}"/>
              </a:ext>
            </a:extLst>
          </p:cNvPr>
          <p:cNvPicPr>
            <a:picLocks noChangeAspect="1"/>
          </p:cNvPicPr>
          <p:nvPr/>
        </p:nvPicPr>
        <p:blipFill>
          <a:blip r:embed="rId2"/>
          <a:stretch>
            <a:fillRect/>
          </a:stretch>
        </p:blipFill>
        <p:spPr>
          <a:xfrm>
            <a:off x="838200" y="1690687"/>
            <a:ext cx="10317530" cy="4486275"/>
          </a:xfrm>
          <a:prstGeom prst="rect">
            <a:avLst/>
          </a:prstGeom>
        </p:spPr>
      </p:pic>
    </p:spTree>
    <p:extLst>
      <p:ext uri="{BB962C8B-B14F-4D97-AF65-F5344CB8AC3E}">
        <p14:creationId xmlns:p14="http://schemas.microsoft.com/office/powerpoint/2010/main" val="289863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0858-9070-1A76-1169-5037FA1A21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CB70C2-A362-03CB-0256-945074DF955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F8E3356-7A29-F38D-A23C-79E3D53A7467}"/>
              </a:ext>
            </a:extLst>
          </p:cNvPr>
          <p:cNvPicPr>
            <a:picLocks noChangeAspect="1"/>
          </p:cNvPicPr>
          <p:nvPr/>
        </p:nvPicPr>
        <p:blipFill>
          <a:blip r:embed="rId2"/>
          <a:stretch>
            <a:fillRect/>
          </a:stretch>
        </p:blipFill>
        <p:spPr>
          <a:xfrm>
            <a:off x="932650" y="1854883"/>
            <a:ext cx="6394779" cy="4292821"/>
          </a:xfrm>
          <a:prstGeom prst="rect">
            <a:avLst/>
          </a:prstGeom>
        </p:spPr>
      </p:pic>
    </p:spTree>
    <p:extLst>
      <p:ext uri="{BB962C8B-B14F-4D97-AF65-F5344CB8AC3E}">
        <p14:creationId xmlns:p14="http://schemas.microsoft.com/office/powerpoint/2010/main" val="56756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0A6C-6413-B144-C7CE-177CEF7C8BC6}"/>
              </a:ext>
            </a:extLst>
          </p:cNvPr>
          <p:cNvSpPr>
            <a:spLocks noGrp="1"/>
          </p:cNvSpPr>
          <p:nvPr>
            <p:ph type="title"/>
          </p:nvPr>
        </p:nvSpPr>
        <p:spPr/>
        <p:txBody>
          <a:bodyPr/>
          <a:lstStyle/>
          <a:p>
            <a:pPr algn="ctr"/>
            <a:r>
              <a:rPr lang="en-US" dirty="0"/>
              <a:t>Computer Types</a:t>
            </a:r>
          </a:p>
        </p:txBody>
      </p:sp>
      <p:sp>
        <p:nvSpPr>
          <p:cNvPr id="3" name="Content Placeholder 2">
            <a:extLst>
              <a:ext uri="{FF2B5EF4-FFF2-40B4-BE49-F238E27FC236}">
                <a16:creationId xmlns:a16="http://schemas.microsoft.com/office/drawing/2014/main" id="{905A93B2-6D5A-3B47-E196-4207EEB347F5}"/>
              </a:ext>
            </a:extLst>
          </p:cNvPr>
          <p:cNvSpPr>
            <a:spLocks noGrp="1"/>
          </p:cNvSpPr>
          <p:nvPr>
            <p:ph idx="1"/>
          </p:nvPr>
        </p:nvSpPr>
        <p:spPr/>
        <p:txBody>
          <a:bodyPr>
            <a:normAutofit fontScale="92500" lnSpcReduction="10000"/>
          </a:bodyPr>
          <a:lstStyle/>
          <a:p>
            <a:r>
              <a:rPr lang="en-US" dirty="0"/>
              <a:t>Enterprise systems or mainframe</a:t>
            </a:r>
          </a:p>
          <a:p>
            <a:pPr lvl="1" algn="just"/>
            <a:r>
              <a:rPr lang="en-US" dirty="0"/>
              <a:t>A mainframe is defined as a large, powerful computer typically used for complex calculations and data processing tasks. It can connect to multiple end clients simultaneously so that several users can access different applications and processes running on the mainframe concurrently without impacting performance or security.</a:t>
            </a:r>
          </a:p>
          <a:p>
            <a:pPr algn="just"/>
            <a:r>
              <a:rPr lang="en-US" dirty="0"/>
              <a:t>Server</a:t>
            </a:r>
          </a:p>
          <a:p>
            <a:pPr lvl="1" algn="just"/>
            <a:r>
              <a:rPr lang="en-US" dirty="0"/>
              <a:t>A server is a computer or system that provides resources, data, services, or programs to other computers, known as clients, over a network</a:t>
            </a:r>
          </a:p>
          <a:p>
            <a:pPr algn="just"/>
            <a:r>
              <a:rPr lang="en-US" dirty="0"/>
              <a:t>Supercomputer</a:t>
            </a:r>
          </a:p>
          <a:p>
            <a:pPr lvl="1" algn="just"/>
            <a:r>
              <a:rPr lang="en-US" dirty="0"/>
              <a:t>A supercomputer is defined as an extremely powerful computing device that processes data at speeds measured in floating-point operations per second (FLOPS) to perform complex calculations and simulations, usually in the field of research, artificial intelligence, and big data computing. </a:t>
            </a:r>
          </a:p>
        </p:txBody>
      </p:sp>
    </p:spTree>
    <p:extLst>
      <p:ext uri="{BB962C8B-B14F-4D97-AF65-F5344CB8AC3E}">
        <p14:creationId xmlns:p14="http://schemas.microsoft.com/office/powerpoint/2010/main" val="1345871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6485-CDC6-0CB5-B4CF-A8E6F2916FCD}"/>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AF43C597-A2B6-BBD6-CBF7-6D20EB189BC9}"/>
              </a:ext>
            </a:extLst>
          </p:cNvPr>
          <p:cNvSpPr>
            <a:spLocks noGrp="1"/>
          </p:cNvSpPr>
          <p:nvPr>
            <p:ph idx="1"/>
          </p:nvPr>
        </p:nvSpPr>
        <p:spPr/>
        <p:txBody>
          <a:bodyPr/>
          <a:lstStyle/>
          <a:p>
            <a:r>
              <a:rPr lang="en-US" dirty="0"/>
              <a:t>Write about applications of Super computer.</a:t>
            </a:r>
          </a:p>
          <a:p>
            <a:r>
              <a:rPr lang="en-US" dirty="0"/>
              <a:t>List the top companies who manufacturer the Mainframes</a:t>
            </a:r>
          </a:p>
          <a:p>
            <a:r>
              <a:rPr lang="en-US" dirty="0"/>
              <a:t>How many servers are installed in our dept and name the company of server and give the details of server configuration</a:t>
            </a:r>
          </a:p>
        </p:txBody>
      </p:sp>
    </p:spTree>
    <p:extLst>
      <p:ext uri="{BB962C8B-B14F-4D97-AF65-F5344CB8AC3E}">
        <p14:creationId xmlns:p14="http://schemas.microsoft.com/office/powerpoint/2010/main" val="117935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482F-5131-035E-747A-A31C7712820F}"/>
              </a:ext>
            </a:extLst>
          </p:cNvPr>
          <p:cNvSpPr>
            <a:spLocks noGrp="1"/>
          </p:cNvSpPr>
          <p:nvPr>
            <p:ph type="title"/>
          </p:nvPr>
        </p:nvSpPr>
        <p:spPr/>
        <p:txBody>
          <a:bodyPr/>
          <a:lstStyle/>
          <a:p>
            <a:pPr algn="ctr"/>
            <a:r>
              <a:rPr lang="en-US" dirty="0"/>
              <a:t>Functional Units</a:t>
            </a:r>
          </a:p>
        </p:txBody>
      </p:sp>
      <p:sp>
        <p:nvSpPr>
          <p:cNvPr id="3" name="Content Placeholder 2">
            <a:extLst>
              <a:ext uri="{FF2B5EF4-FFF2-40B4-BE49-F238E27FC236}">
                <a16:creationId xmlns:a16="http://schemas.microsoft.com/office/drawing/2014/main" id="{1FB89E4B-6E0E-29C5-1851-F43135590DD8}"/>
              </a:ext>
            </a:extLst>
          </p:cNvPr>
          <p:cNvSpPr>
            <a:spLocks noGrp="1"/>
          </p:cNvSpPr>
          <p:nvPr>
            <p:ph idx="1"/>
          </p:nvPr>
        </p:nvSpPr>
        <p:spPr/>
        <p:txBody>
          <a:bodyPr/>
          <a:lstStyle/>
          <a:p>
            <a:pPr algn="just"/>
            <a:r>
              <a:rPr lang="en-US" dirty="0"/>
              <a:t>A computer in its simplest form comprises five functional units namely input unit, output unit memory unit, arithmetic &amp; logic unit and control unit.</a:t>
            </a:r>
          </a:p>
          <a:p>
            <a:pPr algn="just"/>
            <a:endParaRPr lang="en-US" dirty="0"/>
          </a:p>
        </p:txBody>
      </p:sp>
      <p:pic>
        <p:nvPicPr>
          <p:cNvPr id="5" name="Picture 4">
            <a:extLst>
              <a:ext uri="{FF2B5EF4-FFF2-40B4-BE49-F238E27FC236}">
                <a16:creationId xmlns:a16="http://schemas.microsoft.com/office/drawing/2014/main" id="{BF9B0105-6061-B69A-EF47-B5B9A7B01DEA}"/>
              </a:ext>
            </a:extLst>
          </p:cNvPr>
          <p:cNvPicPr>
            <a:picLocks noChangeAspect="1"/>
          </p:cNvPicPr>
          <p:nvPr/>
        </p:nvPicPr>
        <p:blipFill>
          <a:blip r:embed="rId2"/>
          <a:stretch>
            <a:fillRect/>
          </a:stretch>
        </p:blipFill>
        <p:spPr>
          <a:xfrm>
            <a:off x="3052871" y="3323614"/>
            <a:ext cx="5302459" cy="3077078"/>
          </a:xfrm>
          <a:prstGeom prst="rect">
            <a:avLst/>
          </a:prstGeom>
        </p:spPr>
      </p:pic>
    </p:spTree>
    <p:extLst>
      <p:ext uri="{BB962C8B-B14F-4D97-AF65-F5344CB8AC3E}">
        <p14:creationId xmlns:p14="http://schemas.microsoft.com/office/powerpoint/2010/main" val="331321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9576-47C7-81D5-61DD-5E44CE73D07B}"/>
              </a:ext>
            </a:extLst>
          </p:cNvPr>
          <p:cNvSpPr>
            <a:spLocks noGrp="1"/>
          </p:cNvSpPr>
          <p:nvPr>
            <p:ph type="title"/>
          </p:nvPr>
        </p:nvSpPr>
        <p:spPr>
          <a:xfrm>
            <a:off x="838200" y="170815"/>
            <a:ext cx="10515600" cy="514985"/>
          </a:xfrm>
        </p:spPr>
        <p:txBody>
          <a:bodyPr>
            <a:normAutofit fontScale="90000"/>
          </a:bodyPr>
          <a:lstStyle/>
          <a:p>
            <a:pPr algn="ctr"/>
            <a:r>
              <a:rPr lang="en-US" dirty="0"/>
              <a:t>Functional Units</a:t>
            </a:r>
          </a:p>
        </p:txBody>
      </p:sp>
      <p:sp>
        <p:nvSpPr>
          <p:cNvPr id="3" name="Content Placeholder 2">
            <a:extLst>
              <a:ext uri="{FF2B5EF4-FFF2-40B4-BE49-F238E27FC236}">
                <a16:creationId xmlns:a16="http://schemas.microsoft.com/office/drawing/2014/main" id="{8E486B82-7451-0ACD-90B2-807D9B103F6E}"/>
              </a:ext>
            </a:extLst>
          </p:cNvPr>
          <p:cNvSpPr>
            <a:spLocks noGrp="1"/>
          </p:cNvSpPr>
          <p:nvPr>
            <p:ph idx="1"/>
          </p:nvPr>
        </p:nvSpPr>
        <p:spPr>
          <a:xfrm>
            <a:off x="838200" y="685800"/>
            <a:ext cx="10515600" cy="5920740"/>
          </a:xfrm>
        </p:spPr>
        <p:txBody>
          <a:bodyPr>
            <a:normAutofit fontScale="85000" lnSpcReduction="20000"/>
          </a:bodyPr>
          <a:lstStyle/>
          <a:p>
            <a:pPr algn="just"/>
            <a:r>
              <a:rPr lang="en-US" b="1" dirty="0"/>
              <a:t>Input Unit</a:t>
            </a:r>
            <a:r>
              <a:rPr lang="en-US" dirty="0"/>
              <a:t>: </a:t>
            </a:r>
          </a:p>
          <a:p>
            <a:pPr lvl="1" algn="just"/>
            <a:r>
              <a:rPr lang="en-US" dirty="0"/>
              <a:t>Computer accepts coded information through input unit. The standard input device is a keyboard. Whenever a key is pressed, keyboard controller sends the code to CPU/Memory.</a:t>
            </a:r>
          </a:p>
          <a:p>
            <a:pPr algn="just"/>
            <a:r>
              <a:rPr lang="en-US" b="1" dirty="0"/>
              <a:t>Memory Unit: </a:t>
            </a:r>
          </a:p>
          <a:p>
            <a:pPr lvl="1" algn="just"/>
            <a:r>
              <a:rPr lang="en-US" dirty="0"/>
              <a:t>Memory unit stores the program instructions (Code), data and results of computations etc. Memory unit is classified as:</a:t>
            </a:r>
          </a:p>
          <a:p>
            <a:pPr lvl="2" algn="just"/>
            <a:r>
              <a:rPr lang="en-US" dirty="0"/>
              <a:t>Primary /Main Memory</a:t>
            </a:r>
          </a:p>
          <a:p>
            <a:pPr lvl="2" algn="just"/>
            <a:r>
              <a:rPr lang="en-US" dirty="0"/>
              <a:t>Secondary /Auxiliary Memory</a:t>
            </a:r>
          </a:p>
          <a:p>
            <a:pPr lvl="1" algn="just"/>
            <a:r>
              <a:rPr lang="en-US" dirty="0"/>
              <a:t>Primary memory is fast memory that operates at electronic speeds</a:t>
            </a:r>
          </a:p>
          <a:p>
            <a:pPr lvl="1" algn="just"/>
            <a:r>
              <a:rPr lang="en-US" dirty="0"/>
              <a:t>The memory contains a large number of semiconductor storage </a:t>
            </a:r>
            <a:r>
              <a:rPr lang="en-US" dirty="0" err="1"/>
              <a:t>cells,each</a:t>
            </a:r>
            <a:r>
              <a:rPr lang="en-US" dirty="0"/>
              <a:t> capable o </a:t>
            </a:r>
            <a:r>
              <a:rPr lang="en-US" dirty="0" err="1"/>
              <a:t>fstoring</a:t>
            </a:r>
            <a:r>
              <a:rPr lang="en-US" dirty="0"/>
              <a:t> one bit of information.</a:t>
            </a:r>
          </a:p>
          <a:p>
            <a:pPr lvl="1" algn="just"/>
            <a:r>
              <a:rPr lang="en-US" dirty="0"/>
              <a:t>The cells are rarely read or written as individual cells but instead are processed in groups of fixed size called words.</a:t>
            </a:r>
          </a:p>
          <a:p>
            <a:pPr lvl="1" algn="just"/>
            <a:r>
              <a:rPr lang="en-US" dirty="0"/>
              <a:t>To provide access to any word in memory, a distinct address is associated with each word location.</a:t>
            </a:r>
          </a:p>
          <a:p>
            <a:pPr lvl="1" algn="just"/>
            <a:r>
              <a:rPr lang="en-US" dirty="0"/>
              <a:t>The number of bits in each word is often referred to as the word length of the computer</a:t>
            </a:r>
          </a:p>
          <a:p>
            <a:pPr lvl="1" algn="just"/>
            <a:r>
              <a:rPr lang="en-US" dirty="0"/>
              <a:t>Typical work length range from 16 to 64 bits.</a:t>
            </a:r>
          </a:p>
          <a:p>
            <a:pPr lvl="1" algn="just"/>
            <a:r>
              <a:rPr lang="en-US" dirty="0"/>
              <a:t>Memory in which any location can be reached in a short and fixed amount of time after specifying its address is called Random Access memory.</a:t>
            </a:r>
          </a:p>
          <a:p>
            <a:pPr lvl="1" algn="just"/>
            <a:r>
              <a:rPr lang="en-US" dirty="0"/>
              <a:t>The time required to access one word is called memory access time.</a:t>
            </a:r>
          </a:p>
          <a:p>
            <a:pPr lvl="1" algn="just"/>
            <a:r>
              <a:rPr lang="en-US" dirty="0"/>
              <a:t>The time is fixed , independent of the location of the word  being accessed.</a:t>
            </a:r>
          </a:p>
          <a:p>
            <a:pPr lvl="1" algn="just"/>
            <a:r>
              <a:rPr lang="en-US" dirty="0"/>
              <a:t>It typically ranges from a few nanoseconds to about 100 ns for modern RAM Units. </a:t>
            </a:r>
          </a:p>
        </p:txBody>
      </p:sp>
    </p:spTree>
    <p:extLst>
      <p:ext uri="{BB962C8B-B14F-4D97-AF65-F5344CB8AC3E}">
        <p14:creationId xmlns:p14="http://schemas.microsoft.com/office/powerpoint/2010/main" val="2368281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9562-5BF1-B4C6-5CAF-37931CF9829F}"/>
              </a:ext>
            </a:extLst>
          </p:cNvPr>
          <p:cNvSpPr>
            <a:spLocks noGrp="1"/>
          </p:cNvSpPr>
          <p:nvPr>
            <p:ph type="title"/>
          </p:nvPr>
        </p:nvSpPr>
        <p:spPr/>
        <p:txBody>
          <a:bodyPr/>
          <a:lstStyle/>
          <a:p>
            <a:pPr algn="ctr"/>
            <a:r>
              <a:rPr lang="en-US" dirty="0"/>
              <a:t>Functional Units</a:t>
            </a:r>
          </a:p>
        </p:txBody>
      </p:sp>
      <p:sp>
        <p:nvSpPr>
          <p:cNvPr id="3" name="Content Placeholder 2">
            <a:extLst>
              <a:ext uri="{FF2B5EF4-FFF2-40B4-BE49-F238E27FC236}">
                <a16:creationId xmlns:a16="http://schemas.microsoft.com/office/drawing/2014/main" id="{93CC631A-7A6B-7D5A-B49A-5F88232DFB92}"/>
              </a:ext>
            </a:extLst>
          </p:cNvPr>
          <p:cNvSpPr>
            <a:spLocks noGrp="1"/>
          </p:cNvSpPr>
          <p:nvPr>
            <p:ph idx="1"/>
          </p:nvPr>
        </p:nvSpPr>
        <p:spPr/>
        <p:txBody>
          <a:bodyPr>
            <a:normAutofit/>
          </a:bodyPr>
          <a:lstStyle/>
          <a:p>
            <a:pPr algn="just"/>
            <a:r>
              <a:rPr lang="en-US" b="1" dirty="0"/>
              <a:t>Output Unit: </a:t>
            </a:r>
          </a:p>
          <a:p>
            <a:pPr lvl="1" algn="just"/>
            <a:r>
              <a:rPr lang="en-US" dirty="0"/>
              <a:t>Computer after computation returns the computed results, error messages, etc. via output unit. The standard output device is a video monitor, LCD/TFT monitor. Other output devices are </a:t>
            </a:r>
            <a:r>
              <a:rPr lang="en-US" dirty="0" err="1"/>
              <a:t>printers,etc</a:t>
            </a:r>
            <a:endParaRPr lang="en-US" dirty="0"/>
          </a:p>
          <a:p>
            <a:pPr algn="just"/>
            <a:r>
              <a:rPr lang="en-US" b="1" dirty="0"/>
              <a:t>Control Unit: </a:t>
            </a:r>
          </a:p>
          <a:p>
            <a:pPr lvl="1" algn="just"/>
            <a:r>
              <a:rPr lang="en-US" dirty="0"/>
              <a:t>Control unit co-ordinates activities of all units by issuing control signals.</a:t>
            </a:r>
          </a:p>
          <a:p>
            <a:pPr lvl="1" algn="just"/>
            <a:r>
              <a:rPr lang="en-US" dirty="0"/>
              <a:t>Control signals issued by control unit govern the data transfers and then appropriate operations take place. </a:t>
            </a:r>
          </a:p>
          <a:p>
            <a:pPr lvl="1" algn="just"/>
            <a:r>
              <a:rPr lang="en-US" dirty="0"/>
              <a:t>Control unit interprets or decides the operation/action to be performed.</a:t>
            </a:r>
          </a:p>
          <a:p>
            <a:pPr lvl="1" algn="just"/>
            <a:endParaRPr lang="en-US" dirty="0"/>
          </a:p>
          <a:p>
            <a:pPr lvl="1" algn="just"/>
            <a:endParaRPr lang="en-US" dirty="0"/>
          </a:p>
          <a:p>
            <a:endParaRPr lang="en-US" dirty="0"/>
          </a:p>
        </p:txBody>
      </p:sp>
    </p:spTree>
    <p:extLst>
      <p:ext uri="{BB962C8B-B14F-4D97-AF65-F5344CB8AC3E}">
        <p14:creationId xmlns:p14="http://schemas.microsoft.com/office/powerpoint/2010/main" val="3969487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58E5-5925-080D-0C88-B481CE57939D}"/>
              </a:ext>
            </a:extLst>
          </p:cNvPr>
          <p:cNvSpPr>
            <a:spLocks noGrp="1"/>
          </p:cNvSpPr>
          <p:nvPr>
            <p:ph type="title"/>
          </p:nvPr>
        </p:nvSpPr>
        <p:spPr/>
        <p:txBody>
          <a:bodyPr/>
          <a:lstStyle/>
          <a:p>
            <a:pPr algn="ctr"/>
            <a:r>
              <a:rPr lang="en-US" dirty="0"/>
              <a:t>Functional Units</a:t>
            </a:r>
          </a:p>
        </p:txBody>
      </p:sp>
      <p:sp>
        <p:nvSpPr>
          <p:cNvPr id="3" name="Content Placeholder 2">
            <a:extLst>
              <a:ext uri="{FF2B5EF4-FFF2-40B4-BE49-F238E27FC236}">
                <a16:creationId xmlns:a16="http://schemas.microsoft.com/office/drawing/2014/main" id="{25C73EC8-636E-7850-65ED-0D1078934546}"/>
              </a:ext>
            </a:extLst>
          </p:cNvPr>
          <p:cNvSpPr>
            <a:spLocks noGrp="1"/>
          </p:cNvSpPr>
          <p:nvPr>
            <p:ph idx="1"/>
          </p:nvPr>
        </p:nvSpPr>
        <p:spPr/>
        <p:txBody>
          <a:bodyPr/>
          <a:lstStyle/>
          <a:p>
            <a:pPr algn="just"/>
            <a:r>
              <a:rPr lang="en-US" b="1" dirty="0"/>
              <a:t>ALU</a:t>
            </a:r>
          </a:p>
          <a:p>
            <a:pPr lvl="1" algn="just"/>
            <a:r>
              <a:rPr lang="en-US" dirty="0"/>
              <a:t>Any arithmetic or logic operation is initiated by bringing the required operands into the processor where the operation is performed by the ALU.</a:t>
            </a:r>
          </a:p>
          <a:p>
            <a:pPr lvl="1" algn="just"/>
            <a:r>
              <a:rPr lang="en-US" dirty="0"/>
              <a:t>When the operands are brought into the processor they are stored in high speed storage elements are registers.</a:t>
            </a:r>
          </a:p>
          <a:p>
            <a:pPr lvl="1" algn="just"/>
            <a:r>
              <a:rPr lang="en-US" dirty="0"/>
              <a:t>Each register can store one word of data.</a:t>
            </a:r>
          </a:p>
          <a:p>
            <a:pPr lvl="1" algn="just"/>
            <a:r>
              <a:rPr lang="en-US" dirty="0"/>
              <a:t>Access times to register are some what faster than access times to the fastest cache unit in the memory hierarchy</a:t>
            </a:r>
          </a:p>
        </p:txBody>
      </p:sp>
    </p:spTree>
    <p:extLst>
      <p:ext uri="{BB962C8B-B14F-4D97-AF65-F5344CB8AC3E}">
        <p14:creationId xmlns:p14="http://schemas.microsoft.com/office/powerpoint/2010/main" val="426715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1525</Words>
  <Application>Microsoft Office PowerPoint</Application>
  <PresentationFormat>Widescreen</PresentationFormat>
  <Paragraphs>131</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UNIT-1</vt:lpstr>
      <vt:lpstr>Computer Types</vt:lpstr>
      <vt:lpstr>Computer Types</vt:lpstr>
      <vt:lpstr>Computer Types</vt:lpstr>
      <vt:lpstr>Questions</vt:lpstr>
      <vt:lpstr>Functional Units</vt:lpstr>
      <vt:lpstr>Functional Units</vt:lpstr>
      <vt:lpstr>Functional Units</vt:lpstr>
      <vt:lpstr>Functional Units</vt:lpstr>
      <vt:lpstr>Functional Units</vt:lpstr>
      <vt:lpstr>Basic Operational Concepts</vt:lpstr>
      <vt:lpstr>Basic Operational Concepts</vt:lpstr>
      <vt:lpstr>Basic Operational Concepts</vt:lpstr>
      <vt:lpstr>Basic Operational Concepts</vt:lpstr>
      <vt:lpstr>Basic Operational Concepts</vt:lpstr>
      <vt:lpstr>Basic Operational Concepts</vt:lpstr>
      <vt:lpstr>PowerPoint Presentation</vt:lpstr>
      <vt:lpstr>PowerPoint Presentation</vt:lpstr>
      <vt:lpstr>Bus Structures</vt:lpstr>
      <vt:lpstr>  Software</vt:lpstr>
      <vt:lpstr>Software</vt:lpstr>
      <vt:lpstr>Operating System</vt:lpstr>
      <vt:lpstr>User Program and OS Routine Sharing</vt:lpstr>
      <vt:lpstr>PowerPoint Presentation</vt:lpstr>
      <vt:lpstr>PowerPoint Presentation</vt:lpstr>
      <vt:lpstr>PowerPoint Presentation</vt:lpstr>
      <vt:lpstr>Performance</vt:lpstr>
      <vt:lpstr>Performance</vt:lpstr>
      <vt:lpstr>Performance Improvement</vt:lpstr>
      <vt:lpstr>Performance Improvement</vt:lpstr>
      <vt:lpstr>Performance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Ramu M</dc:creator>
  <cp:lastModifiedBy>Ramu M</cp:lastModifiedBy>
  <cp:revision>84</cp:revision>
  <dcterms:created xsi:type="dcterms:W3CDTF">2024-01-23T05:45:41Z</dcterms:created>
  <dcterms:modified xsi:type="dcterms:W3CDTF">2024-01-27T04:02:02Z</dcterms:modified>
</cp:coreProperties>
</file>