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149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Characteristics of Cloud Computing</a:t>
            </a:r>
          </a:p>
        </p:txBody>
      </p:sp>
      <p:sp>
        <p:nvSpPr>
          <p:cNvPr id="3" name="Content Placeholder 2"/>
          <p:cNvSpPr>
            <a:spLocks noGrp="1"/>
          </p:cNvSpPr>
          <p:nvPr>
            <p:ph idx="1"/>
          </p:nvPr>
        </p:nvSpPr>
        <p:spPr/>
        <p:txBody>
          <a:bodyPr>
            <a:normAutofit fontScale="77500" lnSpcReduction="20000"/>
          </a:bodyPr>
          <a:lstStyle/>
          <a:p>
            <a:pPr algn="just"/>
            <a:r>
              <a:rPr lang="en-US" b="1" dirty="0"/>
              <a:t>Resource pooling –</a:t>
            </a:r>
            <a:r>
              <a:rPr lang="en-US" dirty="0"/>
              <a:t> The computation resources of a provider are pooled to serve up an aggregate of consumers by utilizing a multitenancy pattern, with various virtual as well as physical resources dynamically allotted and re-allotted in accordance with the consumer requirement. </a:t>
            </a:r>
            <a:endParaRPr lang="en-US" dirty="0" smtClean="0"/>
          </a:p>
          <a:p>
            <a:pPr algn="just"/>
            <a:r>
              <a:rPr lang="en-US" dirty="0" smtClean="0"/>
              <a:t>There </a:t>
            </a:r>
            <a:r>
              <a:rPr lang="en-US" dirty="0"/>
              <a:t>is a feeling of location independence in that the customer, in general, has no command or knowledge over the accurate location of the supplied resources but may be capable of assigning location </a:t>
            </a:r>
            <a:r>
              <a:rPr lang="en-US" dirty="0" smtClean="0"/>
              <a:t>at </a:t>
            </a:r>
            <a:r>
              <a:rPr lang="en-US" dirty="0"/>
              <a:t>a higher level of abstraction like city, state, or country. </a:t>
            </a:r>
            <a:endParaRPr lang="en-US" dirty="0" smtClean="0"/>
          </a:p>
          <a:p>
            <a:pPr algn="just"/>
            <a:r>
              <a:rPr lang="en-US" dirty="0" smtClean="0"/>
              <a:t>Examples </a:t>
            </a:r>
            <a:r>
              <a:rPr lang="en-US" dirty="0"/>
              <a:t>of resources cover data storage, processing, memory, and overall network bandwidth.</a:t>
            </a:r>
          </a:p>
          <a:p>
            <a:pPr algn="just"/>
            <a:endParaRPr lang="en-US" dirty="0"/>
          </a:p>
        </p:txBody>
      </p:sp>
    </p:spTree>
    <p:extLst>
      <p:ext uri="{BB962C8B-B14F-4D97-AF65-F5344CB8AC3E}">
        <p14:creationId xmlns:p14="http://schemas.microsoft.com/office/powerpoint/2010/main" val="228989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Characteristics of Cloud Computing</a:t>
            </a:r>
          </a:p>
        </p:txBody>
      </p:sp>
      <p:sp>
        <p:nvSpPr>
          <p:cNvPr id="3" name="Content Placeholder 2"/>
          <p:cNvSpPr>
            <a:spLocks noGrp="1"/>
          </p:cNvSpPr>
          <p:nvPr>
            <p:ph idx="1"/>
          </p:nvPr>
        </p:nvSpPr>
        <p:spPr/>
        <p:txBody>
          <a:bodyPr/>
          <a:lstStyle/>
          <a:p>
            <a:pPr algn="just"/>
            <a:r>
              <a:rPr lang="en-US" b="1" dirty="0"/>
              <a:t>Rapid elasticity –</a:t>
            </a:r>
            <a:r>
              <a:rPr lang="en-US" dirty="0"/>
              <a:t> Potentialities could be elastically provisioned and relinquished, in a few events automatically, to extend quickly outward and inward proportionate with the requirement. To the consumer, the capabilities acquirable for provisioning oftentimes come out to be infinite and can be appropriated in any amount at any time.</a:t>
            </a:r>
          </a:p>
          <a:p>
            <a:pPr algn="just"/>
            <a:endParaRPr lang="en-US" dirty="0"/>
          </a:p>
        </p:txBody>
      </p:sp>
    </p:spTree>
    <p:extLst>
      <p:ext uri="{BB962C8B-B14F-4D97-AF65-F5344CB8AC3E}">
        <p14:creationId xmlns:p14="http://schemas.microsoft.com/office/powerpoint/2010/main" val="343827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Characteristics of Cloud Computing</a:t>
            </a:r>
          </a:p>
        </p:txBody>
      </p:sp>
      <p:sp>
        <p:nvSpPr>
          <p:cNvPr id="3" name="Content Placeholder 2"/>
          <p:cNvSpPr>
            <a:spLocks noGrp="1"/>
          </p:cNvSpPr>
          <p:nvPr>
            <p:ph idx="1"/>
          </p:nvPr>
        </p:nvSpPr>
        <p:spPr/>
        <p:txBody>
          <a:bodyPr>
            <a:normAutofit fontScale="92500" lnSpcReduction="10000"/>
          </a:bodyPr>
          <a:lstStyle/>
          <a:p>
            <a:pPr algn="just"/>
            <a:r>
              <a:rPr lang="en-US" b="1" dirty="0"/>
              <a:t>Measured service –</a:t>
            </a:r>
            <a:r>
              <a:rPr lang="en-US" dirty="0"/>
              <a:t> Cloud computing systems have the ability to control and optimize available resource utilization by taking advantage of a metering potentiality at a certain point of abstraction suitable to the service type such as storage, bandwidth, processing, and memory. Resource utilization can be supervised, controlled, and reported if the transparent procedures for the provider as well as consumer, who is using a particular service, are provided.</a:t>
            </a:r>
          </a:p>
          <a:p>
            <a:pPr algn="just"/>
            <a:endParaRPr lang="en-US" dirty="0"/>
          </a:p>
        </p:txBody>
      </p:sp>
    </p:spTree>
    <p:extLst>
      <p:ext uri="{BB962C8B-B14F-4D97-AF65-F5344CB8AC3E}">
        <p14:creationId xmlns:p14="http://schemas.microsoft.com/office/powerpoint/2010/main" val="328838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a:t>
            </a:r>
          </a:p>
        </p:txBody>
      </p:sp>
      <p:sp>
        <p:nvSpPr>
          <p:cNvPr id="3" name="Content Placeholder 2"/>
          <p:cNvSpPr>
            <a:spLocks noGrp="1"/>
          </p:cNvSpPr>
          <p:nvPr>
            <p:ph idx="1"/>
          </p:nvPr>
        </p:nvSpPr>
        <p:spPr/>
        <p:txBody>
          <a:bodyPr/>
          <a:lstStyle/>
          <a:p>
            <a:r>
              <a:rPr lang="en-US" b="1" dirty="0" smtClean="0"/>
              <a:t>Examples</a:t>
            </a:r>
          </a:p>
          <a:p>
            <a:r>
              <a:rPr lang="en-US" dirty="0" smtClean="0"/>
              <a:t>AWS-It provides </a:t>
            </a:r>
            <a:r>
              <a:rPr lang="en-US" dirty="0" err="1" smtClean="0"/>
              <a:t>iaas</a:t>
            </a:r>
            <a:r>
              <a:rPr lang="en-US" dirty="0" smtClean="0"/>
              <a:t> and </a:t>
            </a:r>
            <a:r>
              <a:rPr lang="en-US" dirty="0" err="1" smtClean="0"/>
              <a:t>paas</a:t>
            </a:r>
            <a:endParaRPr lang="en-US" dirty="0" smtClean="0"/>
          </a:p>
          <a:p>
            <a:r>
              <a:rPr lang="en-US" dirty="0" smtClean="0"/>
              <a:t>AWS elastic bean stalk for </a:t>
            </a:r>
            <a:r>
              <a:rPr lang="en-US" dirty="0" err="1" smtClean="0"/>
              <a:t>paas</a:t>
            </a:r>
            <a:r>
              <a:rPr lang="en-US" dirty="0" smtClean="0"/>
              <a:t>.</a:t>
            </a:r>
          </a:p>
          <a:p>
            <a:r>
              <a:rPr lang="en-US" dirty="0" smtClean="0"/>
              <a:t>Google cloud will provide three services to clients</a:t>
            </a:r>
            <a:endParaRPr lang="en-US" dirty="0"/>
          </a:p>
        </p:txBody>
      </p:sp>
    </p:spTree>
    <p:extLst>
      <p:ext uri="{BB962C8B-B14F-4D97-AF65-F5344CB8AC3E}">
        <p14:creationId xmlns:p14="http://schemas.microsoft.com/office/powerpoint/2010/main" val="154733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Cloud computing refers to applications and services that run on a distributed network using virtualized resources and accessed by common Internet protocols and networking standards. </a:t>
            </a:r>
            <a:endParaRPr lang="en-US" dirty="0" smtClean="0"/>
          </a:p>
          <a:p>
            <a:pPr algn="just"/>
            <a:r>
              <a:rPr lang="en-US" dirty="0" smtClean="0"/>
              <a:t>It means cloud computing will allow on demand network access to share computing resources</a:t>
            </a:r>
          </a:p>
          <a:p>
            <a:pPr algn="just"/>
            <a:r>
              <a:rPr lang="en-US" dirty="0" smtClean="0"/>
              <a:t>It is a model for managing, storing  and processing data online via the internet</a:t>
            </a:r>
          </a:p>
          <a:p>
            <a:pPr algn="just"/>
            <a:r>
              <a:rPr lang="en-US" dirty="0" smtClean="0"/>
              <a:t>It </a:t>
            </a:r>
            <a:r>
              <a:rPr lang="en-US" dirty="0"/>
              <a:t>is distinguished by the notion that resources are virtual and limitless and that details of the physical systems on which software runs are abstracted from the user.</a:t>
            </a:r>
          </a:p>
        </p:txBody>
      </p:sp>
    </p:spTree>
    <p:extLst>
      <p:ext uri="{BB962C8B-B14F-4D97-AF65-F5344CB8AC3E}">
        <p14:creationId xmlns:p14="http://schemas.microsoft.com/office/powerpoint/2010/main" val="213675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idx="1"/>
          </p:nvPr>
        </p:nvSpPr>
        <p:spPr/>
        <p:txBody>
          <a:bodyPr/>
          <a:lstStyle/>
          <a:p>
            <a:pPr algn="just"/>
            <a:r>
              <a:rPr lang="en-US" b="1" dirty="0"/>
              <a:t>Cloud </a:t>
            </a:r>
            <a:r>
              <a:rPr lang="en-US" b="1" dirty="0" smtClean="0"/>
              <a:t>Types</a:t>
            </a:r>
          </a:p>
          <a:p>
            <a:pPr algn="just"/>
            <a:r>
              <a:rPr lang="en-US" dirty="0"/>
              <a:t>Deployment models: This refers to the location and management of the cloud’s infrastructure. </a:t>
            </a:r>
            <a:endParaRPr lang="en-US" dirty="0" smtClean="0"/>
          </a:p>
          <a:p>
            <a:pPr algn="just"/>
            <a:r>
              <a:rPr lang="en-US" dirty="0" smtClean="0"/>
              <a:t>Service </a:t>
            </a:r>
            <a:r>
              <a:rPr lang="en-US" dirty="0"/>
              <a:t>models: This consists of the particular types of services that you can access on a cloud computing platform</a:t>
            </a:r>
            <a:r>
              <a:rPr lang="en-US" dirty="0" smtClean="0"/>
              <a:t>.</a:t>
            </a:r>
          </a:p>
          <a:p>
            <a:pPr algn="just"/>
            <a:endParaRPr lang="en-US" dirty="0"/>
          </a:p>
        </p:txBody>
      </p:sp>
    </p:spTree>
    <p:extLst>
      <p:ext uri="{BB962C8B-B14F-4D97-AF65-F5344CB8AC3E}">
        <p14:creationId xmlns:p14="http://schemas.microsoft.com/office/powerpoint/2010/main" val="204069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Cloud Computing</a:t>
            </a:r>
          </a:p>
        </p:txBody>
      </p:sp>
      <p:sp>
        <p:nvSpPr>
          <p:cNvPr id="3" name="Content Placeholder 2"/>
          <p:cNvSpPr>
            <a:spLocks noGrp="1"/>
          </p:cNvSpPr>
          <p:nvPr>
            <p:ph idx="1"/>
          </p:nvPr>
        </p:nvSpPr>
        <p:spPr>
          <a:xfrm>
            <a:off x="457200" y="838200"/>
            <a:ext cx="8229600" cy="5638800"/>
          </a:xfrm>
        </p:spPr>
        <p:txBody>
          <a:bodyPr>
            <a:normAutofit fontScale="70000" lnSpcReduction="20000"/>
          </a:bodyPr>
          <a:lstStyle/>
          <a:p>
            <a:pPr algn="just"/>
            <a:r>
              <a:rPr lang="en-US" b="1" dirty="0"/>
              <a:t>Deployment models </a:t>
            </a:r>
            <a:endParaRPr lang="en-US" b="1" dirty="0" smtClean="0"/>
          </a:p>
          <a:p>
            <a:pPr lvl="1" algn="just"/>
            <a:r>
              <a:rPr lang="en-US" dirty="0" smtClean="0"/>
              <a:t>A </a:t>
            </a:r>
            <a:r>
              <a:rPr lang="en-US" dirty="0"/>
              <a:t>deployment model defines the purpose of the cloud and the nature of how the cloud is located. </a:t>
            </a:r>
            <a:endParaRPr lang="en-US" dirty="0" smtClean="0"/>
          </a:p>
          <a:p>
            <a:pPr lvl="1" algn="just"/>
            <a:r>
              <a:rPr lang="en-US" dirty="0" smtClean="0"/>
              <a:t>The </a:t>
            </a:r>
            <a:r>
              <a:rPr lang="en-US" dirty="0"/>
              <a:t>NIST definition for the four deployment models is as </a:t>
            </a:r>
            <a:r>
              <a:rPr lang="en-US" dirty="0" smtClean="0"/>
              <a:t>follows:</a:t>
            </a:r>
          </a:p>
          <a:p>
            <a:pPr lvl="1" algn="just"/>
            <a:r>
              <a:rPr lang="en-US" dirty="0" smtClean="0"/>
              <a:t>Public </a:t>
            </a:r>
            <a:r>
              <a:rPr lang="en-US" dirty="0"/>
              <a:t>cloud</a:t>
            </a:r>
            <a:r>
              <a:rPr lang="en-US" dirty="0" smtClean="0"/>
              <a:t>: The </a:t>
            </a:r>
            <a:r>
              <a:rPr lang="en-US" dirty="0"/>
              <a:t>public cloud is defined as computing services offered by third-party providers over the public Internet, making them available to anyone who wants to use or purchase them. They may be free or sold on-demand, allowing customers to pay only per usage for the CPU cycles, storage, or bandwidth they consume. </a:t>
            </a:r>
          </a:p>
          <a:p>
            <a:pPr lvl="1" algn="just"/>
            <a:r>
              <a:rPr lang="en-US" dirty="0" smtClean="0"/>
              <a:t>Private </a:t>
            </a:r>
            <a:r>
              <a:rPr lang="en-US" dirty="0"/>
              <a:t>cloud: </a:t>
            </a:r>
            <a:r>
              <a:rPr lang="en-US" i="1" dirty="0"/>
              <a:t>Private cloud</a:t>
            </a:r>
            <a:r>
              <a:rPr lang="en-US" dirty="0"/>
              <a:t> (also known as an internal cloud or corporate cloud) is a cloud computing environment in which all hardware and software resources are dedicated exclusively to, and accessible only by, a single </a:t>
            </a:r>
            <a:r>
              <a:rPr lang="en-US" dirty="0" smtClean="0"/>
              <a:t>customer</a:t>
            </a:r>
          </a:p>
          <a:p>
            <a:pPr lvl="1" algn="just"/>
            <a:r>
              <a:rPr lang="en-US" dirty="0" smtClean="0"/>
              <a:t>Hybrid </a:t>
            </a:r>
            <a:r>
              <a:rPr lang="en-US" dirty="0" err="1" smtClean="0"/>
              <a:t>cloud:</a:t>
            </a:r>
            <a:r>
              <a:rPr lang="en-US" dirty="0" err="1"/>
              <a:t>A</a:t>
            </a:r>
            <a:r>
              <a:rPr lang="en-US" dirty="0"/>
              <a:t> hybrid cloud model integrates private and public cloud models into a singular model. Tasks that require higher security are performed using the private model, while tasks with lower security risks are performed using the public model</a:t>
            </a:r>
            <a:r>
              <a:rPr lang="en-US" dirty="0" smtClean="0"/>
              <a:t>.</a:t>
            </a:r>
            <a:endParaRPr lang="en-US" dirty="0"/>
          </a:p>
          <a:p>
            <a:pPr lvl="1" algn="just"/>
            <a:r>
              <a:rPr lang="en-US" dirty="0" smtClean="0"/>
              <a:t>Community </a:t>
            </a:r>
            <a:r>
              <a:rPr lang="en-US" dirty="0"/>
              <a:t>cloud: A community cloud is one where the cloud has been organized to serve a common function or purpose. </a:t>
            </a:r>
          </a:p>
        </p:txBody>
      </p:sp>
    </p:spTree>
    <p:extLst>
      <p:ext uri="{BB962C8B-B14F-4D97-AF65-F5344CB8AC3E}">
        <p14:creationId xmlns:p14="http://schemas.microsoft.com/office/powerpoint/2010/main" val="122106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Cloud Computing</a:t>
            </a:r>
            <a:endParaRPr lang="en-US" dirty="0"/>
          </a:p>
        </p:txBody>
      </p:sp>
      <p:sp>
        <p:nvSpPr>
          <p:cNvPr id="3" name="Content Placeholder 2"/>
          <p:cNvSpPr>
            <a:spLocks noGrp="1"/>
          </p:cNvSpPr>
          <p:nvPr>
            <p:ph idx="1"/>
          </p:nvPr>
        </p:nvSpPr>
        <p:spPr>
          <a:xfrm>
            <a:off x="457200" y="685800"/>
            <a:ext cx="8229600" cy="6477000"/>
          </a:xfrm>
        </p:spPr>
        <p:txBody>
          <a:bodyPr>
            <a:normAutofit fontScale="92500" lnSpcReduction="10000"/>
          </a:bodyPr>
          <a:lstStyle/>
          <a:p>
            <a:r>
              <a:rPr lang="en-US" dirty="0"/>
              <a:t>Service </a:t>
            </a:r>
            <a:r>
              <a:rPr lang="en-US" dirty="0" smtClean="0"/>
              <a:t>models</a:t>
            </a:r>
          </a:p>
          <a:p>
            <a:pPr lvl="1" algn="just"/>
            <a:r>
              <a:rPr lang="en-US" b="1" dirty="0"/>
              <a:t>Infrastructure as a </a:t>
            </a:r>
            <a:r>
              <a:rPr lang="en-US" b="1" dirty="0" err="1" smtClean="0"/>
              <a:t>Service</a:t>
            </a:r>
            <a:r>
              <a:rPr lang="en-US" dirty="0" err="1" smtClean="0"/>
              <a:t>:</a:t>
            </a:r>
            <a:r>
              <a:rPr lang="en-US" dirty="0" err="1"/>
              <a:t>Infrastructure</a:t>
            </a:r>
            <a:r>
              <a:rPr lang="en-US" dirty="0"/>
              <a:t> as a service (IaaS) is a type of cloud computing service that offers essential compute, storage and networking resources on demand, on a pay-as-you-go basis</a:t>
            </a:r>
            <a:r>
              <a:rPr lang="en-US" dirty="0" smtClean="0"/>
              <a:t>.</a:t>
            </a:r>
            <a:r>
              <a:rPr lang="en-US" dirty="0"/>
              <a:t> </a:t>
            </a:r>
            <a:endParaRPr lang="en-US" dirty="0" smtClean="0"/>
          </a:p>
          <a:p>
            <a:pPr lvl="1" algn="just"/>
            <a:r>
              <a:rPr lang="en-US" dirty="0" smtClean="0"/>
              <a:t>Migrating </a:t>
            </a:r>
            <a:r>
              <a:rPr lang="en-US" dirty="0"/>
              <a:t>your </a:t>
            </a:r>
            <a:r>
              <a:rPr lang="en-US" dirty="0" err="1"/>
              <a:t>organisation's</a:t>
            </a:r>
            <a:r>
              <a:rPr lang="en-US" dirty="0"/>
              <a:t> infrastructure to an IaaS solution helps you reduce maintenance of on-premises data </a:t>
            </a:r>
            <a:r>
              <a:rPr lang="en-US" dirty="0" err="1"/>
              <a:t>centres</a:t>
            </a:r>
            <a:r>
              <a:rPr lang="en-US" dirty="0"/>
              <a:t>, save money on hardware costs and gain real-time business insights. </a:t>
            </a:r>
            <a:endParaRPr lang="en-US" dirty="0" smtClean="0"/>
          </a:p>
          <a:p>
            <a:pPr lvl="1" algn="just"/>
            <a:r>
              <a:rPr lang="en-US" dirty="0" smtClean="0"/>
              <a:t>IaaS </a:t>
            </a:r>
            <a:r>
              <a:rPr lang="en-US" dirty="0"/>
              <a:t>solutions give you the flexibility to scale your IT resources up and down with demand. </a:t>
            </a:r>
            <a:endParaRPr lang="en-US" dirty="0" smtClean="0"/>
          </a:p>
          <a:p>
            <a:pPr lvl="1" algn="just"/>
            <a:r>
              <a:rPr lang="en-US" dirty="0" smtClean="0"/>
              <a:t>They </a:t>
            </a:r>
            <a:r>
              <a:rPr lang="en-US" dirty="0"/>
              <a:t>also help you quickly provision new applications and increase the reliability of your underlying infrastructure</a:t>
            </a:r>
            <a:r>
              <a:rPr lang="en-US" dirty="0" smtClean="0"/>
              <a:t>.</a:t>
            </a:r>
          </a:p>
          <a:p>
            <a:pPr lvl="1" algn="just"/>
            <a:r>
              <a:rPr lang="en-US" dirty="0" smtClean="0"/>
              <a:t>Admins will use this service </a:t>
            </a:r>
          </a:p>
        </p:txBody>
      </p:sp>
    </p:spTree>
    <p:extLst>
      <p:ext uri="{BB962C8B-B14F-4D97-AF65-F5344CB8AC3E}">
        <p14:creationId xmlns:p14="http://schemas.microsoft.com/office/powerpoint/2010/main" val="2442568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Cloud Computing</a:t>
            </a:r>
            <a:endParaRPr lang="en-US" dirty="0"/>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pPr lvl="1" algn="just"/>
            <a:r>
              <a:rPr lang="en-US" b="1" dirty="0"/>
              <a:t>Platform as a </a:t>
            </a:r>
            <a:r>
              <a:rPr lang="en-US" b="1" dirty="0" err="1"/>
              <a:t>Service:</a:t>
            </a:r>
            <a:r>
              <a:rPr lang="en-US" dirty="0" err="1"/>
              <a:t>Platform</a:t>
            </a:r>
            <a:r>
              <a:rPr lang="en-US" dirty="0"/>
              <a:t> as a service (PaaS) is a complete development and deployment environment in the cloud, with resources that enable you to deliver everything from simple cloud-based apps to sophisticated, cloud-enabled enterprise applications</a:t>
            </a:r>
            <a:r>
              <a:rPr lang="en-US" dirty="0" smtClean="0"/>
              <a:t>.</a:t>
            </a:r>
          </a:p>
          <a:p>
            <a:pPr lvl="1" algn="just"/>
            <a:r>
              <a:rPr lang="en-US" dirty="0" smtClean="0"/>
              <a:t> </a:t>
            </a:r>
            <a:r>
              <a:rPr lang="en-US" dirty="0"/>
              <a:t>You purchase the resources you need from a cloud service provider on a pay-as-you-go basis and access them over a secure Internet connection</a:t>
            </a:r>
            <a:r>
              <a:rPr lang="en-US" dirty="0" smtClean="0"/>
              <a:t>.</a:t>
            </a:r>
            <a:r>
              <a:rPr lang="en-US" dirty="0"/>
              <a:t> </a:t>
            </a:r>
            <a:endParaRPr lang="en-US" dirty="0" smtClean="0"/>
          </a:p>
          <a:p>
            <a:pPr lvl="1" algn="just"/>
            <a:r>
              <a:rPr lang="en-US" dirty="0" smtClean="0"/>
              <a:t>PaaS </a:t>
            </a:r>
            <a:r>
              <a:rPr lang="en-US" dirty="0"/>
              <a:t>includes </a:t>
            </a:r>
            <a:r>
              <a:rPr lang="en-US" dirty="0" smtClean="0"/>
              <a:t>—servers</a:t>
            </a:r>
            <a:r>
              <a:rPr lang="en-US" dirty="0"/>
              <a:t>, storage and networking—but also middleware, development tools, business intelligence (BI) services, database management systems and more. </a:t>
            </a:r>
            <a:endParaRPr lang="en-US" dirty="0" smtClean="0"/>
          </a:p>
          <a:p>
            <a:pPr lvl="1" algn="just"/>
            <a:r>
              <a:rPr lang="en-US" dirty="0" smtClean="0"/>
              <a:t>PaaS </a:t>
            </a:r>
            <a:r>
              <a:rPr lang="en-US" dirty="0"/>
              <a:t>is designed to support the complete web application lifecycle: building, testing, deploying, managing and updating</a:t>
            </a:r>
            <a:r>
              <a:rPr lang="en-US" dirty="0" smtClean="0"/>
              <a:t>.</a:t>
            </a:r>
          </a:p>
          <a:p>
            <a:pPr lvl="1" algn="just"/>
            <a:r>
              <a:rPr lang="en-US" dirty="0" smtClean="0"/>
              <a:t>Developers will use the this </a:t>
            </a:r>
            <a:r>
              <a:rPr lang="en-US" smtClean="0"/>
              <a:t>service </a:t>
            </a:r>
            <a:endParaRPr lang="en-US" dirty="0"/>
          </a:p>
          <a:p>
            <a:endParaRPr lang="en-US" dirty="0"/>
          </a:p>
        </p:txBody>
      </p:sp>
    </p:spTree>
    <p:extLst>
      <p:ext uri="{BB962C8B-B14F-4D97-AF65-F5344CB8AC3E}">
        <p14:creationId xmlns:p14="http://schemas.microsoft.com/office/powerpoint/2010/main" val="1463410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dirty="0"/>
              <a:t>Software as a </a:t>
            </a:r>
            <a:r>
              <a:rPr lang="en-US" b="1" dirty="0" err="1" smtClean="0"/>
              <a:t>Service</a:t>
            </a:r>
            <a:r>
              <a:rPr lang="en-US" dirty="0" err="1" smtClean="0"/>
              <a:t>:</a:t>
            </a:r>
            <a:r>
              <a:rPr lang="en-US" dirty="0" err="1"/>
              <a:t>Software</a:t>
            </a:r>
            <a:r>
              <a:rPr lang="en-US" dirty="0"/>
              <a:t> as a service (SaaS) allows users to connect to and use cloud-based apps over the Internet. Common examples are email, calendaring and office </a:t>
            </a:r>
            <a:r>
              <a:rPr lang="en-US" dirty="0" smtClean="0"/>
              <a:t>tools.</a:t>
            </a:r>
          </a:p>
          <a:p>
            <a:pPr algn="just"/>
            <a:r>
              <a:rPr lang="en-US" dirty="0" smtClean="0"/>
              <a:t>SaaS provides a complete software solution which you purchase on a pay-as-you-go basis from a cloud service provider.</a:t>
            </a:r>
          </a:p>
          <a:p>
            <a:pPr algn="just"/>
            <a:r>
              <a:rPr lang="en-US" dirty="0"/>
              <a:t>It is a software distribution model in which services are hosted by a cloud service provider</a:t>
            </a:r>
            <a:r>
              <a:rPr lang="en-US" dirty="0" smtClean="0"/>
              <a:t> </a:t>
            </a:r>
          </a:p>
          <a:p>
            <a:pPr algn="just"/>
            <a:r>
              <a:rPr lang="en-US" dirty="0" smtClean="0"/>
              <a:t>All of the underlying infrastructure, middleware, app software and app data are located in the service provider’s data center. </a:t>
            </a:r>
          </a:p>
          <a:p>
            <a:pPr algn="just"/>
            <a:r>
              <a:rPr lang="en-US" dirty="0" smtClean="0"/>
              <a:t>The </a:t>
            </a:r>
            <a:r>
              <a:rPr lang="en-US" dirty="0"/>
              <a:t>service provider manages the hardware and software and with the appropriate service agreement, will ensure the availability and the security of the app and your data as well. </a:t>
            </a:r>
            <a:endParaRPr lang="en-US" dirty="0" smtClean="0"/>
          </a:p>
          <a:p>
            <a:pPr algn="just"/>
            <a:r>
              <a:rPr lang="en-US" dirty="0" smtClean="0"/>
              <a:t>SaaS </a:t>
            </a:r>
            <a:r>
              <a:rPr lang="en-US" dirty="0"/>
              <a:t>allows your </a:t>
            </a:r>
            <a:r>
              <a:rPr lang="en-US" dirty="0" err="1"/>
              <a:t>organisation</a:t>
            </a:r>
            <a:r>
              <a:rPr lang="en-US" dirty="0"/>
              <a:t> to get quickly up and running with an app at minimal upfront cost</a:t>
            </a:r>
            <a:r>
              <a:rPr lang="en-US" dirty="0" smtClean="0"/>
              <a:t>.</a:t>
            </a:r>
          </a:p>
          <a:p>
            <a:r>
              <a:rPr lang="en-US" dirty="0" smtClean="0"/>
              <a:t>End user will use this service.</a:t>
            </a:r>
            <a:r>
              <a:rPr lang="en-US" dirty="0"/>
              <a:t/>
            </a:r>
            <a:br>
              <a:rPr lang="en-US" dirty="0"/>
            </a:br>
            <a:endParaRPr lang="en-US" dirty="0"/>
          </a:p>
        </p:txBody>
      </p:sp>
    </p:spTree>
    <p:extLst>
      <p:ext uri="{BB962C8B-B14F-4D97-AF65-F5344CB8AC3E}">
        <p14:creationId xmlns:p14="http://schemas.microsoft.com/office/powerpoint/2010/main" val="2371405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Characteristics of Cloud Computing</a:t>
            </a:r>
            <a:endParaRPr lang="en-US" dirty="0"/>
          </a:p>
        </p:txBody>
      </p:sp>
      <p:sp>
        <p:nvSpPr>
          <p:cNvPr id="3" name="Content Placeholder 2"/>
          <p:cNvSpPr>
            <a:spLocks noGrp="1"/>
          </p:cNvSpPr>
          <p:nvPr>
            <p:ph idx="1"/>
          </p:nvPr>
        </p:nvSpPr>
        <p:spPr/>
        <p:txBody>
          <a:bodyPr/>
          <a:lstStyle/>
          <a:p>
            <a:pPr algn="just"/>
            <a:r>
              <a:rPr lang="en-US" b="1" dirty="0" smtClean="0"/>
              <a:t>On-demand </a:t>
            </a:r>
            <a:r>
              <a:rPr lang="en-US" b="1" dirty="0"/>
              <a:t>self-service –</a:t>
            </a:r>
            <a:r>
              <a:rPr lang="en-US" dirty="0"/>
              <a:t> A consumer can provision computing potentialities unilaterally, like network storage and server time, as required automatically without involving an individual interaction with each service provider (supplier).</a:t>
            </a:r>
          </a:p>
          <a:p>
            <a:pPr algn="just"/>
            <a:endParaRPr lang="en-US" dirty="0"/>
          </a:p>
        </p:txBody>
      </p:sp>
    </p:spTree>
    <p:extLst>
      <p:ext uri="{BB962C8B-B14F-4D97-AF65-F5344CB8AC3E}">
        <p14:creationId xmlns:p14="http://schemas.microsoft.com/office/powerpoint/2010/main" val="268937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Characteristics of Cloud Computing</a:t>
            </a:r>
          </a:p>
        </p:txBody>
      </p:sp>
      <p:sp>
        <p:nvSpPr>
          <p:cNvPr id="3" name="Content Placeholder 2"/>
          <p:cNvSpPr>
            <a:spLocks noGrp="1"/>
          </p:cNvSpPr>
          <p:nvPr>
            <p:ph idx="1"/>
          </p:nvPr>
        </p:nvSpPr>
        <p:spPr/>
        <p:txBody>
          <a:bodyPr/>
          <a:lstStyle/>
          <a:p>
            <a:pPr algn="just"/>
            <a:r>
              <a:rPr lang="en-US" b="1" dirty="0"/>
              <a:t>Broad network access – </a:t>
            </a:r>
            <a:r>
              <a:rPr lang="en-US" dirty="0"/>
              <a:t>Potentialities (capabilities) are accessible all over the network and accessed by criterial procedures that promote use by different thick or thin client platform such as laptops, cell phones, tablets.</a:t>
            </a:r>
          </a:p>
          <a:p>
            <a:pPr algn="just"/>
            <a:endParaRPr lang="en-US" dirty="0"/>
          </a:p>
        </p:txBody>
      </p:sp>
    </p:spTree>
    <p:extLst>
      <p:ext uri="{BB962C8B-B14F-4D97-AF65-F5344CB8AC3E}">
        <p14:creationId xmlns:p14="http://schemas.microsoft.com/office/powerpoint/2010/main" val="1468841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567</Words>
  <Application>Microsoft Office PowerPoint</Application>
  <PresentationFormat>On-screen Show (4:3)</PresentationFormat>
  <Paragraphs>56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Cloud Computing</vt:lpstr>
      <vt:lpstr>Cloud Computing</vt:lpstr>
      <vt:lpstr>Cloud Computing</vt:lpstr>
      <vt:lpstr>Cloud Computing</vt:lpstr>
      <vt:lpstr>Cloud Computing</vt:lpstr>
      <vt:lpstr>Cloud Computing</vt:lpstr>
      <vt:lpstr>Cloud Computing</vt:lpstr>
      <vt:lpstr>Key Characteristics of Cloud Computing</vt:lpstr>
      <vt:lpstr>Key Characteristics of Cloud Computing</vt:lpstr>
      <vt:lpstr>Key Characteristics of Cloud Computing</vt:lpstr>
      <vt:lpstr>Key Characteristics of Cloud Computing</vt:lpstr>
      <vt:lpstr>Key Characteristics of Cloud Computing</vt:lpstr>
      <vt:lpstr>Examples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SVEC</dc:creator>
  <cp:lastModifiedBy>SVEC</cp:lastModifiedBy>
  <cp:revision>50</cp:revision>
  <dcterms:created xsi:type="dcterms:W3CDTF">2006-08-16T00:00:00Z</dcterms:created>
  <dcterms:modified xsi:type="dcterms:W3CDTF">2022-07-13T00:30:00Z</dcterms:modified>
</cp:coreProperties>
</file>