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431925"/>
            <a:ext cx="12192000" cy="4122208"/>
          </a:xfrm>
        </p:spPr>
        <p:txBody>
          <a:bodyPr>
            <a:normAutofit/>
          </a:bodyPr>
          <a:lstStyle/>
          <a:p>
            <a:r>
              <a:rPr lang="en-US" dirty="0"/>
              <a:t>Environmental Impact of Energy </a:t>
            </a:r>
            <a:r>
              <a:rPr lang="en-US" dirty="0" smtClean="0"/>
              <a:t>Sources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BY: </a:t>
            </a:r>
            <a:r>
              <a:rPr lang="en-US" dirty="0" err="1" smtClean="0"/>
              <a:t>Nischal</a:t>
            </a:r>
            <a:r>
              <a:rPr lang="en-US" dirty="0" smtClean="0"/>
              <a:t> </a:t>
            </a:r>
            <a:r>
              <a:rPr lang="en-US" dirty="0" err="1" smtClean="0"/>
              <a:t>Maharjan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209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Effects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65960"/>
            <a:ext cx="11128248" cy="42062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Environmental Degradation:</a:t>
            </a:r>
            <a:endParaRPr lang="en-US" dirty="0"/>
          </a:p>
          <a:p>
            <a:pPr lvl="1"/>
            <a:r>
              <a:rPr lang="en-US" dirty="0" smtClean="0"/>
              <a:t>Emission </a:t>
            </a:r>
            <a:r>
              <a:rPr lang="en-US" dirty="0"/>
              <a:t>hazards contribute to environmental degradation, including air, water, and soil pollution, impacting ecosystems and biodiversity.</a:t>
            </a:r>
          </a:p>
          <a:p>
            <a:r>
              <a:rPr lang="en-US" b="1" dirty="0"/>
              <a:t>Climate Change:</a:t>
            </a:r>
            <a:endParaRPr lang="en-US" dirty="0"/>
          </a:p>
          <a:p>
            <a:pPr lvl="1"/>
            <a:r>
              <a:rPr lang="en-US" dirty="0" smtClean="0"/>
              <a:t>Greenhouse </a:t>
            </a:r>
            <a:r>
              <a:rPr lang="en-US" dirty="0"/>
              <a:t>gas emissions lead to climate change, causing rising temperatures, sea-level rise, and extreme weather events worldwide.</a:t>
            </a:r>
          </a:p>
          <a:p>
            <a:r>
              <a:rPr lang="en-US" b="1" dirty="0"/>
              <a:t>Human Health Impacts:</a:t>
            </a:r>
            <a:endParaRPr lang="en-US" dirty="0"/>
          </a:p>
          <a:p>
            <a:pPr lvl="1"/>
            <a:r>
              <a:rPr lang="en-US" dirty="0" smtClean="0"/>
              <a:t>Exposure </a:t>
            </a:r>
            <a:r>
              <a:rPr lang="en-US" dirty="0"/>
              <a:t>to pollutants results in a range of health issues, including respiratory diseases, cardiovascular problems, and adverse effects on reproductive health.</a:t>
            </a:r>
          </a:p>
          <a:p>
            <a:r>
              <a:rPr lang="en-US" b="1" dirty="0"/>
              <a:t>Loss of Biodiversity:</a:t>
            </a:r>
            <a:endParaRPr lang="en-US" dirty="0"/>
          </a:p>
          <a:p>
            <a:pPr lvl="1"/>
            <a:r>
              <a:rPr lang="en-US" dirty="0" smtClean="0"/>
              <a:t>Emission </a:t>
            </a:r>
            <a:r>
              <a:rPr lang="en-US" dirty="0"/>
              <a:t>hazards disrupt ecosystems, leading to habitat loss, decline in species populations, and a threat to global biodiversity.</a:t>
            </a:r>
          </a:p>
          <a:p>
            <a:r>
              <a:rPr lang="en-US" b="1" dirty="0"/>
              <a:t>Ozone Depletion:</a:t>
            </a:r>
            <a:endParaRPr lang="en-US" dirty="0"/>
          </a:p>
          <a:p>
            <a:pPr lvl="1"/>
            <a:r>
              <a:rPr lang="en-US" dirty="0" smtClean="0"/>
              <a:t>Certain </a:t>
            </a:r>
            <a:r>
              <a:rPr lang="en-US" dirty="0"/>
              <a:t>emissions contribute to the depletion of the ozone layer, leading to increased ultraviolet (UV) radiation exposure and associated health risks.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Preventions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Sustainable Practices in Agriculture:</a:t>
            </a:r>
            <a:endParaRPr lang="en-US" dirty="0"/>
          </a:p>
          <a:p>
            <a:pPr lvl="1"/>
            <a:r>
              <a:rPr lang="en-US" dirty="0" smtClean="0"/>
              <a:t>Promote </a:t>
            </a:r>
            <a:r>
              <a:rPr lang="en-US" dirty="0"/>
              <a:t>sustainable agricultural practices, including organic farming and efficient use of fertilizers, to minimize emissions.</a:t>
            </a:r>
          </a:p>
          <a:p>
            <a:r>
              <a:rPr lang="en-US" b="1" dirty="0"/>
              <a:t>Reforestation and Conservation: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reforestation efforts and conservation initiatives to enhance carbon sequestration and protect natural habitats</a:t>
            </a:r>
            <a:r>
              <a:rPr lang="en-US" dirty="0" smtClean="0"/>
              <a:t>.</a:t>
            </a:r>
          </a:p>
          <a:p>
            <a:r>
              <a:rPr lang="en-US" b="1" dirty="0"/>
              <a:t>Renewable Energy Transition:</a:t>
            </a:r>
            <a:endParaRPr lang="en-US" dirty="0"/>
          </a:p>
          <a:p>
            <a:pPr lvl="1"/>
            <a:r>
              <a:rPr lang="en-US" dirty="0" smtClean="0"/>
              <a:t>Shift </a:t>
            </a:r>
            <a:r>
              <a:rPr lang="en-US" dirty="0"/>
              <a:t>towards renewable energy sources, such as solar, wind, and hydropower, to reduce reliance on fossil fuels.</a:t>
            </a:r>
          </a:p>
          <a:p>
            <a:r>
              <a:rPr lang="en-US" b="1" dirty="0"/>
              <a:t>Stringent Environmental Regulations:</a:t>
            </a:r>
            <a:endParaRPr lang="en-US" dirty="0"/>
          </a:p>
          <a:p>
            <a:pPr lvl="1"/>
            <a:r>
              <a:rPr lang="en-US" dirty="0" smtClean="0"/>
              <a:t>Enforce </a:t>
            </a:r>
            <a:r>
              <a:rPr lang="en-US" dirty="0"/>
              <a:t>and strengthen environmental regulations and emission standards for industries, transportation, and other polluting activities.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5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Battery hazards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Battery </a:t>
            </a:r>
            <a:r>
              <a:rPr lang="en-US" dirty="0"/>
              <a:t>hazards refer to the potential dangers and risks associated with the use, handling, disposal, and malfunctioning of batteries. </a:t>
            </a:r>
            <a:endParaRPr lang="en-US" dirty="0" smtClean="0"/>
          </a:p>
          <a:p>
            <a:r>
              <a:rPr lang="en-US" dirty="0"/>
              <a:t>The release of hazardous materials from batteries into the environment, such as heavy metals (e.g., lead, cadmium), posing a threat to ecosystems and water and soil quality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20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Causes of battery hazards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Improper Disposal:</a:t>
            </a:r>
            <a:endParaRPr lang="en-US" dirty="0"/>
          </a:p>
          <a:p>
            <a:pPr lvl="1"/>
            <a:r>
              <a:rPr lang="en-US" i="1" dirty="0"/>
              <a:t>Cause:</a:t>
            </a:r>
            <a:r>
              <a:rPr lang="en-US" dirty="0"/>
              <a:t> Inadequate disposal practices, such as throwing batteries in regular waste, can lead to environmental contamination and the release of hazardous materials.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Manufacturing Processes:</a:t>
            </a:r>
            <a:endParaRPr lang="en-US" dirty="0"/>
          </a:p>
          <a:p>
            <a:pPr lvl="1"/>
            <a:r>
              <a:rPr lang="en-US" i="1" dirty="0"/>
              <a:t>Cause:</a:t>
            </a:r>
            <a:r>
              <a:rPr lang="en-US" dirty="0"/>
              <a:t> Certain manufacturing processes, especially for older battery types containing heavy metals, may contribute to environmental pollution if not managed properly.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Inadequate Recycling:</a:t>
            </a:r>
            <a:endParaRPr lang="en-US" dirty="0"/>
          </a:p>
          <a:p>
            <a:pPr lvl="1"/>
            <a:r>
              <a:rPr lang="en-US" i="1" dirty="0"/>
              <a:t>Cause:</a:t>
            </a:r>
            <a:r>
              <a:rPr lang="en-US" dirty="0"/>
              <a:t> Lack of proper recycling infrastructure or adherence to recycling practices can result in the improper disposal of batteries and the release of hazardous substances.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Design Flaws:</a:t>
            </a:r>
            <a:endParaRPr lang="en-US" dirty="0"/>
          </a:p>
          <a:p>
            <a:pPr lvl="1"/>
            <a:r>
              <a:rPr lang="en-US" i="1" dirty="0"/>
              <a:t>Cause:</a:t>
            </a:r>
            <a:r>
              <a:rPr lang="en-US" dirty="0"/>
              <a:t> Poorly designed batteries or manufacturing defects can increase the likelihood of malfunctions, leading to fire or explosion hazards</a:t>
            </a:r>
          </a:p>
        </p:txBody>
      </p:sp>
    </p:spTree>
    <p:extLst>
      <p:ext uri="{BB962C8B-B14F-4D97-AF65-F5344CB8AC3E}">
        <p14:creationId xmlns:p14="http://schemas.microsoft.com/office/powerpoint/2010/main" val="36033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Effects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 Contamination:</a:t>
            </a:r>
            <a:endParaRPr lang="en-US" dirty="0"/>
          </a:p>
          <a:p>
            <a:pPr lvl="1"/>
            <a:r>
              <a:rPr lang="en-US" dirty="0" smtClean="0"/>
              <a:t>Improper </a:t>
            </a:r>
            <a:r>
              <a:rPr lang="en-US" dirty="0"/>
              <a:t>disposal or mishandling of batteries can lead to the release of hazardous materials, including heavy metals (e.g., lead, cadmium), into the environment, posing risks to ecosystems.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Soil and Water Pollution:</a:t>
            </a:r>
            <a:endParaRPr lang="en-US" dirty="0"/>
          </a:p>
          <a:p>
            <a:pPr lvl="1"/>
            <a:r>
              <a:rPr lang="en-US" dirty="0" smtClean="0"/>
              <a:t>Leaching </a:t>
            </a:r>
            <a:r>
              <a:rPr lang="en-US" dirty="0"/>
              <a:t>of toxic substances from batteries, especially in landfills, can contaminate soil and water, negatively impacting plant and aquatic life.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Health Risks:</a:t>
            </a:r>
            <a:endParaRPr lang="en-US" dirty="0"/>
          </a:p>
          <a:p>
            <a:pPr lvl="1"/>
            <a:r>
              <a:rPr lang="en-US" dirty="0" smtClean="0"/>
              <a:t>Exposure </a:t>
            </a:r>
            <a:r>
              <a:rPr lang="en-US" dirty="0"/>
              <a:t>to hazardous materials from damaged or improperly handled batteries can pose health risks to individuals, causing skin irritation, respiratory issues, or more severe health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Fire and Explosion Hazard: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Some batteries, particularly lithium-ion batteries, can pose a fire and explosion risk if damaged, overheated, or subjected to improper charging.</a:t>
            </a:r>
          </a:p>
        </p:txBody>
      </p:sp>
    </p:spTree>
    <p:extLst>
      <p:ext uri="{BB962C8B-B14F-4D97-AF65-F5344CB8AC3E}">
        <p14:creationId xmlns:p14="http://schemas.microsoft.com/office/powerpoint/2010/main" val="191140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Preventions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1924643"/>
            <a:ext cx="12073467" cy="4933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Battery Recycling Programs:</a:t>
            </a:r>
            <a:endParaRPr lang="en-US" dirty="0"/>
          </a:p>
          <a:p>
            <a:pPr lvl="1"/>
            <a:r>
              <a:rPr lang="en-US" dirty="0" smtClean="0"/>
              <a:t>Establish </a:t>
            </a:r>
            <a:r>
              <a:rPr lang="en-US" dirty="0"/>
              <a:t>and promote battery recycling programs to ensure proper disposal and reduce the environmental impact of hazardous materials.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Safe Disposal Practices:</a:t>
            </a:r>
            <a:endParaRPr lang="en-US" dirty="0"/>
          </a:p>
          <a:p>
            <a:pPr lvl="1"/>
            <a:r>
              <a:rPr lang="en-US" dirty="0" smtClean="0"/>
              <a:t>Educate </a:t>
            </a:r>
            <a:r>
              <a:rPr lang="en-US" dirty="0"/>
              <a:t>the public on proper disposal methods for batteries, encouraging the use of dedicated collection points or recycling facilities.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Improved Battery Design:</a:t>
            </a:r>
            <a:endParaRPr lang="en-US" dirty="0"/>
          </a:p>
          <a:p>
            <a:pPr lvl="1"/>
            <a:r>
              <a:rPr lang="en-US" dirty="0" smtClean="0"/>
              <a:t>Invest </a:t>
            </a:r>
            <a:r>
              <a:rPr lang="en-US" dirty="0"/>
              <a:t>in research and development to improve battery design, making them safer, more durable, and less prone to hazardous malfunctions.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Regulations and Standards: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Implement and enforce regulations and standards for battery manufacturing, recycling, and disposal to ensure responsible practices and reduce environmental and health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Advancements </a:t>
            </a:r>
            <a:r>
              <a:rPr lang="en-US" b="1" dirty="0"/>
              <a:t>in Battery Technology: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the development and adoption of newer, safer battery technologies that reduce reliance on hazardous materials and improve overall safety.</a:t>
            </a:r>
          </a:p>
        </p:txBody>
      </p:sp>
    </p:spTree>
    <p:extLst>
      <p:ext uri="{BB962C8B-B14F-4D97-AF65-F5344CB8AC3E}">
        <p14:creationId xmlns:p14="http://schemas.microsoft.com/office/powerpoint/2010/main" val="299112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7240" y="484188"/>
            <a:ext cx="11414760" cy="6373812"/>
          </a:xfrm>
        </p:spPr>
        <p:txBody>
          <a:bodyPr>
            <a:noAutofit/>
          </a:bodyPr>
          <a:lstStyle/>
          <a:p>
            <a:r>
              <a:rPr lang="en-SG" sz="19900" dirty="0" smtClean="0"/>
              <a:t>Thank you</a:t>
            </a:r>
            <a:endParaRPr lang="en-SG" sz="19900" dirty="0"/>
          </a:p>
        </p:txBody>
      </p:sp>
    </p:spTree>
    <p:extLst>
      <p:ext uri="{BB962C8B-B14F-4D97-AF65-F5344CB8AC3E}">
        <p14:creationId xmlns:p14="http://schemas.microsoft.com/office/powerpoint/2010/main" val="8427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Topics to be covered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Nuclear hazard </a:t>
            </a:r>
          </a:p>
          <a:p>
            <a:r>
              <a:rPr lang="en-US" sz="4400" dirty="0" smtClean="0"/>
              <a:t>Battery </a:t>
            </a:r>
            <a:r>
              <a:rPr lang="en-US" sz="4400" dirty="0"/>
              <a:t>hazard </a:t>
            </a:r>
          </a:p>
          <a:p>
            <a:r>
              <a:rPr lang="en-US" sz="4400" dirty="0" smtClean="0"/>
              <a:t>Emission </a:t>
            </a:r>
            <a:r>
              <a:rPr lang="en-US" sz="4400" dirty="0"/>
              <a:t>hazard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240734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SG" dirty="0" smtClean="0"/>
              <a:t>Nuclear hazards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2342"/>
            <a:ext cx="10058400" cy="4050792"/>
          </a:xfrm>
        </p:spPr>
        <p:txBody>
          <a:bodyPr/>
          <a:lstStyle/>
          <a:p>
            <a:r>
              <a:rPr lang="en-SG" dirty="0" smtClean="0"/>
              <a:t>Risk or danger to human health or environment by radiation from atomic nuclei</a:t>
            </a:r>
          </a:p>
          <a:p>
            <a:r>
              <a:rPr lang="en-SG" dirty="0" smtClean="0"/>
              <a:t>The possibility of an uncontrolled explosion originating from a fusion or fission reaction of atomic nuclei</a:t>
            </a:r>
          </a:p>
          <a:p>
            <a:pPr marL="0" indent="0">
              <a:buNone/>
            </a:pPr>
            <a:r>
              <a:rPr lang="en-SG" sz="2800" b="1" dirty="0" smtClean="0"/>
              <a:t>Fusion</a:t>
            </a:r>
          </a:p>
          <a:p>
            <a:r>
              <a:rPr lang="en-SG" dirty="0" smtClean="0"/>
              <a:t>A nuclear reaction in which atomic nuclei of low atomic number fuse to form a heavier nucleus with the release of energy</a:t>
            </a:r>
          </a:p>
          <a:p>
            <a:pPr marL="0" indent="0">
              <a:buNone/>
            </a:pPr>
            <a:r>
              <a:rPr lang="en-SG" sz="2800" b="1" dirty="0" smtClean="0"/>
              <a:t>Fission</a:t>
            </a:r>
          </a:p>
          <a:p>
            <a:pPr marL="0" indent="0">
              <a:buNone/>
            </a:pPr>
            <a:r>
              <a:rPr lang="en-SG" dirty="0" smtClean="0"/>
              <a:t>A nuclear reaction in which a heavy nucleus splits spontaneously or on impact with another particle, with the release of energy</a:t>
            </a:r>
          </a:p>
          <a:p>
            <a:pPr marL="0" indent="0">
              <a:buNone/>
            </a:pPr>
            <a:endParaRPr lang="en-SG" sz="1600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97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Sources of nuclear radiations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778001"/>
            <a:ext cx="11819467" cy="4394200"/>
          </a:xfrm>
        </p:spPr>
        <p:txBody>
          <a:bodyPr/>
          <a:lstStyle/>
          <a:p>
            <a:r>
              <a:rPr lang="en-SG" dirty="0" smtClean="0"/>
              <a:t>Cosmic rays from outer space</a:t>
            </a:r>
          </a:p>
          <a:p>
            <a:r>
              <a:rPr lang="en-SG" dirty="0" smtClean="0"/>
              <a:t>Radioactive radon(</a:t>
            </a:r>
            <a:r>
              <a:rPr lang="en-US" dirty="0"/>
              <a:t>Radon is a radioactive gas that has no smell, </a:t>
            </a:r>
            <a:r>
              <a:rPr lang="en-US" dirty="0" err="1"/>
              <a:t>colour</a:t>
            </a:r>
            <a:r>
              <a:rPr lang="en-US" dirty="0"/>
              <a:t> or </a:t>
            </a:r>
            <a:r>
              <a:rPr lang="en-US" dirty="0" smtClean="0"/>
              <a:t>taste</a:t>
            </a:r>
            <a:r>
              <a:rPr lang="en-US" dirty="0" smtClean="0"/>
              <a:t>)</a:t>
            </a:r>
            <a:endParaRPr lang="en-SG" dirty="0" smtClean="0"/>
          </a:p>
          <a:p>
            <a:r>
              <a:rPr lang="en-SG" dirty="0" smtClean="0"/>
              <a:t>Nuclear power plants</a:t>
            </a:r>
          </a:p>
          <a:p>
            <a:r>
              <a:rPr lang="en-SG" dirty="0" smtClean="0"/>
              <a:t>Nuclear accidents </a:t>
            </a:r>
          </a:p>
          <a:p>
            <a:r>
              <a:rPr lang="en-SG" dirty="0" smtClean="0"/>
              <a:t>X rays</a:t>
            </a:r>
          </a:p>
          <a:p>
            <a:r>
              <a:rPr lang="en-SG" dirty="0" smtClean="0"/>
              <a:t>Test laboratories</a:t>
            </a:r>
          </a:p>
          <a:p>
            <a:r>
              <a:rPr lang="en-SG" dirty="0"/>
              <a:t>Mining, burning fuels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5870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 effects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White blood cell count drops</a:t>
            </a:r>
          </a:p>
          <a:p>
            <a:r>
              <a:rPr lang="en-SG" dirty="0" smtClean="0"/>
              <a:t>Long term effects like mutations , </a:t>
            </a:r>
            <a:r>
              <a:rPr lang="en-SG" dirty="0" err="1" smtClean="0"/>
              <a:t>tumors</a:t>
            </a:r>
            <a:r>
              <a:rPr lang="en-SG" dirty="0" smtClean="0"/>
              <a:t>, cancer </a:t>
            </a:r>
          </a:p>
          <a:p>
            <a:r>
              <a:rPr lang="en-SG" dirty="0"/>
              <a:t>Cell</a:t>
            </a:r>
            <a:r>
              <a:rPr lang="en-SG" b="1" dirty="0"/>
              <a:t> </a:t>
            </a:r>
            <a:r>
              <a:rPr lang="en-SG" dirty="0" smtClean="0"/>
              <a:t>Destruction</a:t>
            </a:r>
            <a:endParaRPr lang="en-SG" dirty="0"/>
          </a:p>
          <a:p>
            <a:r>
              <a:rPr lang="en-SG" dirty="0" smtClean="0"/>
              <a:t>Radiation sickness like dizziness, low BP, high </a:t>
            </a:r>
            <a:r>
              <a:rPr lang="en-SG" dirty="0" err="1" smtClean="0"/>
              <a:t>fever,hair</a:t>
            </a:r>
            <a:r>
              <a:rPr lang="en-SG" dirty="0" smtClean="0"/>
              <a:t> loss ,</a:t>
            </a:r>
            <a:r>
              <a:rPr lang="en-SG" dirty="0" err="1" smtClean="0"/>
              <a:t>etc</a:t>
            </a:r>
            <a:endParaRPr lang="en-SG" dirty="0" smtClean="0"/>
          </a:p>
          <a:p>
            <a:r>
              <a:rPr lang="en-SG" dirty="0"/>
              <a:t>Soil Infertility</a:t>
            </a:r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7529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88" y="0"/>
            <a:ext cx="10058400" cy="1609344"/>
          </a:xfrm>
        </p:spPr>
        <p:txBody>
          <a:bodyPr/>
          <a:lstStyle/>
          <a:p>
            <a:r>
              <a:rPr lang="en-SG" dirty="0" smtClean="0"/>
              <a:t>prevention of radioactive pollution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" y="1229360"/>
            <a:ext cx="12120880" cy="5628640"/>
          </a:xfrm>
        </p:spPr>
        <p:txBody>
          <a:bodyPr/>
          <a:lstStyle/>
          <a:p>
            <a:r>
              <a:rPr lang="en-US" dirty="0"/>
              <a:t>Proper Method of Disposing of Radioactive </a:t>
            </a:r>
            <a:r>
              <a:rPr lang="en-US" dirty="0" smtClean="0"/>
              <a:t>Waste</a:t>
            </a:r>
            <a:endParaRPr lang="en-US" dirty="0"/>
          </a:p>
          <a:p>
            <a:r>
              <a:rPr lang="en-SG" dirty="0"/>
              <a:t>Proper </a:t>
            </a:r>
            <a:r>
              <a:rPr lang="en-SG" dirty="0" err="1" smtClean="0"/>
              <a:t>Labeling</a:t>
            </a:r>
            <a:r>
              <a:rPr lang="en-SG" dirty="0" smtClean="0"/>
              <a:t> of radioactive content</a:t>
            </a:r>
            <a:endParaRPr lang="en-SG" dirty="0"/>
          </a:p>
          <a:p>
            <a:r>
              <a:rPr lang="en-SG" dirty="0"/>
              <a:t>Alternative Energy </a:t>
            </a:r>
            <a:r>
              <a:rPr lang="en-SG" dirty="0" smtClean="0"/>
              <a:t>Sources like solar, hydroelectric and wind</a:t>
            </a:r>
            <a:endParaRPr lang="en-SG" dirty="0"/>
          </a:p>
          <a:p>
            <a:r>
              <a:rPr lang="en-SG" dirty="0"/>
              <a:t>Proper </a:t>
            </a:r>
            <a:r>
              <a:rPr lang="en-SG" dirty="0" smtClean="0"/>
              <a:t>Storage</a:t>
            </a:r>
            <a:r>
              <a:rPr lang="en-US" dirty="0"/>
              <a:t> </a:t>
            </a:r>
            <a:r>
              <a:rPr lang="en-US" dirty="0" smtClean="0"/>
              <a:t>in radiation proof containers</a:t>
            </a:r>
          </a:p>
          <a:p>
            <a:r>
              <a:rPr lang="en-US" dirty="0"/>
              <a:t>Precautions at the Personal Level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874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Emission hazards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93976"/>
            <a:ext cx="11128248" cy="4885944"/>
          </a:xfrm>
        </p:spPr>
        <p:txBody>
          <a:bodyPr/>
          <a:lstStyle/>
          <a:p>
            <a:r>
              <a:rPr lang="en-US" dirty="0"/>
              <a:t>"Emission hazards" typically refer to the release of substances or energy into the environment that may pose risks to human health, ecosystems, or the atmosphere</a:t>
            </a:r>
            <a:r>
              <a:rPr lang="en-US" dirty="0" smtClean="0"/>
              <a:t>.</a:t>
            </a:r>
            <a:endParaRPr lang="en-SG" dirty="0"/>
          </a:p>
          <a:p>
            <a:pPr marL="0" indent="0">
              <a:buNone/>
            </a:pPr>
            <a:r>
              <a:rPr lang="en-SG" sz="2800" b="1" dirty="0" smtClean="0"/>
              <a:t>Types: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Air Emissions: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release of pollutants into the air from various sources, such as industrial facilities, vehicles, and natural </a:t>
            </a:r>
            <a:r>
              <a:rPr lang="en-US" dirty="0" err="1" smtClean="0"/>
              <a:t>processes.Eg</a:t>
            </a:r>
            <a:r>
              <a:rPr lang="en-US" dirty="0" smtClean="0"/>
              <a:t>: Carbon </a:t>
            </a:r>
            <a:r>
              <a:rPr lang="en-US" dirty="0"/>
              <a:t>dioxide (CO2), sulfur dioxide (SO2), nitrogen oxides (NOx), particulate matter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Water Emissions:</a:t>
            </a:r>
          </a:p>
          <a:p>
            <a:r>
              <a:rPr lang="en-US" dirty="0" smtClean="0"/>
              <a:t> </a:t>
            </a:r>
            <a:r>
              <a:rPr lang="en-US" dirty="0"/>
              <a:t>The discharge of contaminants into water bodies, including rivers, lakes, and </a:t>
            </a:r>
            <a:r>
              <a:rPr lang="en-US" dirty="0" err="1" smtClean="0"/>
              <a:t>oceans.Eg</a:t>
            </a:r>
            <a:r>
              <a:rPr lang="en-US" dirty="0" smtClean="0"/>
              <a:t>: </a:t>
            </a:r>
            <a:r>
              <a:rPr lang="en-US" dirty="0"/>
              <a:t>Industrial effluents, agricultural runoff, sewage discharge.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41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1080" y="1188720"/>
            <a:ext cx="11170920" cy="4983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Noise Emissions:</a:t>
            </a:r>
            <a:endParaRPr lang="en-US" u="sng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release of unwanted or harmful sound waves into the environment, often associated with industrial activities, transportation, or other human-made </a:t>
            </a:r>
            <a:r>
              <a:rPr lang="en-US" sz="2000" dirty="0" err="1" smtClean="0"/>
              <a:t>sources.</a:t>
            </a:r>
            <a:r>
              <a:rPr lang="en-US" sz="2000" i="1" dirty="0" err="1" smtClean="0"/>
              <a:t>Eg</a:t>
            </a:r>
            <a:r>
              <a:rPr lang="en-US" sz="2000" i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Industrial machinery noise, traffic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Radiation Emissions:</a:t>
            </a:r>
            <a:endParaRPr lang="en-US" u="sng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release of electromagnetic waves or particles, such as ionizing radiation, into the </a:t>
            </a:r>
            <a:r>
              <a:rPr lang="en-US" sz="2000" dirty="0" smtClean="0"/>
              <a:t>environment. </a:t>
            </a:r>
            <a:r>
              <a:rPr lang="en-US" sz="2000" dirty="0" err="1" smtClean="0"/>
              <a:t>Eg</a:t>
            </a:r>
            <a:r>
              <a:rPr lang="en-US" sz="2000" dirty="0" smtClean="0"/>
              <a:t>: Nuclear </a:t>
            </a:r>
            <a:r>
              <a:rPr lang="en-US" sz="2000" dirty="0"/>
              <a:t>radiation, X-rays, ultraviolet radiation.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Heat Emissions:</a:t>
            </a:r>
            <a:endParaRPr lang="en-US" u="sng" dirty="0"/>
          </a:p>
          <a:p>
            <a:r>
              <a:rPr lang="en-US" dirty="0" smtClean="0"/>
              <a:t> </a:t>
            </a:r>
            <a:r>
              <a:rPr lang="en-US" dirty="0"/>
              <a:t>The release of heat energy into the environment, which can contribute to temperature increases in localized </a:t>
            </a:r>
            <a:r>
              <a:rPr lang="en-US" dirty="0" smtClean="0"/>
              <a:t>areas. </a:t>
            </a:r>
            <a:r>
              <a:rPr lang="en-US" i="1" dirty="0" err="1" smtClean="0"/>
              <a:t>Eg:</a:t>
            </a:r>
            <a:r>
              <a:rPr lang="en-US" dirty="0" err="1" smtClean="0"/>
              <a:t>Waste</a:t>
            </a:r>
            <a:r>
              <a:rPr lang="en-US" dirty="0" smtClean="0"/>
              <a:t> </a:t>
            </a:r>
            <a:r>
              <a:rPr lang="en-US" dirty="0"/>
              <a:t>heat from industrial processes, urban heat islands.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36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causes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9592"/>
            <a:ext cx="11356848" cy="4764024"/>
          </a:xfrm>
        </p:spPr>
        <p:txBody>
          <a:bodyPr/>
          <a:lstStyle/>
          <a:p>
            <a:r>
              <a:rPr lang="en-US" b="1" dirty="0"/>
              <a:t>Industrial Processes:</a:t>
            </a:r>
            <a:endParaRPr lang="en-US" dirty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industrial activities release emissions, including particulate matter, volatile organic compounds </a:t>
            </a:r>
            <a:r>
              <a:rPr lang="en-US" dirty="0" smtClean="0"/>
              <a:t>, and </a:t>
            </a:r>
            <a:r>
              <a:rPr lang="en-US" dirty="0"/>
              <a:t>hazardous chemicals.</a:t>
            </a:r>
          </a:p>
          <a:p>
            <a:r>
              <a:rPr lang="en-US" b="1" dirty="0"/>
              <a:t>Agricultural Practices:</a:t>
            </a:r>
            <a:endParaRPr lang="en-US" dirty="0"/>
          </a:p>
          <a:p>
            <a:pPr lvl="1"/>
            <a:r>
              <a:rPr lang="en-US" dirty="0" smtClean="0"/>
              <a:t>Agricultural </a:t>
            </a:r>
            <a:r>
              <a:rPr lang="en-US" dirty="0"/>
              <a:t>activities contribute to emissions through the use of fertilizers, pesticides, and the release of </a:t>
            </a:r>
            <a:r>
              <a:rPr lang="en-US" dirty="0" smtClean="0"/>
              <a:t>methane</a:t>
            </a:r>
          </a:p>
          <a:p>
            <a:r>
              <a:rPr lang="en-US" b="1" dirty="0" smtClean="0"/>
              <a:t>Deforestation:</a:t>
            </a:r>
            <a:endParaRPr lang="en-US" dirty="0" smtClean="0"/>
          </a:p>
          <a:p>
            <a:pPr lvl="1"/>
            <a:r>
              <a:rPr lang="en-US" dirty="0" smtClean="0"/>
              <a:t>Clearing </a:t>
            </a:r>
            <a:r>
              <a:rPr lang="en-US" dirty="0"/>
              <a:t>of forests for agriculture and urban development reduces the capacity of natural systems to absorb and mitigate emissions.</a:t>
            </a:r>
          </a:p>
          <a:p>
            <a:r>
              <a:rPr lang="en-US" b="1" dirty="0"/>
              <a:t>Waste Management:</a:t>
            </a:r>
            <a:endParaRPr lang="en-US" dirty="0"/>
          </a:p>
          <a:p>
            <a:pPr lvl="1"/>
            <a:r>
              <a:rPr lang="en-US" dirty="0" smtClean="0"/>
              <a:t>Improper </a:t>
            </a:r>
            <a:r>
              <a:rPr lang="en-US" dirty="0"/>
              <a:t>disposal and inadequate waste management contribute to air, water, and soil pol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26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572</TotalTime>
  <Words>1123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Environmental Impact of Energy Sources  BY: Nischal Maharjan </vt:lpstr>
      <vt:lpstr>Topics to be covered</vt:lpstr>
      <vt:lpstr>Nuclear hazards</vt:lpstr>
      <vt:lpstr>Sources of nuclear radiations</vt:lpstr>
      <vt:lpstr> effects</vt:lpstr>
      <vt:lpstr>prevention of radioactive pollution</vt:lpstr>
      <vt:lpstr>Emission hazards</vt:lpstr>
      <vt:lpstr>PowerPoint Presentation</vt:lpstr>
      <vt:lpstr>causes</vt:lpstr>
      <vt:lpstr>Effects </vt:lpstr>
      <vt:lpstr>Preventions</vt:lpstr>
      <vt:lpstr>Battery hazards</vt:lpstr>
      <vt:lpstr>Causes of battery hazards</vt:lpstr>
      <vt:lpstr>Effects </vt:lpstr>
      <vt:lpstr>Preventions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Impact of Energy Sources  BY: Nischal Maharjan</dc:title>
  <dc:creator>NISCHAL  MAHARJAN</dc:creator>
  <cp:lastModifiedBy>NISCHAL  MAHARJAN</cp:lastModifiedBy>
  <cp:revision>21</cp:revision>
  <dcterms:created xsi:type="dcterms:W3CDTF">2024-01-17T06:54:31Z</dcterms:created>
  <dcterms:modified xsi:type="dcterms:W3CDTF">2024-01-19T17:06:45Z</dcterms:modified>
</cp:coreProperties>
</file>