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8"/>
  </p:notesMasterIdLst>
  <p:sldIdLst>
    <p:sldId id="256" r:id="rId2"/>
    <p:sldId id="257" r:id="rId3"/>
    <p:sldId id="258" r:id="rId4"/>
    <p:sldId id="282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59" r:id="rId26"/>
    <p:sldId id="261" r:id="rId27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603D26-5E7A-4B45-A824-A09C97E8B6FA}">
  <a:tblStyle styleId="{3F603D26-5E7A-4B45-A824-A09C97E8B6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0E69E5D-53E4-4C85-A339-72FA75755AB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6"/>
    <p:restoredTop sz="94682"/>
  </p:normalViewPr>
  <p:slideViewPr>
    <p:cSldViewPr snapToGrid="0" snapToObjects="1">
      <p:cViewPr varScale="1">
        <p:scale>
          <a:sx n="156" d="100"/>
          <a:sy n="156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2fae1edf6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2fae1edf6_0_80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92fae1edf6_0_8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2fae1edf6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2fae1edf6_0_88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92fae1edf6_0_8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2fae1edf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2fae1edf6_0_95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92fae1edf6_0_9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2fae1edf6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2fae1edf6_0_10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92fae1edf6_0_10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2fae1edf6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2fae1edf6_0_114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92fae1edf6_0_11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2fae1edf6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2fae1edf6_0_126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92fae1edf6_0_12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4e95da6f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4e95da6ff_0_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94e95da6ff_0_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609bb52e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609bb52e8_0_36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9609bb52e8_0_3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4e95da6f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4e95da6ff_0_10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94e95da6ff_0_1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4e95da6f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4e95da6ff_0_18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94e95da6ff_0_1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9609bb52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9609bb52e8_0_0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g9609bb52e8_0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609bb52e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9609bb52e8_0_7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9609bb52e8_0_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609bb52e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609bb52e8_0_14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9609bb52e8_0_1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9609bb52e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9609bb52e8_0_2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9609bb52e8_0_2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2fae1ed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92fae1edf6_0_0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92fae1edf6_0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2fae1edf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2fae1edf6_0_30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2fae1edf6_0_3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2fae1edf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2fae1edf6_0_16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92fae1edf6_0_1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2fae1edf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2fae1edf6_0_38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92fae1edf6_0_3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2fae1edf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2fae1edf6_0_45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92fae1edf6_0_4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2fae1edf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2fae1edf6_0_54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92fae1edf6_0_5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2fae1edf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2fae1edf6_0_6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92fae1edf6_0_6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2fae1edf6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2fae1edf6_0_69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92fae1edf6_0_6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Page">
  <p:cSld name="Title Pag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524000" y="3149601"/>
            <a:ext cx="9144000" cy="1809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838200" y="633944"/>
            <a:ext cx="10515600" cy="2369605"/>
          </a:xfrm>
          <a:prstGeom prst="rect">
            <a:avLst/>
          </a:prstGeom>
          <a:solidFill>
            <a:srgbClr val="0020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41075" y="5725881"/>
            <a:ext cx="2501002" cy="879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ew Section">
  <p:cSld name="New Sec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838200" y="2355850"/>
            <a:ext cx="10515600" cy="1568449"/>
          </a:xfrm>
          <a:prstGeom prst="rect">
            <a:avLst/>
          </a:prstGeom>
          <a:solidFill>
            <a:srgbClr val="0020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41075" y="5725881"/>
            <a:ext cx="2501002" cy="879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Content">
  <p:cSld name="Standar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34950" y="246595"/>
            <a:ext cx="9850438" cy="633942"/>
          </a:xfrm>
          <a:prstGeom prst="rect">
            <a:avLst/>
          </a:prstGeom>
          <a:solidFill>
            <a:srgbClr val="0020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234950" y="1041400"/>
            <a:ext cx="11715750" cy="52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-by-side">
  <p:cSld name="Side-by-s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234950" y="246595"/>
            <a:ext cx="9850438" cy="633942"/>
          </a:xfrm>
          <a:prstGeom prst="rect">
            <a:avLst/>
          </a:prstGeom>
          <a:solidFill>
            <a:srgbClr val="0020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234950" y="1238250"/>
            <a:ext cx="5759450" cy="4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6191250" y="1238250"/>
            <a:ext cx="5759450" cy="4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y empty slide">
  <p:cSld name="Very empty sl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0071100" y="246595"/>
            <a:ext cx="1892300" cy="633942"/>
          </a:xfrm>
          <a:prstGeom prst="rect">
            <a:avLst/>
          </a:prstGeom>
          <a:solidFill>
            <a:srgbClr val="0020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234950" y="246595"/>
            <a:ext cx="9850438" cy="633942"/>
          </a:xfrm>
          <a:prstGeom prst="rect">
            <a:avLst/>
          </a:prstGeom>
          <a:solidFill>
            <a:srgbClr val="0020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838200" y="1049867"/>
            <a:ext cx="10515600" cy="5127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60024" y="268298"/>
            <a:ext cx="1641356" cy="576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subTitle" idx="1"/>
          </p:nvPr>
        </p:nvSpPr>
        <p:spPr>
          <a:xfrm>
            <a:off x="1524000" y="3149601"/>
            <a:ext cx="9144000" cy="1809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Asynchronous Blockchain without Consensus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Ramu Ramasamy</a:t>
            </a: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838200" y="633944"/>
            <a:ext cx="10515600" cy="2369605"/>
          </a:xfrm>
          <a:prstGeom prst="rect">
            <a:avLst/>
          </a:prstGeom>
          <a:solidFill>
            <a:srgbClr val="0020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/>
              <a:t>ABC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234950" y="246595"/>
            <a:ext cx="9850500" cy="63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Transactions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234950" y="1041400"/>
            <a:ext cx="11715900" cy="5232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Broadcasted as messages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Types</a:t>
            </a:r>
            <a:endParaRPr dirty="0"/>
          </a:p>
          <a:p>
            <a:pPr marL="91440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Spending transaction </a:t>
            </a:r>
            <a:endParaRPr dirty="0"/>
          </a:p>
          <a:p>
            <a:pPr marL="91440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Reference transaction (</a:t>
            </a:r>
            <a:r>
              <a:rPr lang="en-US" i="1" dirty="0"/>
              <a:t>acks</a:t>
            </a:r>
            <a:r>
              <a:rPr lang="en-US" dirty="0"/>
              <a:t>)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Refers previous transaction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Directed Acyclic Graph (DAG)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Past transactions</a:t>
            </a:r>
            <a:r>
              <a:rPr lang="en-US" i="1" dirty="0"/>
              <a:t> </a:t>
            </a:r>
            <a:r>
              <a:rPr lang="en-US" sz="2400" dirty="0"/>
              <a:t>→ </a:t>
            </a:r>
            <a:r>
              <a:rPr lang="en-US" i="1" dirty="0"/>
              <a:t>past(t) </a:t>
            </a:r>
            <a:endParaRPr i="1" dirty="0"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Dependencies </a:t>
            </a:r>
            <a:r>
              <a:rPr lang="en-US" sz="2400" dirty="0"/>
              <a:t>→ </a:t>
            </a:r>
            <a:r>
              <a:rPr lang="en-US" dirty="0"/>
              <a:t>can be transitive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</a:pPr>
            <a:r>
              <a:rPr lang="en-US" dirty="0"/>
              <a:t>Conflicts</a:t>
            </a:r>
            <a:endParaRPr dirty="0"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9450" y="1923325"/>
            <a:ext cx="6741401" cy="301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234950" y="246595"/>
            <a:ext cx="9850500" cy="63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Transactions (Cont.)</a:t>
            </a: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234950" y="1041400"/>
            <a:ext cx="11715900" cy="5232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Effective ack (</a:t>
            </a:r>
            <a:r>
              <a:rPr lang="en-US" sz="2400" dirty="0"/>
              <a:t>C</a:t>
            </a:r>
            <a:r>
              <a:rPr lang="en-US" sz="2400" baseline="-25000" dirty="0"/>
              <a:t>t</a:t>
            </a:r>
            <a:r>
              <a:rPr lang="en-US" dirty="0"/>
              <a:t>) </a:t>
            </a:r>
            <a:r>
              <a:rPr lang="en-US" sz="2400" dirty="0"/>
              <a:t>→ </a:t>
            </a:r>
            <a:r>
              <a:rPr lang="en-US" dirty="0"/>
              <a:t>ack contributing to confirmation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Confirmed transactions</a:t>
            </a:r>
            <a:endParaRPr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Set of effective acks (C</a:t>
            </a:r>
            <a:r>
              <a:rPr lang="en-US" baseline="-25000" dirty="0"/>
              <a:t>t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C</a:t>
            </a:r>
            <a:r>
              <a:rPr lang="en-US" baseline="-25000" dirty="0"/>
              <a:t>t</a:t>
            </a:r>
            <a:r>
              <a:rPr lang="en-US" baseline="-50000" dirty="0"/>
              <a:t>1</a:t>
            </a:r>
            <a:r>
              <a:rPr lang="en-US" baseline="-25000" dirty="0"/>
              <a:t> </a:t>
            </a:r>
            <a:r>
              <a:rPr lang="en-US" dirty="0"/>
              <a:t>= {𝑣</a:t>
            </a:r>
            <a:r>
              <a:rPr lang="en-US" baseline="-25000" dirty="0"/>
              <a:t>1</a:t>
            </a:r>
            <a:r>
              <a:rPr lang="en-US" dirty="0"/>
              <a:t>, 𝑣</a:t>
            </a:r>
            <a:r>
              <a:rPr lang="en-US" baseline="-25000" dirty="0"/>
              <a:t>2</a:t>
            </a:r>
            <a:r>
              <a:rPr lang="en-US" dirty="0"/>
              <a:t>}</a:t>
            </a:r>
            <a:endParaRPr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C</a:t>
            </a:r>
            <a:r>
              <a:rPr lang="en-US" baseline="-25000" dirty="0"/>
              <a:t>t </a:t>
            </a:r>
            <a:r>
              <a:rPr lang="en-US" sz="2000" dirty="0"/>
              <a:t>→ </a:t>
            </a:r>
            <a:r>
              <a:rPr lang="en-US" dirty="0"/>
              <a:t>at least</a:t>
            </a:r>
            <a:r>
              <a:rPr lang="en-US" sz="2000" dirty="0"/>
              <a:t> </a:t>
            </a:r>
            <a:r>
              <a:rPr lang="en-US" i="1" dirty="0"/>
              <a:t>2f + 1</a:t>
            </a:r>
            <a:endParaRPr i="1" dirty="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130" y="1789045"/>
            <a:ext cx="5986670" cy="4615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234950" y="246595"/>
            <a:ext cx="9850500" cy="63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Adversaries</a:t>
            </a:r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body" idx="1"/>
          </p:nvPr>
        </p:nvSpPr>
        <p:spPr>
          <a:xfrm>
            <a:off x="234950" y="1041400"/>
            <a:ext cx="11715900" cy="5232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Cannot control the network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Delay delivery time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Initial inputs of the network </a:t>
            </a:r>
            <a:r>
              <a:rPr lang="en-US" sz="2400"/>
              <a:t>→ </a:t>
            </a:r>
            <a:r>
              <a:rPr lang="en-US" i="1"/>
              <a:t>3f + 1</a:t>
            </a:r>
            <a:endParaRPr i="1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At least </a:t>
            </a:r>
            <a:r>
              <a:rPr lang="en-US" i="1"/>
              <a:t>2f + 1</a:t>
            </a:r>
            <a:r>
              <a:rPr lang="en-US"/>
              <a:t> held by honest agents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Transactions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Adversary → Honest agent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Honest agent → Adversary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234950" y="246595"/>
            <a:ext cx="9850500" cy="63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DAG with Double-Spending</a:t>
            </a:r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body" idx="1"/>
          </p:nvPr>
        </p:nvSpPr>
        <p:spPr>
          <a:xfrm>
            <a:off x="234950" y="1041400"/>
            <a:ext cx="11715900" cy="5232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B57F9C8-03A2-354B-836A-87BF0105C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21" y="1052310"/>
            <a:ext cx="9903279" cy="52213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234950" y="246595"/>
            <a:ext cx="9850500" cy="63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Confirmed transaction </a:t>
            </a:r>
            <a:r>
              <a:rPr lang="en-US" sz="3000" i="1"/>
              <a:t>u</a:t>
            </a:r>
            <a:r>
              <a:rPr lang="en-US" sz="3000"/>
              <a:t> depends on </a:t>
            </a:r>
            <a:r>
              <a:rPr lang="en-US" sz="3000" i="1"/>
              <a:t>v</a:t>
            </a:r>
            <a:r>
              <a:rPr lang="en-US" sz="3000"/>
              <a:t>, </a:t>
            </a:r>
            <a:r>
              <a:rPr lang="en-US" sz="3000" i="1"/>
              <a:t>v</a:t>
            </a:r>
            <a:r>
              <a:rPr lang="en-US" sz="3000"/>
              <a:t> is confirmed</a:t>
            </a:r>
            <a:endParaRPr sz="3000"/>
          </a:p>
        </p:txBody>
      </p:sp>
      <p:sp>
        <p:nvSpPr>
          <p:cNvPr id="168" name="Google Shape;16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body" idx="1"/>
          </p:nvPr>
        </p:nvSpPr>
        <p:spPr>
          <a:xfrm>
            <a:off x="234950" y="1041400"/>
            <a:ext cx="11715900" cy="5232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i="1"/>
              <a:t>a</a:t>
            </a:r>
            <a:r>
              <a:rPr lang="en-US" sz="2400"/>
              <a:t> → effective ack for </a:t>
            </a:r>
            <a:r>
              <a:rPr lang="en-US" sz="2400" i="1"/>
              <a:t>u</a:t>
            </a:r>
            <a:endParaRPr sz="2400" i="1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i="1"/>
              <a:t>past(a)</a:t>
            </a:r>
            <a:r>
              <a:rPr lang="en-US" sz="2400"/>
              <a:t> = {u, v, Genesis}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i="1"/>
              <a:t>past(u)</a:t>
            </a:r>
            <a:r>
              <a:rPr lang="en-US" sz="2400"/>
              <a:t> = {v, Genesis}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Results</a:t>
            </a:r>
            <a:endParaRPr sz="2400"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i="1"/>
              <a:t>u</a:t>
            </a:r>
            <a:r>
              <a:rPr lang="en-US" sz="2400"/>
              <a:t> ∈ </a:t>
            </a:r>
            <a:r>
              <a:rPr lang="en-US" sz="2400" i="1"/>
              <a:t>past(a)</a:t>
            </a:r>
            <a:endParaRPr sz="2400" i="1"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i="1"/>
              <a:t>v</a:t>
            </a:r>
            <a:r>
              <a:rPr lang="en-US" sz="2400"/>
              <a:t> ∈ </a:t>
            </a:r>
            <a:r>
              <a:rPr lang="en-US" sz="2400" i="1"/>
              <a:t>past(u)</a:t>
            </a:r>
            <a:endParaRPr sz="2400" i="1"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i="1"/>
              <a:t>v</a:t>
            </a:r>
            <a:r>
              <a:rPr lang="en-US" sz="2400"/>
              <a:t> ∈ </a:t>
            </a:r>
            <a:r>
              <a:rPr lang="en-US" sz="2400" i="1"/>
              <a:t>past(a)</a:t>
            </a:r>
            <a:endParaRPr sz="2400" i="1"/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6725" y="1990125"/>
            <a:ext cx="8108402" cy="428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title"/>
          </p:nvPr>
        </p:nvSpPr>
        <p:spPr>
          <a:xfrm>
            <a:off x="234950" y="246595"/>
            <a:ext cx="9850500" cy="63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are no unconfirmed transactions</a:t>
            </a:r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body" idx="1"/>
          </p:nvPr>
        </p:nvSpPr>
        <p:spPr>
          <a:xfrm>
            <a:off x="234950" y="1041400"/>
            <a:ext cx="11715900" cy="5232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00" y="1004950"/>
            <a:ext cx="6864353" cy="3626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7275" y="1150675"/>
            <a:ext cx="5169652" cy="351707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4"/>
          <p:cNvSpPr txBox="1"/>
          <p:nvPr/>
        </p:nvSpPr>
        <p:spPr>
          <a:xfrm>
            <a:off x="2148550" y="5157125"/>
            <a:ext cx="75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G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9094100" y="5157125"/>
            <a:ext cx="75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G’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>
            <a:spLocks noGrp="1"/>
          </p:cNvSpPr>
          <p:nvPr>
            <p:ph type="title"/>
          </p:nvPr>
        </p:nvSpPr>
        <p:spPr>
          <a:xfrm>
            <a:off x="234950" y="246595"/>
            <a:ext cx="9850500" cy="63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conflicting transaction can become confirmed</a:t>
            </a:r>
            <a:endParaRPr/>
          </a:p>
        </p:txBody>
      </p:sp>
      <p:sp>
        <p:nvSpPr>
          <p:cNvPr id="189" name="Google Shape;18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90" name="Google Shape;190;p25"/>
          <p:cNvSpPr txBox="1">
            <a:spLocks noGrp="1"/>
          </p:cNvSpPr>
          <p:nvPr>
            <p:ph type="body" idx="1"/>
          </p:nvPr>
        </p:nvSpPr>
        <p:spPr>
          <a:xfrm>
            <a:off x="234950" y="1041400"/>
            <a:ext cx="11715900" cy="5232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SzPts val="2400"/>
              <a:buChar char="•"/>
            </a:pPr>
            <a:r>
              <a:rPr lang="en-US" sz="2400" i="1" dirty="0"/>
              <a:t>t</a:t>
            </a:r>
            <a:r>
              <a:rPr lang="en-US" sz="2400" dirty="0"/>
              <a:t> ∈ </a:t>
            </a:r>
            <a:r>
              <a:rPr lang="en-US" sz="2400" i="1" dirty="0"/>
              <a:t>past(a1)</a:t>
            </a:r>
            <a:endParaRPr sz="2400" i="1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2400"/>
              <a:buChar char="•"/>
            </a:pPr>
            <a:r>
              <a:rPr lang="en-US" sz="2400" i="1" dirty="0"/>
              <a:t>t</a:t>
            </a:r>
            <a:r>
              <a:rPr lang="en-US" sz="2400" dirty="0"/>
              <a:t> ∈ </a:t>
            </a:r>
            <a:r>
              <a:rPr lang="en-US" sz="2400" i="1" dirty="0"/>
              <a:t>past(a2)</a:t>
            </a:r>
            <a:endParaRPr sz="2400" i="1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2400"/>
              <a:buChar char="•"/>
            </a:pPr>
            <a:r>
              <a:rPr lang="en-US" sz="2400" i="1" dirty="0"/>
              <a:t>t</a:t>
            </a:r>
            <a:r>
              <a:rPr lang="en-US" sz="2400" dirty="0"/>
              <a:t> ∈ </a:t>
            </a:r>
            <a:r>
              <a:rPr lang="en-US" sz="2400" i="1" dirty="0"/>
              <a:t>past(a4)</a:t>
            </a:r>
            <a:endParaRPr sz="2400" i="1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2400"/>
              <a:buChar char="•"/>
            </a:pPr>
            <a:r>
              <a:rPr lang="en-US" sz="2400" i="1" dirty="0"/>
              <a:t>t</a:t>
            </a:r>
            <a:r>
              <a:rPr lang="en-US" sz="2400" dirty="0"/>
              <a:t> would have</a:t>
            </a:r>
            <a:r>
              <a:rPr lang="en-US" sz="2400" i="1" dirty="0"/>
              <a:t> </a:t>
            </a:r>
            <a:r>
              <a:rPr lang="en-US" sz="2400" dirty="0"/>
              <a:t>received </a:t>
            </a:r>
            <a:r>
              <a:rPr lang="en-US" sz="2400" i="1" dirty="0"/>
              <a:t>2f+1 </a:t>
            </a:r>
            <a:r>
              <a:rPr lang="en-US" sz="2400" dirty="0"/>
              <a:t>acks</a:t>
            </a:r>
            <a:endParaRPr sz="2400" dirty="0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2400"/>
              <a:buChar char="•"/>
            </a:pPr>
            <a:r>
              <a:rPr lang="en-US" dirty="0"/>
              <a:t>At least </a:t>
            </a:r>
            <a:r>
              <a:rPr lang="en-US" i="1" dirty="0"/>
              <a:t>f+1 </a:t>
            </a:r>
            <a:r>
              <a:rPr lang="en-US" dirty="0"/>
              <a:t>honest acks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2400"/>
              <a:buChar char="•"/>
            </a:pPr>
            <a:r>
              <a:rPr lang="en-US" sz="2400" i="1" dirty="0"/>
              <a:t>t’</a:t>
            </a:r>
            <a:r>
              <a:rPr lang="en-US" sz="2400" dirty="0"/>
              <a:t> can receive at most </a:t>
            </a:r>
            <a:r>
              <a:rPr lang="en-US" sz="2400" i="1" dirty="0"/>
              <a:t>2f</a:t>
            </a:r>
            <a:r>
              <a:rPr lang="en-US" sz="2400" dirty="0"/>
              <a:t> acks</a:t>
            </a:r>
            <a:endParaRPr sz="2400" dirty="0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2400"/>
              <a:buChar char="•"/>
            </a:pPr>
            <a:r>
              <a:rPr lang="en-US" dirty="0"/>
              <a:t>Not sufficient for confirmation</a:t>
            </a:r>
          </a:p>
          <a:p>
            <a:pPr marL="495300" lvl="1" indent="-382588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2400"/>
              <a:buChar char="•"/>
            </a:pPr>
            <a:r>
              <a:rPr lang="en-US" i="1" dirty="0"/>
              <a:t>t</a:t>
            </a:r>
            <a:r>
              <a:rPr lang="en-US" dirty="0"/>
              <a:t> and </a:t>
            </a:r>
            <a:r>
              <a:rPr lang="en-US" i="1" dirty="0"/>
              <a:t>t’</a:t>
            </a:r>
            <a:r>
              <a:rPr lang="en-US" dirty="0"/>
              <a:t> issued at same time </a:t>
            </a:r>
          </a:p>
          <a:p>
            <a:pPr marL="952500" lvl="2" indent="-382588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2400"/>
            </a:pPr>
            <a:r>
              <a:rPr lang="en-US" dirty="0"/>
              <a:t>Either of them gets confirmed </a:t>
            </a:r>
          </a:p>
          <a:p>
            <a:pPr marL="952500" lvl="2" indent="-382588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2400"/>
            </a:pPr>
            <a:r>
              <a:rPr lang="en-US" dirty="0"/>
              <a:t>Neither of them are ever confirmed</a:t>
            </a:r>
          </a:p>
          <a:p>
            <a:pPr marL="569912" lvl="2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2400"/>
              <a:buNone/>
            </a:pPr>
            <a:endParaRPr lang="en-US" dirty="0"/>
          </a:p>
        </p:txBody>
      </p:sp>
      <p:pic>
        <p:nvPicPr>
          <p:cNvPr id="191" name="Google Shape;1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650" y="1204500"/>
            <a:ext cx="7096352" cy="482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>
            <a:spLocks noGrp="1"/>
          </p:cNvSpPr>
          <p:nvPr>
            <p:ph type="title"/>
          </p:nvPr>
        </p:nvSpPr>
        <p:spPr>
          <a:xfrm>
            <a:off x="234950" y="246595"/>
            <a:ext cx="9850500" cy="63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are no conflicting transactions in a DAG</a:t>
            </a:r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body" idx="1"/>
          </p:nvPr>
        </p:nvSpPr>
        <p:spPr>
          <a:xfrm>
            <a:off x="234950" y="1041400"/>
            <a:ext cx="11715900" cy="5232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If transactions </a:t>
            </a:r>
            <a:r>
              <a:rPr lang="en-US" sz="2400" i="1" dirty="0"/>
              <a:t>u</a:t>
            </a:r>
            <a:r>
              <a:rPr lang="en-US" sz="2400" dirty="0"/>
              <a:t> and 𝑣 are confirmed → either </a:t>
            </a:r>
            <a:r>
              <a:rPr lang="en-US" sz="2400" i="1" dirty="0"/>
              <a:t>u</a:t>
            </a:r>
            <a:r>
              <a:rPr lang="en-US" sz="2400" dirty="0"/>
              <a:t> ∈ </a:t>
            </a:r>
            <a:r>
              <a:rPr lang="en-US" sz="2400" i="1" dirty="0"/>
              <a:t>past(C</a:t>
            </a:r>
            <a:r>
              <a:rPr lang="en-US" sz="2400" baseline="-25000" dirty="0"/>
              <a:t>𝑣</a:t>
            </a:r>
            <a:r>
              <a:rPr lang="en-US" sz="2400" i="1" dirty="0"/>
              <a:t>)</a:t>
            </a:r>
            <a:r>
              <a:rPr lang="en-US" sz="2400" dirty="0"/>
              <a:t> or 𝑣 ∈ </a:t>
            </a:r>
            <a:r>
              <a:rPr lang="en-US" sz="2400" i="1" dirty="0"/>
              <a:t>past(C</a:t>
            </a:r>
            <a:r>
              <a:rPr lang="en-US" sz="2400" i="1" baseline="-25000" dirty="0"/>
              <a:t>u</a:t>
            </a:r>
            <a:r>
              <a:rPr lang="en-US" sz="2400" i="1" dirty="0"/>
              <a:t>)</a:t>
            </a:r>
            <a:endParaRPr sz="2400" dirty="0"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Here, </a:t>
            </a:r>
            <a:r>
              <a:rPr lang="en-US" sz="2400" dirty="0"/>
              <a:t>𝑣 confirmed before </a:t>
            </a:r>
            <a:r>
              <a:rPr lang="en-US" sz="2400" i="1" dirty="0"/>
              <a:t>u</a:t>
            </a:r>
            <a:r>
              <a:rPr lang="en-US" sz="2400" dirty="0"/>
              <a:t> </a:t>
            </a:r>
            <a:endParaRPr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i="1" dirty="0"/>
              <a:t>C</a:t>
            </a:r>
            <a:r>
              <a:rPr lang="en-US" sz="2400" i="1" baseline="-25000" dirty="0"/>
              <a:t>u</a:t>
            </a:r>
            <a:r>
              <a:rPr lang="en-US" sz="2400" i="1" dirty="0"/>
              <a:t> </a:t>
            </a:r>
            <a:r>
              <a:rPr lang="en-US" sz="2400" dirty="0"/>
              <a:t>= {u</a:t>
            </a:r>
            <a:r>
              <a:rPr lang="en-US" sz="2400" baseline="-25000" dirty="0"/>
              <a:t>1</a:t>
            </a:r>
            <a:r>
              <a:rPr lang="en-US" sz="2400" dirty="0"/>
              <a:t>, u</a:t>
            </a:r>
            <a:r>
              <a:rPr lang="en-US" sz="2400" baseline="-25000" dirty="0"/>
              <a:t>2</a:t>
            </a:r>
            <a:r>
              <a:rPr lang="en-US" sz="2400" dirty="0"/>
              <a:t>}</a:t>
            </a:r>
          </a:p>
          <a:p>
            <a:pPr indent="-3810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sz="2400" i="1" dirty="0"/>
              <a:t>C</a:t>
            </a:r>
            <a:r>
              <a:rPr lang="en-US" sz="2400" baseline="-25000" dirty="0"/>
              <a:t>𝑣</a:t>
            </a:r>
            <a:r>
              <a:rPr lang="en-US" sz="2400" i="1" dirty="0"/>
              <a:t> </a:t>
            </a:r>
            <a:r>
              <a:rPr lang="en-US" sz="2400" dirty="0"/>
              <a:t>= {𝑣</a:t>
            </a:r>
            <a:r>
              <a:rPr lang="en-US" sz="2400" baseline="-25000" dirty="0"/>
              <a:t>1</a:t>
            </a:r>
            <a:r>
              <a:rPr lang="en-US" sz="2400" dirty="0"/>
              <a:t>, 𝑣</a:t>
            </a:r>
            <a:r>
              <a:rPr lang="en-US" sz="2400" baseline="-25000" dirty="0"/>
              <a:t>2</a:t>
            </a:r>
            <a:r>
              <a:rPr lang="en-US" sz="2400" dirty="0"/>
              <a:t>}</a:t>
            </a:r>
          </a:p>
          <a:p>
            <a:pPr indent="-3810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sz="2400" i="1" dirty="0"/>
              <a:t>past(C</a:t>
            </a:r>
            <a:r>
              <a:rPr lang="en-US" sz="2400" i="1" baseline="-25000" dirty="0"/>
              <a:t>u</a:t>
            </a:r>
            <a:r>
              <a:rPr lang="en-US" sz="2400" i="1" dirty="0"/>
              <a:t>) </a:t>
            </a:r>
            <a:r>
              <a:rPr lang="en-US" sz="2400" dirty="0"/>
              <a:t>= {u</a:t>
            </a:r>
            <a:r>
              <a:rPr lang="en-US" sz="2400" baseline="-25000" dirty="0"/>
              <a:t>1</a:t>
            </a:r>
            <a:r>
              <a:rPr lang="en-US" sz="2400" dirty="0"/>
              <a:t>, u</a:t>
            </a:r>
            <a:r>
              <a:rPr lang="en-US" sz="2400" baseline="-25000" dirty="0"/>
              <a:t>2</a:t>
            </a:r>
            <a:r>
              <a:rPr lang="en-US" sz="2400" dirty="0"/>
              <a:t>, u, 𝑣</a:t>
            </a:r>
            <a:r>
              <a:rPr lang="en-US" sz="2400" baseline="-25000" dirty="0"/>
              <a:t>1</a:t>
            </a:r>
            <a:r>
              <a:rPr lang="en-US" sz="2400" dirty="0"/>
              <a:t>, 𝑣, ...}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i="1" dirty="0"/>
              <a:t>past(C</a:t>
            </a:r>
            <a:r>
              <a:rPr lang="en-US" sz="2400" baseline="-25000" dirty="0"/>
              <a:t>𝑣</a:t>
            </a:r>
            <a:r>
              <a:rPr lang="en-US" sz="2400" i="1" dirty="0"/>
              <a:t>) </a:t>
            </a:r>
            <a:r>
              <a:rPr lang="en-US" sz="2400" dirty="0"/>
              <a:t>= {𝑣</a:t>
            </a:r>
            <a:r>
              <a:rPr lang="en-US" sz="2400" baseline="-25000" dirty="0"/>
              <a:t>1</a:t>
            </a:r>
            <a:r>
              <a:rPr lang="en-US" sz="2400" dirty="0"/>
              <a:t>, 𝑣</a:t>
            </a:r>
            <a:r>
              <a:rPr lang="en-US" sz="2400" baseline="-25000" dirty="0"/>
              <a:t>2</a:t>
            </a:r>
            <a:r>
              <a:rPr lang="en-US" sz="2400" dirty="0"/>
              <a:t>, 𝑣, ...}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Results</a:t>
            </a:r>
            <a:endParaRPr sz="2400" dirty="0"/>
          </a:p>
          <a:p>
            <a:pPr lvl="1" indent="-3810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sz="2000" i="1" dirty="0"/>
              <a:t>u</a:t>
            </a:r>
            <a:r>
              <a:rPr lang="en-US" sz="2000" dirty="0"/>
              <a:t> ∉ </a:t>
            </a:r>
            <a:r>
              <a:rPr lang="en-US" sz="2000" i="1" dirty="0"/>
              <a:t>past(C</a:t>
            </a:r>
            <a:r>
              <a:rPr lang="en-US" sz="2000" baseline="-25000" dirty="0"/>
              <a:t>𝑣</a:t>
            </a:r>
            <a:r>
              <a:rPr lang="en-US" sz="2000" i="1" dirty="0"/>
              <a:t>)</a:t>
            </a:r>
            <a:endParaRPr dirty="0"/>
          </a:p>
          <a:p>
            <a:pPr lvl="1" indent="-3810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sz="2000" dirty="0"/>
              <a:t>𝑣 ∈ </a:t>
            </a:r>
            <a:r>
              <a:rPr lang="en-US" sz="2000" i="1" dirty="0"/>
              <a:t>past(C</a:t>
            </a:r>
            <a:r>
              <a:rPr lang="en-US" sz="2000" i="1" baseline="-25000" dirty="0"/>
              <a:t>u</a:t>
            </a:r>
            <a:r>
              <a:rPr lang="en-US" sz="2000" i="1" dirty="0"/>
              <a:t>)</a:t>
            </a:r>
            <a:endParaRPr sz="2000" dirty="0"/>
          </a:p>
        </p:txBody>
      </p:sp>
      <p:pic>
        <p:nvPicPr>
          <p:cNvPr id="200" name="Google Shape;2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425" y="1991225"/>
            <a:ext cx="6849424" cy="363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title"/>
          </p:nvPr>
        </p:nvSpPr>
        <p:spPr>
          <a:xfrm>
            <a:off x="234950" y="246595"/>
            <a:ext cx="9850500" cy="63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Smart Contracts</a:t>
            </a:r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body" idx="1"/>
          </p:nvPr>
        </p:nvSpPr>
        <p:spPr>
          <a:xfrm>
            <a:off x="234950" y="1041400"/>
            <a:ext cx="11715900" cy="5232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Disadvantage</a:t>
            </a:r>
            <a:endParaRPr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Identified as double-spending</a:t>
            </a:r>
            <a:endParaRPr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Requires → transaction ordering mechanism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>
            <a:spLocks noGrp="1"/>
          </p:cNvSpPr>
          <p:nvPr>
            <p:ph type="title"/>
          </p:nvPr>
        </p:nvSpPr>
        <p:spPr>
          <a:xfrm>
            <a:off x="234950" y="246595"/>
            <a:ext cx="9850500" cy="63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Transaction Fees and Money Creation</a:t>
            </a:r>
            <a:endParaRPr dirty="0"/>
          </a:p>
        </p:txBody>
      </p:sp>
      <p:sp>
        <p:nvSpPr>
          <p:cNvPr id="215" name="Google Shape;215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16" name="Google Shape;216;p28"/>
          <p:cNvSpPr txBox="1">
            <a:spLocks noGrp="1"/>
          </p:cNvSpPr>
          <p:nvPr>
            <p:ph type="body" idx="1"/>
          </p:nvPr>
        </p:nvSpPr>
        <p:spPr>
          <a:xfrm>
            <a:off x="234950" y="1041400"/>
            <a:ext cx="11715900" cy="5232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Transaction fees</a:t>
            </a:r>
            <a:endParaRPr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Spamming attacks</a:t>
            </a:r>
            <a:endParaRPr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acks </a:t>
            </a:r>
            <a:r>
              <a:rPr lang="en-US" sz="2400"/>
              <a:t>→</a:t>
            </a:r>
            <a:r>
              <a:rPr lang="en-US"/>
              <a:t> no fees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Every validator receives incentive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Money Creation</a:t>
            </a:r>
            <a:endParaRPr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Multiplying fee with a constant, </a:t>
            </a:r>
            <a:r>
              <a:rPr lang="en-US" dirty="0" err="1"/>
              <a:t>ɑ</a:t>
            </a:r>
            <a:r>
              <a:rPr lang="en-US" dirty="0"/>
              <a:t> &gt; 1</a:t>
            </a:r>
            <a:endParaRPr dirty="0"/>
          </a:p>
        </p:txBody>
      </p:sp>
      <p:pic>
        <p:nvPicPr>
          <p:cNvPr id="217" name="Google Shape;2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498" y="1260775"/>
            <a:ext cx="4107275" cy="10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34950" y="246595"/>
            <a:ext cx="9850500" cy="63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234950" y="1041400"/>
            <a:ext cx="11715900" cy="5232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SzPts val="2400"/>
              <a:buChar char="•"/>
            </a:pPr>
            <a:r>
              <a:rPr lang="en-US" sz="2400" dirty="0"/>
              <a:t>Consensus 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2400"/>
              <a:buChar char="•"/>
            </a:pPr>
            <a:r>
              <a:rPr lang="en-US" sz="2400" dirty="0"/>
              <a:t>Proof-of-Work &amp; Proof-of-Stake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2400"/>
              <a:buChar char="•"/>
            </a:pPr>
            <a:r>
              <a:rPr lang="en-US" sz="2400" dirty="0"/>
              <a:t>Double-spending attack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2400"/>
              <a:buChar char="•"/>
            </a:pPr>
            <a:r>
              <a:rPr lang="en-US" sz="2400" dirty="0"/>
              <a:t>The ABC model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2400"/>
              <a:buChar char="•"/>
            </a:pPr>
            <a:r>
              <a:rPr lang="en-US" sz="2400" dirty="0"/>
              <a:t>ABC vs BFT Consensus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2400"/>
              <a:buChar char="•"/>
            </a:pPr>
            <a:r>
              <a:rPr lang="en-US" sz="2400" dirty="0"/>
              <a:t>Assumptions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2400"/>
              <a:buChar char="•"/>
            </a:pPr>
            <a:r>
              <a:rPr lang="en-US" sz="2400" dirty="0"/>
              <a:t>Components 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2400"/>
              <a:buChar char="•"/>
            </a:pPr>
            <a:r>
              <a:rPr lang="en-US" sz="2400" dirty="0"/>
              <a:t>Transactions 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2400"/>
              <a:buChar char="•"/>
            </a:pPr>
            <a:r>
              <a:rPr lang="en-US" sz="2400" dirty="0"/>
              <a:t>Adversaries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2400"/>
              <a:buChar char="•"/>
            </a:pPr>
            <a:r>
              <a:rPr lang="en-US" sz="2400" dirty="0"/>
              <a:t>Results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2400"/>
              <a:buChar char="•"/>
            </a:pPr>
            <a:r>
              <a:rPr lang="en-US" sz="2400" dirty="0"/>
              <a:t>Smart contracts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2400"/>
              <a:buChar char="•"/>
            </a:pPr>
            <a:r>
              <a:rPr lang="en-US" sz="2400" dirty="0"/>
              <a:t>Related works</a:t>
            </a:r>
            <a:endParaRPr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>
            <a:spLocks noGrp="1"/>
          </p:cNvSpPr>
          <p:nvPr>
            <p:ph type="title"/>
          </p:nvPr>
        </p:nvSpPr>
        <p:spPr>
          <a:xfrm>
            <a:off x="234950" y="246595"/>
            <a:ext cx="9850500" cy="63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Non-Consensus Financial Transaction Model</a:t>
            </a:r>
            <a:endParaRPr/>
          </a:p>
        </p:txBody>
      </p:sp>
      <p:sp>
        <p:nvSpPr>
          <p:cNvPr id="224" name="Google Shape;22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25" name="Google Shape;225;p29"/>
          <p:cNvSpPr txBox="1">
            <a:spLocks noGrp="1"/>
          </p:cNvSpPr>
          <p:nvPr>
            <p:ph type="body" idx="1"/>
          </p:nvPr>
        </p:nvSpPr>
        <p:spPr>
          <a:xfrm>
            <a:off x="234950" y="1041400"/>
            <a:ext cx="11715900" cy="5232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Transaction validations → similar to </a:t>
            </a:r>
            <a:r>
              <a:rPr lang="en-US" sz="2000" i="1" dirty="0"/>
              <a:t>acks</a:t>
            </a:r>
            <a:endParaRPr sz="20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Transaction confirmations → </a:t>
            </a:r>
            <a:r>
              <a:rPr lang="en-US" sz="2000" i="1" dirty="0"/>
              <a:t>2f+1</a:t>
            </a:r>
            <a:r>
              <a:rPr lang="en-US" sz="2000" dirty="0"/>
              <a:t> valid signatures</a:t>
            </a:r>
            <a:endParaRPr sz="20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Partial ordering </a:t>
            </a:r>
            <a:endParaRPr sz="20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Life cycle</a:t>
            </a:r>
            <a:endParaRPr sz="2000"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Proposed </a:t>
            </a:r>
            <a:endParaRPr sz="2000"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Authorized</a:t>
            </a:r>
            <a:endParaRPr sz="20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Sequence number</a:t>
            </a:r>
          </a:p>
          <a:p>
            <a:pPr indent="-38100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en-US" sz="2000" dirty="0"/>
              <a:t>Nodes → local set of authorized transactions </a:t>
            </a:r>
          </a:p>
          <a:p>
            <a:pPr indent="-38100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en-US" sz="2000" dirty="0"/>
              <a:t>Transaction </a:t>
            </a:r>
          </a:p>
          <a:p>
            <a:pPr lvl="1" indent="-38100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en-US" sz="2000" dirty="0"/>
              <a:t>Sequence number</a:t>
            </a:r>
          </a:p>
          <a:p>
            <a:pPr lvl="1" indent="-38100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en-US" sz="2000" dirty="0"/>
              <a:t>Authorized input transactions</a:t>
            </a:r>
          </a:p>
          <a:p>
            <a:pPr lvl="1" indent="-38100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en-US" sz="2000" dirty="0"/>
              <a:t>Most recent transaction by the same owner</a:t>
            </a:r>
          </a:p>
          <a:p>
            <a:pPr lvl="1" indent="-38100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en-US" sz="2000" dirty="0"/>
              <a:t>Outputs</a:t>
            </a:r>
          </a:p>
          <a:p>
            <a:pPr lvl="1" indent="-38100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en-US" sz="2000" dirty="0"/>
              <a:t>Signature of owner</a:t>
            </a:r>
            <a:endParaRPr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234950" y="246595"/>
            <a:ext cx="9850500" cy="63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Non-Consensus Financial Transaction Model (Cont.)</a:t>
            </a:r>
            <a:endParaRPr/>
          </a:p>
        </p:txBody>
      </p:sp>
      <p:sp>
        <p:nvSpPr>
          <p:cNvPr id="232" name="Google Shape;232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33" name="Google Shape;233;p30"/>
          <p:cNvSpPr txBox="1">
            <a:spLocks noGrp="1"/>
          </p:cNvSpPr>
          <p:nvPr>
            <p:ph type="body" idx="1"/>
          </p:nvPr>
        </p:nvSpPr>
        <p:spPr>
          <a:xfrm>
            <a:off x="234950" y="1041400"/>
            <a:ext cx="11715900" cy="5232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81000">
              <a:lnSpc>
                <a:spcPct val="150000"/>
              </a:lnSpc>
              <a:buSzPts val="2400"/>
            </a:pPr>
            <a:r>
              <a:rPr lang="en-US" sz="2400" dirty="0"/>
              <a:t>Validation → proposed transaction + recent transaction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Validity </a:t>
            </a:r>
            <a:endParaRPr sz="2400" dirty="0"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Structural → authorized inputs / amount / sequence number of recent transaction</a:t>
            </a:r>
            <a:endParaRPr dirty="0"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Functional → local authorization set of transactions</a:t>
            </a:r>
            <a:endParaRPr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Structurally valid for one honest node → valid for all other honest nodes</a:t>
            </a:r>
          </a:p>
          <a:p>
            <a:pPr lvl="0" indent="-3810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sz="2400" dirty="0"/>
              <a:t>Functional validity → locally authorized transactions</a:t>
            </a:r>
            <a:endParaRPr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No possibility for double-spending </a:t>
            </a:r>
            <a:endParaRPr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>
            <a:spLocks noGrp="1"/>
          </p:cNvSpPr>
          <p:nvPr>
            <p:ph type="title"/>
          </p:nvPr>
        </p:nvSpPr>
        <p:spPr>
          <a:xfrm>
            <a:off x="234950" y="246595"/>
            <a:ext cx="9850500" cy="63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Consensus Number of a Cryptocurrency</a:t>
            </a:r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body" idx="1"/>
          </p:nvPr>
        </p:nvSpPr>
        <p:spPr>
          <a:xfrm>
            <a:off x="234950" y="1041400"/>
            <a:ext cx="11715900" cy="5232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Transaction confirmations → </a:t>
            </a:r>
            <a:r>
              <a:rPr lang="en-US" sz="2400" i="1" dirty="0"/>
              <a:t>2f+1</a:t>
            </a:r>
            <a:r>
              <a:rPr lang="en-US" sz="2400" dirty="0"/>
              <a:t> acknowledgements</a:t>
            </a:r>
            <a:endParaRPr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Atomic snapshot memory</a:t>
            </a:r>
            <a:endParaRPr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Multiple process → withdraw from the same account</a:t>
            </a:r>
            <a:endParaRPr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Account order → sequence number</a:t>
            </a:r>
            <a:endParaRPr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Conflicting transaction (same sequence number) → account blockage</a:t>
            </a:r>
            <a:endParaRPr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>
            <a:spLocks noGrp="1"/>
          </p:cNvSpPr>
          <p:nvPr>
            <p:ph type="title"/>
          </p:nvPr>
        </p:nvSpPr>
        <p:spPr>
          <a:xfrm>
            <a:off x="234950" y="246595"/>
            <a:ext cx="9850500" cy="63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48" name="Google Shape;24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49" name="Google Shape;249;p32"/>
          <p:cNvSpPr txBox="1">
            <a:spLocks noGrp="1"/>
          </p:cNvSpPr>
          <p:nvPr>
            <p:ph type="body" idx="1"/>
          </p:nvPr>
        </p:nvSpPr>
        <p:spPr>
          <a:xfrm>
            <a:off x="234950" y="1041400"/>
            <a:ext cx="11715900" cy="5232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ABC </a:t>
            </a:r>
            <a:endParaRPr sz="2400" dirty="0"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</a:t>
            </a:r>
            <a:r>
              <a:rPr lang="en-US" sz="2400" dirty="0"/>
              <a:t>synchronous</a:t>
            </a:r>
            <a:endParaRPr dirty="0"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P</a:t>
            </a:r>
            <a:r>
              <a:rPr lang="en-US" sz="2400" dirty="0"/>
              <a:t>ermissionles</a:t>
            </a:r>
            <a:r>
              <a:rPr lang="en-US" dirty="0"/>
              <a:t>s</a:t>
            </a:r>
            <a:endParaRPr dirty="0"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Simple</a:t>
            </a:r>
            <a:endParaRPr dirty="0"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</a:t>
            </a:r>
            <a:r>
              <a:rPr lang="en-US" sz="2400" dirty="0"/>
              <a:t>nsures finality</a:t>
            </a:r>
            <a:endParaRPr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Full functionality of a cryptocurrency</a:t>
            </a:r>
            <a:endParaRPr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Related works</a:t>
            </a:r>
            <a:endParaRPr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>
            <a:spLocks noGrp="1"/>
          </p:cNvSpPr>
          <p:nvPr>
            <p:ph type="title"/>
          </p:nvPr>
        </p:nvSpPr>
        <p:spPr>
          <a:xfrm>
            <a:off x="838200" y="2355850"/>
            <a:ext cx="10515600" cy="1568449"/>
          </a:xfrm>
          <a:prstGeom prst="rect">
            <a:avLst/>
          </a:prstGeom>
          <a:solidFill>
            <a:srgbClr val="0020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/>
              <a:t>Thank You!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234950" y="246595"/>
            <a:ext cx="9850500" cy="63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PoW and Nakamoto Consensus</a:t>
            </a: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>
            <a:off x="234950" y="1041400"/>
            <a:ext cx="11715900" cy="5232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Proof-of-Work (</a:t>
            </a:r>
            <a:r>
              <a:rPr lang="en-US" dirty="0" err="1"/>
              <a:t>PoW</a:t>
            </a:r>
            <a:r>
              <a:rPr lang="en-US" dirty="0"/>
              <a:t>)</a:t>
            </a:r>
            <a:endParaRPr sz="2400"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 dirty="0"/>
              <a:t>Complex computation task</a:t>
            </a:r>
            <a:endParaRPr sz="2400"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Sybil resistance</a:t>
            </a:r>
            <a:endParaRPr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Security ∝ Investment on hardware</a:t>
            </a:r>
            <a:endParaRPr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Miners → maintain the network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Disadvantages of Proof-of-Work</a:t>
            </a:r>
            <a:endParaRPr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Excessive energy wastage</a:t>
            </a:r>
            <a:endParaRPr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The 51% attack → double-spending possible</a:t>
            </a:r>
            <a:endParaRPr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Mining pools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234950" y="246595"/>
            <a:ext cx="9850500" cy="63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Proof-of-Stake (PoS)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234950" y="1041400"/>
            <a:ext cx="11715900" cy="5232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Target </a:t>
            </a:r>
            <a:r>
              <a:rPr lang="en-US" sz="2400" dirty="0"/>
              <a:t>→ </a:t>
            </a:r>
            <a:r>
              <a:rPr lang="en-US" dirty="0"/>
              <a:t>save energy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Validators </a:t>
            </a:r>
            <a:r>
              <a:rPr lang="en-US" sz="2400" dirty="0"/>
              <a:t>→</a:t>
            </a:r>
            <a:r>
              <a:rPr lang="en-US" dirty="0"/>
              <a:t> maintain the network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Approving fraudulent transaction </a:t>
            </a:r>
            <a:r>
              <a:rPr lang="en-US" sz="2400" dirty="0"/>
              <a:t>→ </a:t>
            </a:r>
            <a:r>
              <a:rPr lang="en-US" dirty="0"/>
              <a:t>loss of stake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Advantages when compared to </a:t>
            </a:r>
            <a:r>
              <a:rPr lang="en-US" dirty="0" err="1"/>
              <a:t>PoW</a:t>
            </a:r>
            <a:endParaRPr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Mining equipment</a:t>
            </a:r>
            <a:endParaRPr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More decentralized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Disadvantage</a:t>
            </a:r>
            <a:endParaRPr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The 51% attack → double-spending possible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Peercoin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234950" y="246595"/>
            <a:ext cx="9850438" cy="633942"/>
          </a:xfrm>
          <a:prstGeom prst="rect">
            <a:avLst/>
          </a:prstGeom>
          <a:solidFill>
            <a:srgbClr val="0020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Consensus</a:t>
            </a:r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234950" y="1041400"/>
            <a:ext cx="11715750" cy="52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What do we agree on?</a:t>
            </a:r>
            <a:endParaRPr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Single chain of blocks containing valid transactions</a:t>
            </a:r>
            <a:endParaRPr dirty="0"/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How do we come to an agreement?</a:t>
            </a:r>
            <a:endParaRPr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Longest chain rule → Proof-of-Work (</a:t>
            </a:r>
            <a:r>
              <a:rPr lang="en-US" dirty="0" err="1"/>
              <a:t>PoW</a:t>
            </a:r>
            <a:r>
              <a:rPr lang="en-US" dirty="0"/>
              <a:t>)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Complete transaction history</a:t>
            </a:r>
            <a:endParaRPr dirty="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0370-5D7A-4649-AF8A-078F605DE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Proof-of-Work &amp; Proof-of-Stake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53A21F-99C6-DD46-8CD1-BD2D89015F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A0D49-06B8-F546-AB93-476245414B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DE" dirty="0"/>
              <a:t>Proof-of-Work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Complex computation task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Security ∝ Investment on hardware</a:t>
            </a:r>
          </a:p>
          <a:p>
            <a:pPr lvl="1">
              <a:spcAft>
                <a:spcPts val="1200"/>
              </a:spcAft>
            </a:pPr>
            <a:r>
              <a:rPr lang="en-DE" dirty="0"/>
              <a:t>Miners</a:t>
            </a:r>
          </a:p>
          <a:p>
            <a:pPr>
              <a:spcAft>
                <a:spcPts val="1200"/>
              </a:spcAft>
            </a:pPr>
            <a:r>
              <a:rPr lang="en-DE" dirty="0"/>
              <a:t>Proof-of-Stake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Target </a:t>
            </a:r>
            <a:r>
              <a:rPr lang="en-US" sz="2000" dirty="0"/>
              <a:t>→ </a:t>
            </a:r>
            <a:r>
              <a:rPr lang="en-US" dirty="0"/>
              <a:t>save energy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Minting equipment → less expensive</a:t>
            </a:r>
          </a:p>
          <a:p>
            <a:pPr lvl="1">
              <a:spcAft>
                <a:spcPts val="1200"/>
              </a:spcAft>
            </a:pPr>
            <a:r>
              <a:rPr lang="en-DE" dirty="0"/>
              <a:t>Validators</a:t>
            </a:r>
          </a:p>
          <a:p>
            <a:pPr marL="495300" lvl="1" indent="-341313">
              <a:spcAft>
                <a:spcPts val="1200"/>
              </a:spcAft>
            </a:pPr>
            <a:r>
              <a:rPr lang="en-US" dirty="0"/>
              <a:t>The 51% attack → double-spending possible</a:t>
            </a:r>
          </a:p>
          <a:p>
            <a:pPr marL="571500" lvl="1" indent="0">
              <a:spcAft>
                <a:spcPts val="1200"/>
              </a:spcAft>
              <a:buNone/>
            </a:pPr>
            <a:endParaRPr lang="en-DE" dirty="0"/>
          </a:p>
          <a:p>
            <a:pPr lvl="1">
              <a:spcAft>
                <a:spcPts val="1200"/>
              </a:spcAft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6581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234950" y="246595"/>
            <a:ext cx="9850500" cy="63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Double-Spending Attack</a:t>
            </a:r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234950" y="1041400"/>
            <a:ext cx="11715900" cy="5232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Spending the same inputs more than once.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327" y="2270200"/>
            <a:ext cx="10327324" cy="375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234950" y="246595"/>
            <a:ext cx="9850500" cy="63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ABC Model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234950" y="1041400"/>
            <a:ext cx="11715900" cy="5232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Asynchronous 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Permissionless 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Final 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Simple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Condition </a:t>
            </a:r>
            <a:endParaRPr sz="2400"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 dirty="0"/>
              <a:t> </a:t>
            </a:r>
            <a:r>
              <a:rPr lang="en-US" dirty="0"/>
              <a:t>⅔ amount should be held by honest participants</a:t>
            </a:r>
            <a:endParaRPr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i="1" dirty="0"/>
              <a:t>N ≥ 3f + 1 </a:t>
            </a:r>
            <a:endParaRPr i="1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Validators issue </a:t>
            </a:r>
            <a:r>
              <a:rPr lang="en-US" i="1" dirty="0"/>
              <a:t>acks</a:t>
            </a:r>
            <a:endParaRPr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234950" y="246595"/>
            <a:ext cx="9850500" cy="63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ABC vs BFT Consensus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234950" y="1041400"/>
            <a:ext cx="11715900" cy="5232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Agreement</a:t>
            </a:r>
            <a:endParaRPr sz="24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Some honest agent accepts → Every honest agent accepts the same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Validity</a:t>
            </a:r>
            <a:endParaRPr sz="24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FIrst transaction observed by every honest agent is same → accept</a:t>
            </a:r>
            <a:endParaRPr sz="24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Termination</a:t>
            </a:r>
            <a:endParaRPr sz="24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</p:txBody>
      </p:sp>
      <p:graphicFrame>
        <p:nvGraphicFramePr>
          <p:cNvPr id="109" name="Google Shape;109;p16"/>
          <p:cNvGraphicFramePr/>
          <p:nvPr/>
        </p:nvGraphicFramePr>
        <p:xfrm>
          <a:off x="949400" y="4644275"/>
          <a:ext cx="10287000" cy="1280100"/>
        </p:xfrm>
        <a:graphic>
          <a:graphicData uri="http://schemas.openxmlformats.org/drawingml/2006/table">
            <a:tbl>
              <a:tblPr>
                <a:noFill/>
                <a:tableStyleId>{3F603D26-5E7A-4B45-A824-A09C97E8B6FA}</a:tableStyleId>
              </a:tblPr>
              <a:tblGrid>
                <a:gridCol w="51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/>
                        <a:t>BFT</a:t>
                      </a:r>
                      <a:endParaRPr sz="2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/>
                        <a:t>ABC</a:t>
                      </a:r>
                      <a:endParaRPr sz="2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Every honest agent accept some transaction.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Transaction seen by every honest agents is same 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→ accept</a:t>
                      </a:r>
                      <a:endParaRPr sz="2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234950" y="246595"/>
            <a:ext cx="9850500" cy="63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Assumptions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234950" y="1041400"/>
            <a:ext cx="11715900" cy="5232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Agents</a:t>
            </a:r>
            <a:endParaRPr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Honest agents </a:t>
            </a:r>
            <a:endParaRPr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Adversaries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Adversaries </a:t>
            </a:r>
            <a:r>
              <a:rPr lang="en-US" sz="2400" dirty="0"/>
              <a:t>→ </a:t>
            </a:r>
            <a:r>
              <a:rPr lang="en-US" dirty="0"/>
              <a:t>at most hold ⅓ of the network’s value 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Communication </a:t>
            </a:r>
            <a:r>
              <a:rPr lang="en-US" sz="2400" dirty="0"/>
              <a:t>→ </a:t>
            </a:r>
            <a:r>
              <a:rPr lang="en-US" dirty="0"/>
              <a:t>broadcasting messages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Permissionless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Asynchronous </a:t>
            </a:r>
            <a:r>
              <a:rPr lang="en-US" sz="2400" dirty="0"/>
              <a:t>→ </a:t>
            </a:r>
            <a:r>
              <a:rPr lang="en-US" dirty="0"/>
              <a:t>messages are not time-bound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Asymmetric encryption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234950" y="246595"/>
            <a:ext cx="9850500" cy="63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Components</a:t>
            </a:r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234950" y="1041400"/>
            <a:ext cx="11715900" cy="5232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Output </a:t>
            </a:r>
            <a:r>
              <a:rPr lang="en-US" sz="2400"/>
              <a:t>→ </a:t>
            </a:r>
            <a:r>
              <a:rPr lang="en-US"/>
              <a:t>basic unit of transaction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Value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Owner key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Validator key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Genesis </a:t>
            </a:r>
            <a:r>
              <a:rPr lang="en-US" sz="2400"/>
              <a:t>→ </a:t>
            </a:r>
            <a:r>
              <a:rPr lang="en-US"/>
              <a:t>initial distribution of cryptocurrency 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3850" y="2389725"/>
            <a:ext cx="1984625" cy="28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AF8D9AC7FE374EB8E2B5B9FCB185BC" ma:contentTypeVersion="9" ma:contentTypeDescription="Create a new document." ma:contentTypeScope="" ma:versionID="c84c2151d8d32597e2f422bb2bdbd663">
  <xsd:schema xmlns:xsd="http://www.w3.org/2001/XMLSchema" xmlns:xs="http://www.w3.org/2001/XMLSchema" xmlns:p="http://schemas.microsoft.com/office/2006/metadata/properties" xmlns:ns2="57043d85-ab79-4375-9366-e6a8c2ec11c4" targetNamespace="http://schemas.microsoft.com/office/2006/metadata/properties" ma:root="true" ma:fieldsID="6c3214f737ed78805f8aefb9d5fa1bfa" ns2:_="">
    <xsd:import namespace="57043d85-ab79-4375-9366-e6a8c2ec11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043d85-ab79-4375-9366-e6a8c2ec11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889544-8F89-445D-AF4B-FEF79B64A7B2}"/>
</file>

<file path=customXml/itemProps2.xml><?xml version="1.0" encoding="utf-8"?>
<ds:datastoreItem xmlns:ds="http://schemas.openxmlformats.org/officeDocument/2006/customXml" ds:itemID="{06FF6EF5-A0E1-4150-B0F5-A40B73A122EA}"/>
</file>

<file path=customXml/itemProps3.xml><?xml version="1.0" encoding="utf-8"?>
<ds:datastoreItem xmlns:ds="http://schemas.openxmlformats.org/officeDocument/2006/customXml" ds:itemID="{2F8DC2B3-19B9-499A-91C5-E0F4CD8F861F}"/>
</file>

<file path=docProps/app.xml><?xml version="1.0" encoding="utf-8"?>
<Properties xmlns="http://schemas.openxmlformats.org/officeDocument/2006/extended-properties" xmlns:vt="http://schemas.openxmlformats.org/officeDocument/2006/docPropsVTypes">
  <TotalTime>3009</TotalTime>
  <Words>895</Words>
  <Application>Microsoft Macintosh PowerPoint</Application>
  <PresentationFormat>Widescreen</PresentationFormat>
  <Paragraphs>245</Paragraphs>
  <Slides>26</Slides>
  <Notes>25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2_Office</vt:lpstr>
      <vt:lpstr>ABC</vt:lpstr>
      <vt:lpstr>Overview</vt:lpstr>
      <vt:lpstr>Consensus</vt:lpstr>
      <vt:lpstr>Proof-of-Work &amp; Proof-of-Stake </vt:lpstr>
      <vt:lpstr>Double-Spending Attack</vt:lpstr>
      <vt:lpstr>The ABC Model</vt:lpstr>
      <vt:lpstr>ABC vs BFT Consensus</vt:lpstr>
      <vt:lpstr>Assumptions</vt:lpstr>
      <vt:lpstr>Components</vt:lpstr>
      <vt:lpstr>Transactions</vt:lpstr>
      <vt:lpstr>Transactions (Cont.)</vt:lpstr>
      <vt:lpstr>Adversaries</vt:lpstr>
      <vt:lpstr>DAG with Double-Spending</vt:lpstr>
      <vt:lpstr>Confirmed transaction u depends on v, v is confirmed</vt:lpstr>
      <vt:lpstr>There are no unconfirmed transactions</vt:lpstr>
      <vt:lpstr>No conflicting transaction can become confirmed</vt:lpstr>
      <vt:lpstr>There are no conflicting transactions in a DAG</vt:lpstr>
      <vt:lpstr>Smart Contracts</vt:lpstr>
      <vt:lpstr>Transaction Fees and Money Creation</vt:lpstr>
      <vt:lpstr>Non-Consensus Financial Transaction Model</vt:lpstr>
      <vt:lpstr>Non-Consensus Financial Transaction Model (Cont.)</vt:lpstr>
      <vt:lpstr>Consensus Number of a Cryptocurrency</vt:lpstr>
      <vt:lpstr>Summary</vt:lpstr>
      <vt:lpstr>Thank You!</vt:lpstr>
      <vt:lpstr>PoW and Nakamoto Consensus</vt:lpstr>
      <vt:lpstr>Proof-of-Stake (PoS)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</dc:title>
  <cp:lastModifiedBy>Ramu Ramasamy</cp:lastModifiedBy>
  <cp:revision>4</cp:revision>
  <dcterms:modified xsi:type="dcterms:W3CDTF">2020-09-08T08:30:01Z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0x01010099AF8D9AC7FE374EB8E2B5B9FCB185BC</vt:lpwstr>
  </property>
</Properties>
</file>