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Century Schoolbook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iqovDSoVl/z3DjICz9N4eLHtoO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Schoolbook-bold.fntdata"/><Relationship Id="rId16" Type="http://schemas.openxmlformats.org/officeDocument/2006/relationships/font" Target="fonts/CenturySchoolbook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Schoolbook-boldItalic.fntdata"/><Relationship Id="rId6" Type="http://schemas.openxmlformats.org/officeDocument/2006/relationships/slide" Target="slides/slide1.xml"/><Relationship Id="rId18" Type="http://schemas.openxmlformats.org/officeDocument/2006/relationships/font" Target="fonts/CenturySchoolbook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41e359ba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41e359b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41e359bad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41e359b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641e359ba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641e359b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showMasterSp="0" type="title">
  <p:cSld name="TITLE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2286000" y="3124200"/>
            <a:ext cx="6172200" cy="1894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 rot="5400000">
            <a:off x="7764621" y="1174097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 rot="5400000">
            <a:off x="7077269" y="4181669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" name="Google Shape;23;p9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" name="Google Shape;24;p9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" name="Google Shape;25;p9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6" name="Google Shape;26;p9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" name="Google Shape;27;p9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" name="Google Shape;28;p9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9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9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9"/>
          <p:cNvCxnSpPr/>
          <p:nvPr/>
        </p:nvCxnSpPr>
        <p:spPr>
          <a:xfrm>
            <a:off x="9113856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9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" name="Google Shape;33;p9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" name="Google Shape;34;p9"/>
          <p:cNvSpPr/>
          <p:nvPr/>
        </p:nvSpPr>
        <p:spPr>
          <a:xfrm>
            <a:off x="1309632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" name="Google Shape;35;p9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" name="Google Shape;36;p9"/>
          <p:cNvSpPr/>
          <p:nvPr/>
        </p:nvSpPr>
        <p:spPr>
          <a:xfrm>
            <a:off x="1664208" y="578815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7" name="Google Shape;37;p9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1325544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 rot="5400000">
            <a:off x="1754124" y="303276"/>
            <a:ext cx="4873752" cy="7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 rot="5400000">
            <a:off x="4541837" y="2362202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" name="Google Shape;44;p10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showMasterSp="0" type="secHead">
  <p:cSld name="SECTION_HEADER">
    <p:bg>
      <p:bgPr>
        <a:solidFill>
          <a:schemeClr val="dk2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2286000" y="2895600"/>
            <a:ext cx="6172200" cy="20535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b="1" sz="3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 rot="5400000">
            <a:off x="7763256" y="1170432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 rot="5400000">
            <a:off x="7077456" y="4178808"/>
            <a:ext cx="365760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2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276336" y="0"/>
            <a:ext cx="104664" cy="6858000"/>
          </a:xfrm>
          <a:prstGeom prst="rect">
            <a:avLst/>
          </a:prstGeom>
          <a:solidFill>
            <a:srgbClr val="FFD8CC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" name="Google Shape;52;p11"/>
          <p:cNvSpPr/>
          <p:nvPr/>
        </p:nvSpPr>
        <p:spPr>
          <a:xfrm>
            <a:off x="990600" y="0"/>
            <a:ext cx="181872" cy="6858000"/>
          </a:xfrm>
          <a:prstGeom prst="rect">
            <a:avLst/>
          </a:prstGeom>
          <a:solidFill>
            <a:srgbClr val="FFD8CC">
              <a:alpha val="6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" name="Google Shape;53;p11"/>
          <p:cNvSpPr/>
          <p:nvPr/>
        </p:nvSpPr>
        <p:spPr>
          <a:xfrm>
            <a:off x="1141320" y="0"/>
            <a:ext cx="23028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54" name="Google Shape;54;p11"/>
          <p:cNvCxnSpPr/>
          <p:nvPr/>
        </p:nvCxnSpPr>
        <p:spPr>
          <a:xfrm>
            <a:off x="106344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>
                <a:alpha val="7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" name="Google Shape;55;p11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FEDE7">
                <a:alpha val="82745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1"/>
          <p:cNvCxnSpPr/>
          <p:nvPr/>
        </p:nvCxnSpPr>
        <p:spPr>
          <a:xfrm>
            <a:off x="854112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1"/>
          <p:cNvCxnSpPr/>
          <p:nvPr/>
        </p:nvCxnSpPr>
        <p:spPr>
          <a:xfrm>
            <a:off x="1726640" y="0"/>
            <a:ext cx="0" cy="6858000"/>
          </a:xfrm>
          <a:prstGeom prst="straightConnector1">
            <a:avLst/>
          </a:prstGeom>
          <a:noFill/>
          <a:ln cap="flat" cmpd="sng" w="28575">
            <a:solidFill>
              <a:srgbClr val="FEC2AC">
                <a:alpha val="8196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11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1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" name="Google Shape;60;p11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" name="Google Shape;61;p11"/>
          <p:cNvSpPr/>
          <p:nvPr/>
        </p:nvSpPr>
        <p:spPr>
          <a:xfrm>
            <a:off x="1324704" y="4866752"/>
            <a:ext cx="641424" cy="6414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1091080" y="5500632"/>
            <a:ext cx="137160" cy="137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" name="Google Shape;63;p11"/>
          <p:cNvSpPr/>
          <p:nvPr/>
        </p:nvSpPr>
        <p:spPr>
          <a:xfrm>
            <a:off x="1664208" y="579120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1879040" y="4479888"/>
            <a:ext cx="365760" cy="3657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65" name="Google Shape;65;p11"/>
          <p:cNvCxnSpPr/>
          <p:nvPr/>
        </p:nvCxnSpPr>
        <p:spPr>
          <a:xfrm>
            <a:off x="9097944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1340616" y="4928702"/>
            <a:ext cx="609600" cy="517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457200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4270248" y="16002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457200" y="27305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9" name="Google Shape;79;p13"/>
          <p:cNvSpPr txBox="1"/>
          <p:nvPr>
            <p:ph idx="1" type="body"/>
          </p:nvPr>
        </p:nvSpPr>
        <p:spPr>
          <a:xfrm>
            <a:off x="457200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2" type="body"/>
          </p:nvPr>
        </p:nvSpPr>
        <p:spPr>
          <a:xfrm>
            <a:off x="4371975" y="2362200"/>
            <a:ext cx="3657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/>
          <p:nvPr>
            <p:ph idx="3" type="body"/>
          </p:nvPr>
        </p:nvSpPr>
        <p:spPr>
          <a:xfrm>
            <a:off x="4572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13"/>
          <p:cNvSpPr/>
          <p:nvPr>
            <p:ph idx="4" type="body"/>
          </p:nvPr>
        </p:nvSpPr>
        <p:spPr>
          <a:xfrm>
            <a:off x="4343400" y="1569720"/>
            <a:ext cx="3657600" cy="658368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400"/>
              <a:buFont typeface="Century Schoolbook"/>
              <a:buNone/>
              <a:defRPr b="1" sz="2000">
                <a:solidFill>
                  <a:srgbClr val="FFFFFF"/>
                </a:solidFill>
              </a:defRPr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7" name="Google Shape;87;p14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showMasterSp="0" type="objTx">
  <p:cSld name="OBJECT_WITH_CAPTION_TEXT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6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6"/>
          <p:cNvSpPr txBox="1"/>
          <p:nvPr>
            <p:ph type="title"/>
          </p:nvPr>
        </p:nvSpPr>
        <p:spPr>
          <a:xfrm rot="5400000">
            <a:off x="3371850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6812280" y="274320"/>
            <a:ext cx="1527048" cy="498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84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12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96" name="Google Shape;96;p16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6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6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6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00" name="Google Shape;100;p16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" name="Google Shape;101;p16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16"/>
          <p:cNvSpPr txBox="1"/>
          <p:nvPr>
            <p:ph idx="2" type="body"/>
          </p:nvPr>
        </p:nvSpPr>
        <p:spPr>
          <a:xfrm>
            <a:off x="304800" y="274320"/>
            <a:ext cx="5638800" cy="6327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600"/>
              </a:spcBef>
              <a:spcAft>
                <a:spcPts val="0"/>
              </a:spcAft>
              <a:buSzPts val="12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2pPr>
            <a:lvl3pPr indent="-297180" lvl="2" marL="13716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3pPr>
            <a:lvl4pPr indent="-297180" lvl="3" marL="1828800" algn="l">
              <a:spcBef>
                <a:spcPts val="360"/>
              </a:spcBef>
              <a:spcAft>
                <a:spcPts val="0"/>
              </a:spcAft>
              <a:buSzPts val="1080"/>
              <a:buChar char="🞆"/>
              <a:defRPr/>
            </a:lvl4pPr>
            <a:lvl5pPr indent="-306323" lvl="4" marL="2286000" algn="l">
              <a:spcBef>
                <a:spcPts val="360"/>
              </a:spcBef>
              <a:spcAft>
                <a:spcPts val="0"/>
              </a:spcAft>
              <a:buSzPts val="1224"/>
              <a:buChar char="⚫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showMasterSp="0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Google Shape;107;p17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7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 rot="5400000">
            <a:off x="3350133" y="3200400"/>
            <a:ext cx="630936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Schoolbook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/>
          <p:nvPr>
            <p:ph idx="2" type="pic"/>
          </p:nvPr>
        </p:nvSpPr>
        <p:spPr>
          <a:xfrm>
            <a:off x="0" y="0"/>
            <a:ext cx="61722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6765798" y="264795"/>
            <a:ext cx="1524000" cy="4956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SzPts val="840"/>
              <a:buFont typeface="Century Schoolbook"/>
              <a:buNone/>
              <a:defRPr sz="1200"/>
            </a:lvl1pPr>
            <a:lvl2pPr indent="-289560" lvl="1" marL="914400" algn="l">
              <a:spcBef>
                <a:spcPts val="400"/>
              </a:spcBef>
              <a:spcAft>
                <a:spcPts val="0"/>
              </a:spcAft>
              <a:buSzPts val="960"/>
              <a:buChar char="⚫"/>
              <a:defRPr sz="1200"/>
            </a:lvl2pPr>
            <a:lvl3pPr indent="-266700" lvl="2" marL="1371600" algn="l">
              <a:spcBef>
                <a:spcPts val="200"/>
              </a:spcBef>
              <a:spcAft>
                <a:spcPts val="0"/>
              </a:spcAft>
              <a:buSzPts val="600"/>
              <a:buChar char="🞆"/>
              <a:defRPr sz="1000"/>
            </a:lvl3pPr>
            <a:lvl4pPr indent="-262889" lvl="3" marL="1828800" algn="l">
              <a:spcBef>
                <a:spcPts val="180"/>
              </a:spcBef>
              <a:spcAft>
                <a:spcPts val="0"/>
              </a:spcAft>
              <a:buSzPts val="540"/>
              <a:buChar char="🞆"/>
              <a:defRPr sz="900"/>
            </a:lvl4pPr>
            <a:lvl5pPr indent="-267461" lvl="4" marL="2286000" algn="l">
              <a:spcBef>
                <a:spcPts val="180"/>
              </a:spcBef>
              <a:spcAft>
                <a:spcPts val="0"/>
              </a:spcAft>
              <a:buSzPts val="612"/>
              <a:buChar char="⚫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297179" lvl="6" marL="3200400" algn="l">
              <a:spcBef>
                <a:spcPts val="360"/>
              </a:spcBef>
              <a:spcAft>
                <a:spcPts val="0"/>
              </a:spcAft>
              <a:buSzPts val="1080"/>
              <a:buChar char="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cxnSp>
        <p:nvCxnSpPr>
          <p:cNvPr id="112" name="Google Shape;112;p17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17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14" name="Google Shape;114;p17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17"/>
          <p:cNvCxnSpPr/>
          <p:nvPr/>
        </p:nvCxnSpPr>
        <p:spPr>
          <a:xfrm>
            <a:off x="62484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7"/>
          <p:cNvCxnSpPr/>
          <p:nvPr/>
        </p:nvCxnSpPr>
        <p:spPr>
          <a:xfrm>
            <a:off x="619229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7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8"/>
          <p:cNvCxnSpPr/>
          <p:nvPr/>
        </p:nvCxnSpPr>
        <p:spPr>
          <a:xfrm>
            <a:off x="8763000" y="0"/>
            <a:ext cx="0" cy="6858000"/>
          </a:xfrm>
          <a:prstGeom prst="straightConnector1">
            <a:avLst/>
          </a:prstGeom>
          <a:noFill/>
          <a:ln cap="flat" cmpd="sng" w="38100">
            <a:solidFill>
              <a:srgbClr val="FEC2AC">
                <a:alpha val="92941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" name="Google Shape;7;p8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  <a:defRPr b="0" i="0" sz="30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28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🞆"/>
              <a:defRPr b="0" i="0" sz="2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528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29718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DE7530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29718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FEC2AC"/>
              </a:buClr>
              <a:buSzPts val="108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297688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BBC9E9"/>
              </a:buClr>
              <a:buSzPts val="1088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entury Schoolbook"/>
              <a:buChar char="•"/>
              <a:defRPr b="0" i="0" sz="16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281939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FEC2AC"/>
              </a:buClr>
              <a:buSzPts val="840"/>
              <a:buFont typeface="Noto Sans Symbols"/>
              <a:buChar char="⚪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Century Schoolbook"/>
              <a:buChar char="•"/>
              <a:defRPr b="0" i="0" sz="1400" u="none" cap="small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DE7530"/>
              </a:buClr>
              <a:buSzPts val="1400"/>
              <a:buFont typeface="Century Schoolbook"/>
              <a:buChar char="•"/>
              <a:defRPr b="0" i="0" sz="14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1" type="ftr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cxnSp>
        <p:nvCxnSpPr>
          <p:cNvPr id="11" name="Google Shape;11;p8"/>
          <p:cNvCxnSpPr/>
          <p:nvPr/>
        </p:nvCxnSpPr>
        <p:spPr>
          <a:xfrm>
            <a:off x="76200" y="0"/>
            <a:ext cx="0" cy="6858000"/>
          </a:xfrm>
          <a:prstGeom prst="straightConnector1">
            <a:avLst/>
          </a:prstGeom>
          <a:noFill/>
          <a:ln cap="flat" cmpd="thickThin" w="57150">
            <a:solidFill>
              <a:srgbClr val="FEC2A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8"/>
          <p:cNvCxnSpPr/>
          <p:nvPr/>
        </p:nvCxnSpPr>
        <p:spPr>
          <a:xfrm>
            <a:off x="8991600" y="0"/>
            <a:ext cx="0" cy="68580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8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rgbClr val="FEC2AC">
              <a:alpha val="8666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891540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8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gif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hardware.com.br/termos/beowulf" TargetMode="External"/><Relationship Id="rId4" Type="http://schemas.openxmlformats.org/officeDocument/2006/relationships/hyperlink" Target="http://www.beowulf.org/" TargetMode="External"/><Relationship Id="rId5" Type="http://schemas.openxmlformats.org/officeDocument/2006/relationships/hyperlink" Target="https://www.infowester.com/cluster.php" TargetMode="External"/><Relationship Id="rId6" Type="http://schemas.openxmlformats.org/officeDocument/2006/relationships/hyperlink" Target="http://www.scielo.br/scielo.php?script=sci_arttext&amp;pid=S0100-404220030003000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ctrTitle"/>
          </p:nvPr>
        </p:nvSpPr>
        <p:spPr>
          <a:xfrm>
            <a:off x="2267744" y="2996952"/>
            <a:ext cx="6172200" cy="10134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Century Schoolbook"/>
              <a:buNone/>
            </a:pPr>
            <a:r>
              <a:rPr lang="pt-BR" sz="4800">
                <a:solidFill>
                  <a:srgbClr val="FF0000"/>
                </a:solidFill>
              </a:rPr>
              <a:t>Cluster Beowulf</a:t>
            </a:r>
            <a:endParaRPr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pt-BR"/>
              <a:t>Acadêmicos: </a:t>
            </a:r>
            <a:endParaRPr/>
          </a:p>
        </p:txBody>
      </p:sp>
      <p:sp>
        <p:nvSpPr>
          <p:cNvPr id="192" name="Google Shape;192;p7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Lucas de Sousa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Ramu Hatman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 que é um </a:t>
            </a:r>
            <a:r>
              <a:rPr lang="pt-BR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r>
              <a:rPr lang="pt-BR" sz="3200">
                <a:solidFill>
                  <a:srgbClr val="595959"/>
                </a:solidFill>
              </a:rPr>
              <a:t> </a:t>
            </a:r>
            <a:r>
              <a:rPr lang="pt-BR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Beowulf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Foi  criado pela NASA (mas especificamente por Donald Becker) em 1994, era formado por 16 computadores com processadores 486DX4.</a:t>
            </a:r>
            <a:endParaRPr/>
          </a:p>
          <a:p>
            <a:pPr indent="-247650" lvl="0" marL="274320" rtl="0" algn="l">
              <a:spcBef>
                <a:spcPts val="0"/>
              </a:spcBef>
              <a:spcAft>
                <a:spcPts val="0"/>
              </a:spcAft>
              <a:buSzPts val="1260"/>
              <a:buChar char="🞆"/>
            </a:pPr>
            <a:r>
              <a:rPr lang="pt-BR"/>
              <a:t>Beowulf é um nome usado para um aglomerado de computadores, para computação </a:t>
            </a:r>
            <a:r>
              <a:rPr lang="pt-BR"/>
              <a:t>paralela</a:t>
            </a:r>
            <a:r>
              <a:rPr lang="pt-BR"/>
              <a:t>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Deve haver pelo menos um computador  que atue como mestre ou  front-end, para exercer o controle dos demais os back-end.</a:t>
            </a:r>
            <a:endParaRPr/>
          </a:p>
          <a:p>
            <a:pPr indent="-167640" lvl="0" marL="274320" rtl="0" algn="l">
              <a:spcBef>
                <a:spcPts val="6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143" name="Google Shape;14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173" y="4266025"/>
            <a:ext cx="2704050" cy="20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pt-BR"/>
              <a:t>Para se formar um Beowulf:</a:t>
            </a:r>
            <a:endParaRPr/>
          </a:p>
        </p:txBody>
      </p:sp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A comunicação deve ser feita por redes do tipo ethernet.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Não é necessário um hardware exigente.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O sistema operacional deve ser de código aberto, e essa é a razão pela qual o Linux  é muito usado.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/>
              <a:t>Os nós devem se dedicar exclusivamente ao cluster.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41e359bad_0_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Vantagens:</a:t>
            </a:r>
            <a:endParaRPr/>
          </a:p>
        </p:txBody>
      </p:sp>
      <p:sp>
        <p:nvSpPr>
          <p:cNvPr id="155" name="Google Shape;155;g641e359bad_0_0"/>
          <p:cNvSpPr txBox="1"/>
          <p:nvPr>
            <p:ph idx="1" type="body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.Sistemas </a:t>
            </a:r>
            <a:r>
              <a:rPr lang="pt-BR"/>
              <a:t>escaláveis, sendo possível pôr em rede</a:t>
            </a:r>
            <a:r>
              <a:rPr lang="pt-BR"/>
              <a:t> e coordenar infinitos nós para </a:t>
            </a:r>
            <a:r>
              <a:rPr lang="pt-BR"/>
              <a:t>utilização</a:t>
            </a:r>
            <a:r>
              <a:rPr lang="pt-BR"/>
              <a:t> do cluster.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.No caso de um nó defeituoso, a substituição é muito simples, assim é </a:t>
            </a:r>
            <a:r>
              <a:rPr lang="pt-BR"/>
              <a:t>possível</a:t>
            </a:r>
            <a:r>
              <a:rPr lang="pt-BR"/>
              <a:t> gerenciar falhas de maneira eficiente.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.Mobilidade no fornecimento de hardware.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41e359bad_0_5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Desvantagens:</a:t>
            </a:r>
            <a:endParaRPr/>
          </a:p>
        </p:txBody>
      </p:sp>
      <p:sp>
        <p:nvSpPr>
          <p:cNvPr id="161" name="Google Shape;161;g641e359bad_0_5"/>
          <p:cNvSpPr txBox="1"/>
          <p:nvPr>
            <p:ph idx="1" type="body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.A grande maioria de hardware de rede não foi criado para </a:t>
            </a:r>
            <a:r>
              <a:rPr lang="pt-BR"/>
              <a:t>funcionamento</a:t>
            </a:r>
            <a:r>
              <a:rPr lang="pt-BR"/>
              <a:t> em paralelo.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.Mesmo sendo razoavelmente popular, existem ainda poucos softwares que suportam e tratam este tipo de cluster como um sistema único.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1e359bad_0_10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Opções de software:</a:t>
            </a:r>
            <a:endParaRPr/>
          </a:p>
        </p:txBody>
      </p:sp>
      <p:sp>
        <p:nvSpPr>
          <p:cNvPr id="167" name="Google Shape;167;g641e359bad_0_10"/>
          <p:cNvSpPr txBox="1"/>
          <p:nvPr>
            <p:ph idx="1" type="body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.HP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.Northrope Grumman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.PSSC Labs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.Aspen Systems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.Custom Fit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.Atipa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pt-BR"/>
              <a:t>Exemplos:</a:t>
            </a:r>
            <a:endParaRPr/>
          </a:p>
        </p:txBody>
      </p:sp>
      <p:pic>
        <p:nvPicPr>
          <p:cNvPr id="173" name="Google Shape;17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974540"/>
            <a:ext cx="4713696" cy="341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3352" y="1844824"/>
            <a:ext cx="3239493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1" y="1556792"/>
            <a:ext cx="3810468" cy="3672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9574" y="1556792"/>
            <a:ext cx="4638890" cy="367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/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entury Schoolbook"/>
              <a:buNone/>
            </a:pPr>
            <a:r>
              <a:rPr lang="pt-BR"/>
              <a:t>Referências: </a:t>
            </a:r>
            <a:endParaRPr/>
          </a:p>
        </p:txBody>
      </p:sp>
      <p:sp>
        <p:nvSpPr>
          <p:cNvPr id="186" name="Google Shape;186;p6"/>
          <p:cNvSpPr txBox="1"/>
          <p:nvPr>
            <p:ph idx="1" type="body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680"/>
              <a:buChar char="🞆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https://www.hardware.com.br/termos/beowulf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 u="sng">
                <a:solidFill>
                  <a:schemeClr val="hlink"/>
                </a:solidFill>
                <a:hlinkClick r:id="rId4"/>
              </a:rPr>
              <a:t>www.beowulf.org</a:t>
            </a:r>
            <a:r>
              <a:rPr lang="pt-BR"/>
              <a:t>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https://www.infowester.com/cluster.php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680"/>
              <a:buChar char="🞆"/>
            </a:pPr>
            <a:r>
              <a:rPr lang="pt-BR" u="sng">
                <a:solidFill>
                  <a:schemeClr val="hlink"/>
                </a:solidFill>
                <a:hlinkClick r:id="rId6"/>
              </a:rPr>
              <a:t>http://www.scielo.br/scielo.php?script=sci_arttext&amp;pid=S0100-40422003000300018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lcão Envidraçado">
  <a:themeElements>
    <a:clrScheme name="Balcão Envidraçado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2019-10-22T05:32:34Z</dcterms:created>
  <dc:creator>Acer</dc:creator>
</cp:coreProperties>
</file>