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 id="2147483683" r:id="rId2"/>
    <p:sldMasterId id="2147483695" r:id="rId3"/>
  </p:sldMasterIdLst>
  <p:notesMasterIdLst>
    <p:notesMasterId r:id="rId18"/>
  </p:notesMasterIdLst>
  <p:sldIdLst>
    <p:sldId id="256" r:id="rId4"/>
    <p:sldId id="257" r:id="rId5"/>
    <p:sldId id="258" r:id="rId6"/>
    <p:sldId id="272" r:id="rId7"/>
    <p:sldId id="273" r:id="rId8"/>
    <p:sldId id="270" r:id="rId9"/>
    <p:sldId id="271" r:id="rId10"/>
    <p:sldId id="277" r:id="rId11"/>
    <p:sldId id="275" r:id="rId12"/>
    <p:sldId id="276" r:id="rId13"/>
    <p:sldId id="278" r:id="rId14"/>
    <p:sldId id="279" r:id="rId15"/>
    <p:sldId id="280"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05BC7A-1AC0-4A18-91BA-FEA094D2C9A3}">
          <p14:sldIdLst>
            <p14:sldId id="256"/>
            <p14:sldId id="257"/>
            <p14:sldId id="258"/>
            <p14:sldId id="272"/>
            <p14:sldId id="273"/>
            <p14:sldId id="270"/>
            <p14:sldId id="271"/>
            <p14:sldId id="277"/>
            <p14:sldId id="275"/>
            <p14:sldId id="276"/>
            <p14:sldId id="278"/>
            <p14:sldId id="279"/>
            <p14:sldId id="280"/>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43ADD-A22C-461B-A5BA-C67281DA14C9}" type="datetimeFigureOut">
              <a:rPr lang="en-US" smtClean="0"/>
              <a:t>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D9E1A-8579-40F9-8A98-3CE12C8D0DB5}" type="slidenum">
              <a:rPr lang="en-US" smtClean="0"/>
              <a:t>‹#›</a:t>
            </a:fld>
            <a:endParaRPr lang="en-US"/>
          </a:p>
        </p:txBody>
      </p:sp>
    </p:spTree>
    <p:extLst>
      <p:ext uri="{BB962C8B-B14F-4D97-AF65-F5344CB8AC3E}">
        <p14:creationId xmlns:p14="http://schemas.microsoft.com/office/powerpoint/2010/main" val="428133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5D94F5-95C3-4D0B-9112-ABE83D0CD536}"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59265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97963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4024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53765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401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58179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7481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1416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461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44341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82143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101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82592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77871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2555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83680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6128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8233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7739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0277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09794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72154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543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14615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42308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42241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3118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393E30-6992-4CC7-9D5D-144001B3F32B}" type="datetimeFigureOut">
              <a:rPr lang="en-US" smtClean="0">
                <a:solidFill>
                  <a:prstClr val="black">
                    <a:tint val="75000"/>
                  </a:prstClr>
                </a:solidFill>
              </a:rPr>
              <a:pPr/>
              <a:t>1/3/2018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DE932E6-9159-42C4-95DF-C8094CA64AA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7533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86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t>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8238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8513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4031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34039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7692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1/3/2018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19822964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6C393E30-6992-4CC7-9D5D-144001B3F32B}" type="datetimeFigureOut">
              <a:rPr lang="en-US" smtClean="0">
                <a:solidFill>
                  <a:prstClr val="black">
                    <a:tint val="75000"/>
                  </a:prstClr>
                </a:solidFill>
              </a:rPr>
              <a:pPr defTabSz="914400"/>
              <a:t>1/3/2018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DE932E6-9159-42C4-95DF-C8094CA64AAA}"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50160519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6C393E30-6992-4CC7-9D5D-144001B3F32B}" type="datetimeFigureOut">
              <a:rPr lang="en-US" smtClean="0">
                <a:solidFill>
                  <a:prstClr val="black">
                    <a:tint val="75000"/>
                  </a:prstClr>
                </a:solidFill>
              </a:rPr>
              <a:pPr defTabSz="914400"/>
              <a:t>1/3/2018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DE932E6-9159-42C4-95DF-C8094CA64AAA}"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26909298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350" y="382911"/>
            <a:ext cx="8942082" cy="2047740"/>
          </a:xfrm>
        </p:spPr>
        <p:txBody>
          <a:bodyPr>
            <a:normAutofit/>
          </a:bodyPr>
          <a:lstStyle/>
          <a:p>
            <a:r>
              <a:rPr lang="en-US" sz="3600" dirty="0" smtClean="0">
                <a:latin typeface="Times New Roman" panose="02020603050405020304" pitchFamily="18" charset="0"/>
                <a:cs typeface="Times New Roman" panose="02020603050405020304" pitchFamily="18" charset="0"/>
              </a:rPr>
              <a:t>MOBILE THEFT DETECTION AND SELF-TRACKING USING SMS, GPS AND  SNAPSHOT.</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31473" y="2430651"/>
            <a:ext cx="10908971" cy="4591317"/>
          </a:xfrm>
        </p:spPr>
        <p:txBody>
          <a:bodyPr>
            <a:normAutofit/>
          </a:bodyPr>
          <a:lstStyle/>
          <a:p>
            <a:r>
              <a:rPr lang="en-US" sz="2400" b="1" dirty="0" smtClean="0">
                <a:solidFill>
                  <a:schemeClr val="tx1">
                    <a:lumMod val="95000"/>
                  </a:schemeClr>
                </a:solidFill>
                <a:latin typeface="Trebuchet MS" panose="020B0603020202020204" pitchFamily="34" charset="0"/>
              </a:rPr>
              <a:t>                                      </a:t>
            </a:r>
          </a:p>
          <a:p>
            <a:pPr algn="l"/>
            <a:r>
              <a:rPr lang="en-US" sz="2400" b="1" dirty="0" smtClean="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GUIDED BY</a:t>
            </a:r>
            <a:r>
              <a:rPr lang="en-US" sz="2400" b="1" dirty="0" smtClean="0">
                <a:latin typeface="Times New Roman" panose="02020603050405020304" pitchFamily="18" charset="0"/>
                <a:cs typeface="Times New Roman" panose="02020603050405020304" pitchFamily="18" charset="0"/>
              </a:rPr>
              <a:t>                                            </a:t>
            </a:r>
          </a:p>
          <a:p>
            <a:pPr algn="l"/>
            <a:r>
              <a:rPr lang="en-US" sz="2400"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TMT M.BLESSY QUEEN MARY AP/IT</a:t>
            </a:r>
          </a:p>
          <a:p>
            <a:pPr algn="l"/>
            <a:endParaRPr lang="en-US" sz="2400" b="1" dirty="0" smtClean="0">
              <a:latin typeface="Times New Roman" panose="02020603050405020304" pitchFamily="18" charset="0"/>
              <a:cs typeface="Times New Roman" panose="02020603050405020304" pitchFamily="18" charset="0"/>
            </a:endParaRPr>
          </a:p>
          <a:p>
            <a:pPr algn="l"/>
            <a:r>
              <a:rPr lang="en-US" sz="2400" b="1" dirty="0" smtClean="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TEAM MEMBERS</a:t>
            </a:r>
          </a:p>
          <a:p>
            <a:pPr algn="l"/>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S.ARAVINDH KRISHNA(1418102)</a:t>
            </a:r>
          </a:p>
          <a:p>
            <a:pPr algn="l"/>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R.KIRUBAKARAN(1418121)</a:t>
            </a:r>
          </a:p>
          <a:p>
            <a:pPr algn="l"/>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S.RAMASAMY(1418134)  </a:t>
            </a:r>
          </a:p>
          <a:p>
            <a:pPr algn="l"/>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S.SANTHOSH KUMAR(1418140)         </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088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p:cNvSpPr/>
          <p:nvPr/>
        </p:nvSpPr>
        <p:spPr>
          <a:xfrm>
            <a:off x="3581400" y="755027"/>
            <a:ext cx="5105400" cy="838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a:solidFill>
                  <a:prstClr val="black"/>
                </a:solidFill>
                <a:latin typeface="Times New Roman" pitchFamily="18" charset="0"/>
                <a:cs typeface="Times New Roman" pitchFamily="18" charset="0"/>
              </a:rPr>
              <a:t>Receive SMS Commands &amp; Detect The Commands</a:t>
            </a:r>
          </a:p>
        </p:txBody>
      </p:sp>
      <p:sp>
        <p:nvSpPr>
          <p:cNvPr id="6" name="Flowchart: Process 5"/>
          <p:cNvSpPr/>
          <p:nvPr/>
        </p:nvSpPr>
        <p:spPr>
          <a:xfrm>
            <a:off x="2133600" y="2469528"/>
            <a:ext cx="1219200" cy="6096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a:solidFill>
                  <a:prstClr val="black"/>
                </a:solidFill>
                <a:latin typeface="Times New Roman" pitchFamily="18" charset="0"/>
                <a:cs typeface="Times New Roman" pitchFamily="18" charset="0"/>
              </a:rPr>
              <a:t>Location</a:t>
            </a:r>
          </a:p>
        </p:txBody>
      </p:sp>
      <p:sp>
        <p:nvSpPr>
          <p:cNvPr id="7" name="Flowchart: Process 6"/>
          <p:cNvSpPr/>
          <p:nvPr/>
        </p:nvSpPr>
        <p:spPr>
          <a:xfrm>
            <a:off x="4494663" y="2469528"/>
            <a:ext cx="1143000" cy="6096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smtClean="0">
                <a:solidFill>
                  <a:prstClr val="black"/>
                </a:solidFill>
                <a:latin typeface="Times New Roman" pitchFamily="18" charset="0"/>
                <a:cs typeface="Times New Roman" pitchFamily="18" charset="0"/>
              </a:rPr>
              <a:t>SIM </a:t>
            </a:r>
            <a:r>
              <a:rPr lang="en-US" dirty="0">
                <a:solidFill>
                  <a:prstClr val="black"/>
                </a:solidFill>
                <a:latin typeface="Times New Roman" pitchFamily="18" charset="0"/>
                <a:cs typeface="Times New Roman" pitchFamily="18" charset="0"/>
              </a:rPr>
              <a:t>Details</a:t>
            </a:r>
          </a:p>
        </p:txBody>
      </p:sp>
      <p:sp>
        <p:nvSpPr>
          <p:cNvPr id="8" name="Flowchart: Process 7"/>
          <p:cNvSpPr/>
          <p:nvPr/>
        </p:nvSpPr>
        <p:spPr>
          <a:xfrm>
            <a:off x="6629400" y="2393328"/>
            <a:ext cx="1295400" cy="685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a:solidFill>
                  <a:prstClr val="black"/>
                </a:solidFill>
                <a:latin typeface="Times New Roman" pitchFamily="18" charset="0"/>
                <a:cs typeface="Times New Roman" pitchFamily="18" charset="0"/>
              </a:rPr>
              <a:t>Photo,</a:t>
            </a:r>
          </a:p>
          <a:p>
            <a:pPr algn="ctr" defTabSz="914400"/>
            <a:r>
              <a:rPr lang="en-US" dirty="0">
                <a:solidFill>
                  <a:prstClr val="black"/>
                </a:solidFill>
                <a:latin typeface="Times New Roman" pitchFamily="18" charset="0"/>
                <a:cs typeface="Times New Roman" pitchFamily="18" charset="0"/>
              </a:rPr>
              <a:t>Video</a:t>
            </a:r>
          </a:p>
        </p:txBody>
      </p:sp>
      <p:sp>
        <p:nvSpPr>
          <p:cNvPr id="9" name="Flowchart: Process 8"/>
          <p:cNvSpPr/>
          <p:nvPr/>
        </p:nvSpPr>
        <p:spPr>
          <a:xfrm>
            <a:off x="8839200" y="2164728"/>
            <a:ext cx="1219200" cy="11430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a:solidFill>
                  <a:prstClr val="black"/>
                </a:solidFill>
                <a:latin typeface="Times New Roman" pitchFamily="18" charset="0"/>
                <a:cs typeface="Times New Roman" pitchFamily="18" charset="0"/>
              </a:rPr>
              <a:t> Call </a:t>
            </a:r>
            <a:r>
              <a:rPr lang="en-US" dirty="0" smtClean="0">
                <a:solidFill>
                  <a:prstClr val="black"/>
                </a:solidFill>
                <a:latin typeface="Times New Roman" pitchFamily="18" charset="0"/>
                <a:cs typeface="Times New Roman" pitchFamily="18" charset="0"/>
              </a:rPr>
              <a:t>MSG </a:t>
            </a:r>
            <a:r>
              <a:rPr lang="en-US" dirty="0">
                <a:solidFill>
                  <a:prstClr val="black"/>
                </a:solidFill>
                <a:latin typeface="Times New Roman" pitchFamily="18" charset="0"/>
                <a:cs typeface="Times New Roman" pitchFamily="18" charset="0"/>
              </a:rPr>
              <a:t>Details</a:t>
            </a:r>
          </a:p>
        </p:txBody>
      </p:sp>
      <p:cxnSp>
        <p:nvCxnSpPr>
          <p:cNvPr id="11" name="Straight Connector 10"/>
          <p:cNvCxnSpPr>
            <a:stCxn id="5" idx="2"/>
          </p:cNvCxnSpPr>
          <p:nvPr/>
        </p:nvCxnSpPr>
        <p:spPr>
          <a:xfrm>
            <a:off x="6134100" y="1593227"/>
            <a:ext cx="0" cy="305596"/>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2895600" y="1936128"/>
            <a:ext cx="6553200" cy="1588"/>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rot="5400000">
            <a:off x="2628900" y="2202828"/>
            <a:ext cx="533400" cy="1588"/>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a:endCxn id="7" idx="0"/>
          </p:cNvCxnSpPr>
          <p:nvPr/>
        </p:nvCxnSpPr>
        <p:spPr>
          <a:xfrm>
            <a:off x="5066163" y="1936128"/>
            <a:ext cx="1" cy="533401"/>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a:endCxn id="8" idx="0"/>
          </p:cNvCxnSpPr>
          <p:nvPr/>
        </p:nvCxnSpPr>
        <p:spPr>
          <a:xfrm>
            <a:off x="7277100" y="1936128"/>
            <a:ext cx="0" cy="457201"/>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a:endCxn id="9" idx="0"/>
          </p:cNvCxnSpPr>
          <p:nvPr/>
        </p:nvCxnSpPr>
        <p:spPr>
          <a:xfrm rot="5400000">
            <a:off x="9334500" y="2050428"/>
            <a:ext cx="228600" cy="1588"/>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2895600" y="3841128"/>
            <a:ext cx="6552406" cy="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rot="5400000">
            <a:off x="2514600" y="3460128"/>
            <a:ext cx="762000" cy="1588"/>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a:endCxn id="7" idx="2"/>
          </p:cNvCxnSpPr>
          <p:nvPr/>
        </p:nvCxnSpPr>
        <p:spPr>
          <a:xfrm flipV="1">
            <a:off x="5066163" y="3079128"/>
            <a:ext cx="1" cy="76200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a:endCxn id="8" idx="2"/>
          </p:cNvCxnSpPr>
          <p:nvPr/>
        </p:nvCxnSpPr>
        <p:spPr>
          <a:xfrm flipV="1">
            <a:off x="7277100" y="3079128"/>
            <a:ext cx="0" cy="76200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a:endCxn id="9" idx="2"/>
          </p:cNvCxnSpPr>
          <p:nvPr/>
        </p:nvCxnSpPr>
        <p:spPr>
          <a:xfrm flipV="1">
            <a:off x="9448006" y="3307728"/>
            <a:ext cx="794" cy="533400"/>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Arrow Connector 40"/>
          <p:cNvCxnSpPr/>
          <p:nvPr/>
        </p:nvCxnSpPr>
        <p:spPr>
          <a:xfrm rot="5400000">
            <a:off x="5905500" y="4108174"/>
            <a:ext cx="533400" cy="8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Flowchart: Decision 41"/>
          <p:cNvSpPr/>
          <p:nvPr/>
        </p:nvSpPr>
        <p:spPr>
          <a:xfrm>
            <a:off x="5105400" y="4374528"/>
            <a:ext cx="2057400" cy="12192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a:solidFill>
                  <a:prstClr val="black"/>
                </a:solidFill>
                <a:latin typeface="Times New Roman" pitchFamily="18" charset="0"/>
                <a:cs typeface="Times New Roman" pitchFamily="18" charset="0"/>
              </a:rPr>
              <a:t>If Internet On</a:t>
            </a:r>
          </a:p>
        </p:txBody>
      </p:sp>
      <p:sp>
        <p:nvSpPr>
          <p:cNvPr id="43" name="Flowchart: Process 42"/>
          <p:cNvSpPr/>
          <p:nvPr/>
        </p:nvSpPr>
        <p:spPr>
          <a:xfrm>
            <a:off x="5029200" y="6127128"/>
            <a:ext cx="2362200" cy="685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a:solidFill>
                  <a:prstClr val="black"/>
                </a:solidFill>
                <a:latin typeface="Times New Roman" pitchFamily="18" charset="0"/>
                <a:cs typeface="Times New Roman" pitchFamily="18" charset="0"/>
              </a:rPr>
              <a:t>Mail &amp; SMS to Registered Number</a:t>
            </a:r>
          </a:p>
        </p:txBody>
      </p:sp>
      <p:sp>
        <p:nvSpPr>
          <p:cNvPr id="44" name="Flowchart: Process 43"/>
          <p:cNvSpPr/>
          <p:nvPr/>
        </p:nvSpPr>
        <p:spPr>
          <a:xfrm>
            <a:off x="8077200" y="6127128"/>
            <a:ext cx="2286000" cy="6858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a:solidFill>
                  <a:prstClr val="black"/>
                </a:solidFill>
                <a:latin typeface="Times New Roman" pitchFamily="18" charset="0"/>
                <a:cs typeface="Times New Roman" pitchFamily="18" charset="0"/>
              </a:rPr>
              <a:t>SMS Data &amp; Try To Switch On Internet</a:t>
            </a:r>
          </a:p>
        </p:txBody>
      </p:sp>
      <p:cxnSp>
        <p:nvCxnSpPr>
          <p:cNvPr id="46" name="Straight Arrow Connector 45"/>
          <p:cNvCxnSpPr>
            <a:stCxn id="42" idx="2"/>
            <a:endCxn id="43" idx="0"/>
          </p:cNvCxnSpPr>
          <p:nvPr/>
        </p:nvCxnSpPr>
        <p:spPr>
          <a:xfrm rot="16200000" flipH="1">
            <a:off x="5905500" y="5857233"/>
            <a:ext cx="533400" cy="63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Straight Connector 52"/>
          <p:cNvCxnSpPr>
            <a:stCxn id="42" idx="3"/>
          </p:cNvCxnSpPr>
          <p:nvPr/>
        </p:nvCxnSpPr>
        <p:spPr>
          <a:xfrm>
            <a:off x="7162800" y="4984128"/>
            <a:ext cx="1752600" cy="1588"/>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rot="16200000" flipH="1">
            <a:off x="8382000" y="5550480"/>
            <a:ext cx="1143000" cy="102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7848600" y="4526928"/>
            <a:ext cx="466794" cy="369332"/>
          </a:xfrm>
          <a:prstGeom prst="rect">
            <a:avLst/>
          </a:prstGeom>
          <a:noFill/>
        </p:spPr>
        <p:txBody>
          <a:bodyPr wrap="none" rtlCol="0">
            <a:spAutoFit/>
          </a:bodyPr>
          <a:lstStyle/>
          <a:p>
            <a:pPr defTabSz="914400"/>
            <a:r>
              <a:rPr lang="en-US" dirty="0">
                <a:solidFill>
                  <a:prstClr val="black"/>
                </a:solidFill>
                <a:latin typeface="Times New Roman" pitchFamily="18" charset="0"/>
                <a:cs typeface="Times New Roman" pitchFamily="18" charset="0"/>
              </a:rPr>
              <a:t>No</a:t>
            </a:r>
          </a:p>
        </p:txBody>
      </p:sp>
      <p:sp>
        <p:nvSpPr>
          <p:cNvPr id="57" name="TextBox 56"/>
          <p:cNvSpPr txBox="1"/>
          <p:nvPr/>
        </p:nvSpPr>
        <p:spPr>
          <a:xfrm>
            <a:off x="5638801" y="5669928"/>
            <a:ext cx="520655" cy="369332"/>
          </a:xfrm>
          <a:prstGeom prst="rect">
            <a:avLst/>
          </a:prstGeom>
          <a:noFill/>
        </p:spPr>
        <p:txBody>
          <a:bodyPr wrap="none" rtlCol="0">
            <a:spAutoFit/>
          </a:bodyPr>
          <a:lstStyle/>
          <a:p>
            <a:pPr defTabSz="914400"/>
            <a:r>
              <a:rPr lang="en-US" dirty="0">
                <a:solidFill>
                  <a:prstClr val="black"/>
                </a:solidFill>
                <a:latin typeface="Times New Roman" pitchFamily="18" charset="0"/>
                <a:cs typeface="Times New Roman" pitchFamily="18" charset="0"/>
              </a:rPr>
              <a:t>Yes</a:t>
            </a:r>
          </a:p>
        </p:txBody>
      </p:sp>
      <p:sp>
        <p:nvSpPr>
          <p:cNvPr id="2" name="TextBox 1"/>
          <p:cNvSpPr txBox="1"/>
          <p:nvPr/>
        </p:nvSpPr>
        <p:spPr>
          <a:xfrm>
            <a:off x="-347729" y="221627"/>
            <a:ext cx="10406129"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                                                     MODULE 1:  SMS COMMAND MODULE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292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SEQUENCE DIAGRAM</a:t>
            </a:r>
            <a:br>
              <a:rPr lang="en-US"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CONTEXT BASED RESPONSE</a:t>
            </a:r>
            <a:endParaRPr lang="en-US"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751527" y="2234805"/>
            <a:ext cx="0" cy="39402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85674" y="1685169"/>
            <a:ext cx="2012089" cy="646331"/>
          </a:xfrm>
          <a:prstGeom prst="rect">
            <a:avLst/>
          </a:prstGeom>
          <a:noFill/>
        </p:spPr>
        <p:txBody>
          <a:bodyPr wrap="none" rtlCol="0">
            <a:spAutoFit/>
          </a:bodyPr>
          <a:lstStyle/>
          <a:p>
            <a:r>
              <a:rPr lang="en-US" dirty="0" smtClean="0">
                <a:solidFill>
                  <a:prstClr val="black"/>
                </a:solidFill>
                <a:latin typeface="Times New Roman" panose="02020603050405020304" pitchFamily="18" charset="0"/>
                <a:cs typeface="Times New Roman" panose="02020603050405020304" pitchFamily="18" charset="0"/>
              </a:rPr>
              <a:t>ALTERNATE </a:t>
            </a:r>
          </a:p>
          <a:p>
            <a:r>
              <a:rPr lang="en-US" dirty="0" smtClean="0">
                <a:solidFill>
                  <a:prstClr val="black"/>
                </a:solidFill>
                <a:latin typeface="Times New Roman" panose="02020603050405020304" pitchFamily="18" charset="0"/>
                <a:cs typeface="Times New Roman" panose="02020603050405020304" pitchFamily="18" charset="0"/>
              </a:rPr>
              <a:t>MOBILE [INBOX]</a:t>
            </a:r>
            <a:endParaRPr lang="en-US" dirty="0">
              <a:solidFill>
                <a:prstClr val="black"/>
              </a:solidFill>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a:off x="5975797" y="2193000"/>
            <a:ext cx="0" cy="39402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25308" y="1612268"/>
            <a:ext cx="2007922" cy="646331"/>
          </a:xfrm>
          <a:prstGeom prst="rect">
            <a:avLst/>
          </a:prstGeom>
          <a:noFill/>
        </p:spPr>
        <p:txBody>
          <a:bodyPr wrap="none" rtlCol="0">
            <a:spAutoFit/>
          </a:bodyPr>
          <a:lstStyle/>
          <a:p>
            <a:r>
              <a:rPr lang="en-US" dirty="0" smtClean="0">
                <a:solidFill>
                  <a:prstClr val="black"/>
                </a:solidFill>
                <a:latin typeface="Times New Roman" panose="02020603050405020304" pitchFamily="18" charset="0"/>
                <a:cs typeface="Times New Roman" panose="02020603050405020304" pitchFamily="18" charset="0"/>
              </a:rPr>
              <a:t>STOLEN MOBILE</a:t>
            </a:r>
          </a:p>
          <a:p>
            <a:pPr algn="ctr"/>
            <a:r>
              <a:rPr lang="en-US" dirty="0" smtClean="0">
                <a:solidFill>
                  <a:prstClr val="black"/>
                </a:solidFill>
                <a:latin typeface="Times New Roman" panose="02020603050405020304" pitchFamily="18" charset="0"/>
                <a:cs typeface="Times New Roman" panose="02020603050405020304" pitchFamily="18" charset="0"/>
              </a:rPr>
              <a:t>[INBOX]</a:t>
            </a:r>
            <a:endParaRPr lang="en-US" dirty="0">
              <a:solidFill>
                <a:prstClr val="black"/>
              </a:solidFill>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9644132" y="2193000"/>
            <a:ext cx="0" cy="39402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503980" y="1753165"/>
            <a:ext cx="2764539" cy="369332"/>
          </a:xfrm>
          <a:prstGeom prst="rect">
            <a:avLst/>
          </a:prstGeom>
          <a:noFill/>
        </p:spPr>
        <p:txBody>
          <a:bodyPr wrap="none" rtlCol="0">
            <a:spAutoFit/>
          </a:bodyPr>
          <a:lstStyle/>
          <a:p>
            <a:r>
              <a:rPr lang="en-US" dirty="0" smtClean="0">
                <a:solidFill>
                  <a:prstClr val="black"/>
                </a:solidFill>
                <a:latin typeface="Times New Roman" panose="02020603050405020304" pitchFamily="18" charset="0"/>
                <a:cs typeface="Times New Roman" panose="02020603050405020304" pitchFamily="18" charset="0"/>
              </a:rPr>
              <a:t>BROADCAST RECEIVER</a:t>
            </a:r>
          </a:p>
        </p:txBody>
      </p:sp>
      <p:cxnSp>
        <p:nvCxnSpPr>
          <p:cNvPr id="17" name="Straight Arrow Connector 16"/>
          <p:cNvCxnSpPr/>
          <p:nvPr/>
        </p:nvCxnSpPr>
        <p:spPr>
          <a:xfrm>
            <a:off x="1751527" y="2743199"/>
            <a:ext cx="42242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70508" y="2373867"/>
            <a:ext cx="1614545" cy="369332"/>
          </a:xfrm>
          <a:prstGeom prst="rect">
            <a:avLst/>
          </a:prstGeom>
          <a:noFill/>
        </p:spPr>
        <p:txBody>
          <a:bodyPr wrap="none" rtlCol="0">
            <a:spAutoFit/>
          </a:bodyPr>
          <a:lstStyle/>
          <a:p>
            <a:r>
              <a:rPr lang="en-US" dirty="0" smtClean="0">
                <a:solidFill>
                  <a:prstClr val="black"/>
                </a:solidFill>
                <a:latin typeface="Times New Roman" panose="02020603050405020304" pitchFamily="18" charset="0"/>
                <a:cs typeface="Times New Roman" panose="02020603050405020304" pitchFamily="18" charset="0"/>
              </a:rPr>
              <a:t>SMS command</a:t>
            </a:r>
            <a:endParaRPr lang="en-US" dirty="0">
              <a:solidFill>
                <a:prstClr val="black"/>
              </a:solidFill>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5975797" y="3528811"/>
            <a:ext cx="36683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578959" y="3159479"/>
            <a:ext cx="2819939" cy="369332"/>
          </a:xfrm>
          <a:prstGeom prst="rect">
            <a:avLst/>
          </a:prstGeom>
          <a:noFill/>
        </p:spPr>
        <p:txBody>
          <a:bodyPr wrap="none" rtlCol="0">
            <a:spAutoFit/>
          </a:bodyPr>
          <a:lstStyle/>
          <a:p>
            <a:r>
              <a:rPr lang="en-US" dirty="0" smtClean="0">
                <a:solidFill>
                  <a:prstClr val="black"/>
                </a:solidFill>
                <a:latin typeface="Times New Roman" panose="02020603050405020304" pitchFamily="18" charset="0"/>
                <a:cs typeface="Times New Roman" panose="02020603050405020304" pitchFamily="18" charset="0"/>
              </a:rPr>
              <a:t>Read and process command</a:t>
            </a:r>
            <a:endParaRPr lang="en-US" dirty="0">
              <a:solidFill>
                <a:prstClr val="black"/>
              </a:solidFill>
              <a:latin typeface="Times New Roman" panose="02020603050405020304" pitchFamily="18" charset="0"/>
              <a:cs typeface="Times New Roman" panose="02020603050405020304" pitchFamily="18" charset="0"/>
            </a:endParaRPr>
          </a:p>
        </p:txBody>
      </p:sp>
      <p:cxnSp>
        <p:nvCxnSpPr>
          <p:cNvPr id="24" name="Straight Arrow Connector 23"/>
          <p:cNvCxnSpPr/>
          <p:nvPr/>
        </p:nvCxnSpPr>
        <p:spPr>
          <a:xfrm flipH="1">
            <a:off x="5975797" y="4382020"/>
            <a:ext cx="3668335" cy="19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8959" y="4032040"/>
            <a:ext cx="3102324" cy="369332"/>
          </a:xfrm>
          <a:prstGeom prst="rect">
            <a:avLst/>
          </a:prstGeom>
          <a:noFill/>
        </p:spPr>
        <p:txBody>
          <a:bodyPr wrap="none" rtlCol="0">
            <a:spAutoFit/>
          </a:bodyPr>
          <a:lstStyle/>
          <a:p>
            <a:r>
              <a:rPr lang="en-US" dirty="0" smtClean="0">
                <a:solidFill>
                  <a:prstClr val="black"/>
                </a:solidFill>
                <a:latin typeface="Times New Roman" panose="02020603050405020304" pitchFamily="18" charset="0"/>
                <a:cs typeface="Times New Roman" panose="02020603050405020304" pitchFamily="18" charset="0"/>
              </a:rPr>
              <a:t> Send the command’s response</a:t>
            </a:r>
            <a:endParaRPr lang="en-US" dirty="0">
              <a:solidFill>
                <a:prstClr val="black"/>
              </a:solidFill>
              <a:latin typeface="Times New Roman" panose="02020603050405020304" pitchFamily="18" charset="0"/>
              <a:cs typeface="Times New Roman" panose="02020603050405020304" pitchFamily="18" charset="0"/>
            </a:endParaRPr>
          </a:p>
        </p:txBody>
      </p:sp>
      <p:cxnSp>
        <p:nvCxnSpPr>
          <p:cNvPr id="27" name="Straight Arrow Connector 26"/>
          <p:cNvCxnSpPr/>
          <p:nvPr/>
        </p:nvCxnSpPr>
        <p:spPr>
          <a:xfrm flipH="1" flipV="1">
            <a:off x="1751527" y="5190186"/>
            <a:ext cx="4224270" cy="128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70332" y="4833733"/>
            <a:ext cx="3610604" cy="369332"/>
          </a:xfrm>
          <a:prstGeom prst="rect">
            <a:avLst/>
          </a:prstGeom>
          <a:noFill/>
        </p:spPr>
        <p:txBody>
          <a:bodyPr wrap="none" rtlCol="0">
            <a:spAutoFit/>
          </a:bodyPr>
          <a:lstStyle/>
          <a:p>
            <a:r>
              <a:rPr lang="en-US" dirty="0" smtClean="0">
                <a:solidFill>
                  <a:prstClr val="black"/>
                </a:solidFill>
                <a:latin typeface="Times New Roman" panose="02020603050405020304" pitchFamily="18" charset="0"/>
                <a:cs typeface="Times New Roman" panose="02020603050405020304" pitchFamily="18" charset="0"/>
              </a:rPr>
              <a:t>Delivers the reply form stolen phone</a:t>
            </a:r>
            <a:endParaRPr 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444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An Anti-theft self tracking software is developed which provides ease of access to self-track the stolen mobile in stealth mode. If the stealth is revealed he cannot uninstall the app or reset the phone. Hence the user can somehow find his lost mobile phone.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15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err="1">
                <a:latin typeface="Times New Roman" panose="02020603050405020304" pitchFamily="18" charset="0"/>
                <a:cs typeface="Times New Roman" panose="02020603050405020304" pitchFamily="18" charset="0"/>
              </a:rPr>
              <a:t>Sarmistha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Neogy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Saikat</a:t>
            </a:r>
            <a:r>
              <a:rPr lang="en-US" sz="2000" dirty="0">
                <a:latin typeface="Times New Roman" panose="02020603050405020304" pitchFamily="18" charset="0"/>
                <a:cs typeface="Times New Roman" panose="02020603050405020304" pitchFamily="18" charset="0"/>
              </a:rPr>
              <a:t> Kr. </a:t>
            </a:r>
            <a:r>
              <a:rPr lang="en-US" sz="2000" dirty="0" err="1">
                <a:latin typeface="Times New Roman" panose="02020603050405020304" pitchFamily="18" charset="0"/>
                <a:cs typeface="Times New Roman" panose="02020603050405020304" pitchFamily="18" charset="0"/>
              </a:rPr>
              <a:t>Mazumder</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Chandreyee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Chowdhury</a:t>
            </a:r>
            <a:r>
              <a:rPr lang="en-US" sz="2000" dirty="0">
                <a:latin typeface="Times New Roman" panose="02020603050405020304" pitchFamily="18" charset="0"/>
                <a:cs typeface="Times New Roman" panose="02020603050405020304" pitchFamily="18" charset="0"/>
              </a:rPr>
              <a:t>, 2015, ”Tracking Context of Smart </a:t>
            </a:r>
            <a:r>
              <a:rPr lang="en-US" sz="2000" dirty="0" smtClean="0">
                <a:latin typeface="Times New Roman" panose="02020603050405020304" pitchFamily="18" charset="0"/>
                <a:cs typeface="Times New Roman" panose="02020603050405020304" pitchFamily="18" charset="0"/>
              </a:rPr>
              <a:t>Handheld Devices</a:t>
            </a:r>
            <a:r>
              <a:rPr lang="en-US" sz="2000" dirty="0">
                <a:latin typeface="Times New Roman" panose="02020603050405020304" pitchFamily="18" charset="0"/>
                <a:cs typeface="Times New Roman" panose="02020603050405020304" pitchFamily="18" charset="0"/>
              </a:rPr>
              <a:t>,” Applications and Innovations in Mobile </a:t>
            </a:r>
            <a:r>
              <a:rPr lang="en-US" sz="2000" dirty="0" smtClean="0">
                <a:latin typeface="Times New Roman" panose="02020603050405020304" pitchFamily="18" charset="0"/>
                <a:cs typeface="Times New Roman" panose="02020603050405020304" pitchFamily="18" charset="0"/>
              </a:rPr>
              <a:t>Computing (</a:t>
            </a:r>
            <a:r>
              <a:rPr lang="en-US" sz="2000" dirty="0" err="1" smtClean="0">
                <a:latin typeface="Times New Roman" panose="02020603050405020304" pitchFamily="18" charset="0"/>
                <a:cs typeface="Times New Roman" panose="02020603050405020304" pitchFamily="18" charset="0"/>
              </a:rPr>
              <a:t>AIMoC</a:t>
            </a:r>
            <a:r>
              <a:rPr lang="en-US" sz="2000" dirty="0">
                <a:latin typeface="Times New Roman" panose="02020603050405020304" pitchFamily="18" charset="0"/>
                <a:cs typeface="Times New Roman" panose="02020603050405020304" pitchFamily="18" charset="0"/>
              </a:rPr>
              <a:t>), IEEE</a:t>
            </a:r>
            <a:r>
              <a:rPr lang="en-US" sz="2000" dirty="0" smtClean="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Azeem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Ush</a:t>
            </a:r>
            <a:r>
              <a:rPr lang="en-US" sz="2000" dirty="0">
                <a:latin typeface="Times New Roman" panose="02020603050405020304" pitchFamily="18" charset="0"/>
                <a:cs typeface="Times New Roman" panose="02020603050405020304" pitchFamily="18" charset="0"/>
              </a:rPr>
              <a:t> Shan Khan, Mohammad </a:t>
            </a:r>
            <a:r>
              <a:rPr lang="en-US" sz="2000" dirty="0" err="1">
                <a:latin typeface="Times New Roman" panose="02020603050405020304" pitchFamily="18" charset="0"/>
                <a:cs typeface="Times New Roman" panose="02020603050405020304" pitchFamily="18" charset="0"/>
              </a:rPr>
              <a:t>Naved</a:t>
            </a:r>
            <a:r>
              <a:rPr lang="en-US" sz="2000" dirty="0">
                <a:latin typeface="Times New Roman" panose="02020603050405020304" pitchFamily="18" charset="0"/>
                <a:cs typeface="Times New Roman" panose="02020603050405020304" pitchFamily="18" charset="0"/>
              </a:rPr>
              <a:t> Qureshi</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2014, </a:t>
            </a:r>
            <a:r>
              <a:rPr lang="en-US" sz="2000" dirty="0">
                <a:latin typeface="Times New Roman" panose="02020603050405020304" pitchFamily="18" charset="0"/>
                <a:cs typeface="Times New Roman" panose="02020603050405020304" pitchFamily="18" charset="0"/>
              </a:rPr>
              <a:t>Mohammed Abdul </a:t>
            </a:r>
            <a:r>
              <a:rPr lang="en-US" sz="2000" dirty="0" err="1" smtClean="0">
                <a:latin typeface="Times New Roman" panose="02020603050405020304" pitchFamily="18" charset="0"/>
                <a:cs typeface="Times New Roman" panose="02020603050405020304" pitchFamily="18" charset="0"/>
              </a:rPr>
              <a:t>Qadeer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Anti theft application for android based </a:t>
            </a:r>
            <a:r>
              <a:rPr lang="en-US" sz="2000" dirty="0" smtClean="0">
                <a:latin typeface="Times New Roman" panose="02020603050405020304" pitchFamily="18" charset="0"/>
                <a:cs typeface="Times New Roman" panose="02020603050405020304" pitchFamily="18" charset="0"/>
              </a:rPr>
              <a:t>devices,”  IEEE</a:t>
            </a:r>
          </a:p>
          <a:p>
            <a:r>
              <a:rPr lang="en-US" sz="2000" dirty="0">
                <a:latin typeface="Times New Roman" panose="02020603050405020304" pitchFamily="18" charset="0"/>
                <a:cs typeface="Times New Roman" panose="02020603050405020304" pitchFamily="18" charset="0"/>
              </a:rPr>
              <a:t>Chandra, </a:t>
            </a:r>
            <a:r>
              <a:rPr lang="en-US" sz="2000" dirty="0" err="1">
                <a:latin typeface="Times New Roman" panose="02020603050405020304" pitchFamily="18" charset="0"/>
                <a:cs typeface="Times New Roman" panose="02020603050405020304" pitchFamily="18" charset="0"/>
              </a:rPr>
              <a:t>Ankur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Shashank</a:t>
            </a:r>
            <a:r>
              <a:rPr lang="en-US" sz="2000" dirty="0">
                <a:latin typeface="Times New Roman" panose="02020603050405020304" pitchFamily="18" charset="0"/>
                <a:cs typeface="Times New Roman" panose="02020603050405020304" pitchFamily="18" charset="0"/>
              </a:rPr>
              <a:t> Jain, and Mohammed Abdul </a:t>
            </a:r>
            <a:r>
              <a:rPr lang="en-US" sz="2000" dirty="0" err="1">
                <a:latin typeface="Times New Roman" panose="02020603050405020304" pitchFamily="18" charset="0"/>
                <a:cs typeface="Times New Roman" panose="02020603050405020304" pitchFamily="18" charset="0"/>
              </a:rPr>
              <a:t>Qadeer</a:t>
            </a:r>
            <a:r>
              <a:rPr lang="en-US" sz="2000" dirty="0">
                <a:latin typeface="Times New Roman" panose="02020603050405020304" pitchFamily="18" charset="0"/>
                <a:cs typeface="Times New Roman" panose="02020603050405020304" pitchFamily="18" charset="0"/>
              </a:rPr>
              <a:t>. "GPS Locator: An Application for Location Tracking and Sharing Using </a:t>
            </a:r>
            <a:r>
              <a:rPr lang="en-US" sz="2000" dirty="0" smtClean="0">
                <a:latin typeface="Times New Roman" panose="02020603050405020304" pitchFamily="18" charset="0"/>
                <a:cs typeface="Times New Roman" panose="02020603050405020304" pitchFamily="18" charset="0"/>
              </a:rPr>
              <a:t>GPS for </a:t>
            </a:r>
            <a:r>
              <a:rPr lang="en-US" sz="2000" dirty="0">
                <a:latin typeface="Times New Roman" panose="02020603050405020304" pitchFamily="18" charset="0"/>
                <a:cs typeface="Times New Roman" panose="02020603050405020304" pitchFamily="18" charset="0"/>
              </a:rPr>
              <a:t>Java Enabled Handhelds." In Computational Intelligence and Communication Networks (CICN), 2011 International Conference </a:t>
            </a:r>
            <a:r>
              <a:rPr lang="en-US" sz="2000" dirty="0" err="1">
                <a:latin typeface="Times New Roman" panose="02020603050405020304" pitchFamily="18" charset="0"/>
                <a:cs typeface="Times New Roman" panose="02020603050405020304" pitchFamily="18" charset="0"/>
              </a:rPr>
              <a:t>on,pp</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406-410</a:t>
            </a:r>
            <a:r>
              <a:rPr lang="en-US" sz="2000" dirty="0">
                <a:latin typeface="Times New Roman" panose="02020603050405020304" pitchFamily="18" charset="0"/>
                <a:cs typeface="Times New Roman" panose="02020603050405020304" pitchFamily="18" charset="0"/>
              </a:rPr>
              <a:t>. IEEE, 2011</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V. J. Raymond and E. </a:t>
            </a:r>
            <a:r>
              <a:rPr lang="en-US" sz="2000" dirty="0" err="1">
                <a:latin typeface="Times New Roman" panose="02020603050405020304" pitchFamily="18" charset="0"/>
                <a:cs typeface="Times New Roman" panose="02020603050405020304" pitchFamily="18" charset="0"/>
              </a:rPr>
              <a:t>Sushmitha</a:t>
            </a:r>
            <a:r>
              <a:rPr lang="en-US" sz="2000" dirty="0">
                <a:latin typeface="Times New Roman" panose="02020603050405020304" pitchFamily="18" charset="0"/>
                <a:cs typeface="Times New Roman" panose="02020603050405020304" pitchFamily="18" charset="0"/>
              </a:rPr>
              <a:t>, "Google drive based secured anti-theft android application," </a:t>
            </a:r>
            <a:r>
              <a:rPr lang="en-US" sz="2000" i="1" dirty="0">
                <a:latin typeface="Times New Roman" panose="02020603050405020304" pitchFamily="18" charset="0"/>
                <a:cs typeface="Times New Roman" panose="02020603050405020304" pitchFamily="18" charset="0"/>
              </a:rPr>
              <a:t>2017 International Conference on </a:t>
            </a:r>
            <a:r>
              <a:rPr lang="en-US" sz="2000" i="1" dirty="0" err="1">
                <a:latin typeface="Times New Roman" panose="02020603050405020304" pitchFamily="18" charset="0"/>
                <a:cs typeface="Times New Roman" panose="02020603050405020304" pitchFamily="18" charset="0"/>
              </a:rPr>
              <a:t>IoT</a:t>
            </a:r>
            <a:r>
              <a:rPr lang="en-US" sz="2000" i="1" dirty="0">
                <a:latin typeface="Times New Roman" panose="02020603050405020304" pitchFamily="18" charset="0"/>
                <a:cs typeface="Times New Roman" panose="02020603050405020304" pitchFamily="18" charset="0"/>
              </a:rPr>
              <a:t> and Application (ICIOT)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0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t>
            </a:r>
            <a:r>
              <a:rPr lang="en-US" b="1" dirty="0" smtClean="0">
                <a:solidFill>
                  <a:srgbClr val="00B050"/>
                </a:solidFill>
              </a:rPr>
              <a:t>THANK </a:t>
            </a:r>
            <a:r>
              <a:rPr lang="en-US" b="1" dirty="0">
                <a:solidFill>
                  <a:srgbClr val="00B050"/>
                </a:solidFill>
              </a:rPr>
              <a:t>YOU!!!!</a:t>
            </a:r>
            <a:endParaRPr lang="en-US" sz="6000" b="1" dirty="0">
              <a:solidFill>
                <a:srgbClr val="00B05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410" y="2509024"/>
            <a:ext cx="1806939" cy="176421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350" y="2297151"/>
            <a:ext cx="1534223" cy="1976089"/>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573" y="2515806"/>
            <a:ext cx="1799993" cy="1757433"/>
          </a:xfrm>
          <a:prstGeom prst="rect">
            <a:avLst/>
          </a:prstGeom>
        </p:spPr>
      </p:pic>
    </p:spTree>
    <p:extLst>
      <p:ext uri="{BB962C8B-B14F-4D97-AF65-F5344CB8AC3E}">
        <p14:creationId xmlns:p14="http://schemas.microsoft.com/office/powerpoint/2010/main" val="2442949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dirty="0" smtClean="0">
                <a:latin typeface="Times New Roman" panose="02020603050405020304" pitchFamily="18" charset="0"/>
                <a:cs typeface="Times New Roman" panose="02020603050405020304" pitchFamily="18" charset="0"/>
              </a:rPr>
              <a:t>OBJECTIVE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36776"/>
            <a:ext cx="10515600" cy="4351338"/>
          </a:xfrm>
        </p:spPr>
        <p:txBody>
          <a:bodyPr>
            <a:normAutofit/>
          </a:bodyPr>
          <a:lstStyle/>
          <a:p>
            <a:pPr algn="just"/>
            <a:r>
              <a:rPr lang="en-US" dirty="0" smtClean="0">
                <a:latin typeface="Times New Roman" panose="02020603050405020304" pitchFamily="18" charset="0"/>
                <a:cs typeface="Times New Roman" panose="02020603050405020304" pitchFamily="18" charset="0"/>
              </a:rPr>
              <a:t>The main objective  of the system is to make easy the process of self- tracking the stolen mobile phone.</a:t>
            </a:r>
          </a:p>
          <a:p>
            <a:pPr algn="just"/>
            <a:r>
              <a:rPr lang="en-US" dirty="0">
                <a:latin typeface="Times New Roman" panose="02020603050405020304" pitchFamily="18" charset="0"/>
                <a:cs typeface="Times New Roman" panose="02020603050405020304" pitchFamily="18" charset="0"/>
              </a:rPr>
              <a:t>Also it prevents the thief from resetting the mobile.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This is done by developing an application that sends frequently the necessary information to the registered mobile number and mail either by external trigger or auto assumption.</a:t>
            </a:r>
          </a:p>
          <a:p>
            <a:pPr algn="just"/>
            <a:r>
              <a:rPr lang="en-US" dirty="0" smtClean="0">
                <a:latin typeface="Times New Roman" panose="02020603050405020304" pitchFamily="18" charset="0"/>
                <a:cs typeface="Times New Roman" panose="02020603050405020304" pitchFamily="18" charset="0"/>
              </a:rPr>
              <a:t>Thus allowing the user to self-trace his stolen mobile and identify the thief with less stress and effort.</a:t>
            </a:r>
          </a:p>
        </p:txBody>
      </p:sp>
    </p:spTree>
    <p:extLst>
      <p:ext uri="{BB962C8B-B14F-4D97-AF65-F5344CB8AC3E}">
        <p14:creationId xmlns:p14="http://schemas.microsoft.com/office/powerpoint/2010/main" val="1713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                   EXISTING SYSTEM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8186" y="1571223"/>
            <a:ext cx="11088710" cy="4605740"/>
          </a:xfrm>
        </p:spPr>
        <p:txBody>
          <a:bodyPr>
            <a:noAutofit/>
          </a:bodyPr>
          <a:lstStyle/>
          <a:p>
            <a:r>
              <a:rPr lang="en-US" sz="2400" dirty="0" smtClean="0">
                <a:latin typeface="Times New Roman" panose="02020603050405020304" pitchFamily="18" charset="0"/>
                <a:cs typeface="Times New Roman" panose="02020603050405020304" pitchFamily="18" charset="0"/>
              </a:rPr>
              <a:t>In existing system the location of the lost phone can be traced. </a:t>
            </a:r>
          </a:p>
          <a:p>
            <a:r>
              <a:rPr lang="en-US" sz="2400" dirty="0" smtClean="0">
                <a:latin typeface="Times New Roman" panose="02020603050405020304" pitchFamily="18" charset="0"/>
                <a:cs typeface="Times New Roman" panose="02020603050405020304" pitchFamily="18" charset="0"/>
              </a:rPr>
              <a:t>This can be done only when the internet and GPS is turned on.</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Location tracking.</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Search the location of device using </a:t>
            </a:r>
            <a:r>
              <a:rPr lang="en-US" sz="2400" dirty="0" err="1" smtClean="0">
                <a:latin typeface="Times New Roman" panose="02020603050405020304" pitchFamily="18" charset="0"/>
                <a:cs typeface="Times New Roman" panose="02020603050405020304" pitchFamily="18" charset="0"/>
              </a:rPr>
              <a:t>google</a:t>
            </a:r>
            <a:r>
              <a:rPr lang="en-US" sz="2400" dirty="0" smtClean="0">
                <a:latin typeface="Times New Roman" panose="02020603050405020304" pitchFamily="18" charset="0"/>
                <a:cs typeface="Times New Roman" panose="02020603050405020304" pitchFamily="18" charset="0"/>
              </a:rPr>
              <a:t> services.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Remote erasing of data and Remote alarm</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Erase the user data and ringing the device remotely using internet.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IMEI tracking  [International Mobile Equipment Identity]</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Track the device using IMEI number by authorized persons. </a:t>
            </a:r>
          </a:p>
        </p:txBody>
      </p:sp>
    </p:spTree>
    <p:extLst>
      <p:ext uri="{BB962C8B-B14F-4D97-AF65-F5344CB8AC3E}">
        <p14:creationId xmlns:p14="http://schemas.microsoft.com/office/powerpoint/2010/main" val="651126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436645118"/>
              </p:ext>
            </p:extLst>
          </p:nvPr>
        </p:nvGraphicFramePr>
        <p:xfrm>
          <a:off x="309094" y="1420409"/>
          <a:ext cx="11655380" cy="4748464"/>
        </p:xfrm>
        <a:graphic>
          <a:graphicData uri="http://schemas.openxmlformats.org/drawingml/2006/table">
            <a:tbl>
              <a:tblPr firstRow="1" bandRow="1">
                <a:tableStyleId>{5940675A-B579-460E-94D1-54222C63F5DA}</a:tableStyleId>
              </a:tblPr>
              <a:tblGrid>
                <a:gridCol w="2143163"/>
                <a:gridCol w="2834942"/>
                <a:gridCol w="2124103"/>
                <a:gridCol w="2095734"/>
                <a:gridCol w="2457438"/>
              </a:tblGrid>
              <a:tr h="614429">
                <a:tc>
                  <a:txBody>
                    <a:bodyPr/>
                    <a:lstStyle/>
                    <a:p>
                      <a:pPr algn="ctr"/>
                      <a:r>
                        <a:rPr lang="en-US" b="1" dirty="0" smtClean="0">
                          <a:latin typeface="Times New Roman" panose="02020603050405020304" pitchFamily="18" charset="0"/>
                          <a:cs typeface="Times New Roman" panose="02020603050405020304" pitchFamily="18" charset="0"/>
                        </a:rPr>
                        <a:t>PAPER</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AUTHOR</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TECHNOLOGY USED</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ADVANTAGE</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DISADVANTAGE</a:t>
                      </a:r>
                      <a:endParaRPr lang="en-US" b="1" dirty="0">
                        <a:latin typeface="Times New Roman" panose="02020603050405020304" pitchFamily="18" charset="0"/>
                        <a:cs typeface="Times New Roman" panose="02020603050405020304" pitchFamily="18" charset="0"/>
                      </a:endParaRPr>
                    </a:p>
                  </a:txBody>
                  <a:tcPr/>
                </a:tc>
              </a:tr>
              <a:tr h="2086401">
                <a:tc>
                  <a:txBody>
                    <a:bodyPr/>
                    <a:lstStyle/>
                    <a:p>
                      <a:pPr algn="l"/>
                      <a:r>
                        <a:rPr lang="en-US" dirty="0" smtClean="0">
                          <a:latin typeface="Times New Roman" panose="02020603050405020304" pitchFamily="18" charset="0"/>
                          <a:cs typeface="Times New Roman" panose="02020603050405020304" pitchFamily="18" charset="0"/>
                        </a:rPr>
                        <a:t>Anti theft application for android based</a:t>
                      </a:r>
                      <a:r>
                        <a:rPr lang="en-US" baseline="0" dirty="0" smtClean="0">
                          <a:latin typeface="Times New Roman" panose="02020603050405020304" pitchFamily="18" charset="0"/>
                          <a:cs typeface="Times New Roman" panose="02020603050405020304" pitchFamily="18" charset="0"/>
                        </a:rPr>
                        <a:t> devices</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sz="18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Azeem</a:t>
                      </a:r>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sz="18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Ush</a:t>
                      </a:r>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Shan Khan, Mohammad </a:t>
                      </a:r>
                      <a:r>
                        <a:rPr lang="en-US" sz="18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Naved</a:t>
                      </a:r>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Qureshi, Mohammed Abdul </a:t>
                      </a:r>
                      <a:r>
                        <a:rPr lang="en-US" sz="18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Qadeer</a:t>
                      </a:r>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dirty="0" smtClean="0">
                          <a:latin typeface="Times New Roman" panose="02020603050405020304" pitchFamily="18" charset="0"/>
                          <a:cs typeface="Times New Roman" panose="02020603050405020304" pitchFamily="18" charset="0"/>
                        </a:rPr>
                        <a:t>Mobile</a:t>
                      </a:r>
                      <a:r>
                        <a:rPr lang="en-US" baseline="0" dirty="0" smtClean="0">
                          <a:latin typeface="Times New Roman" panose="02020603050405020304" pitchFamily="18" charset="0"/>
                          <a:cs typeface="Times New Roman" panose="02020603050405020304" pitchFamily="18" charset="0"/>
                        </a:rPr>
                        <a:t> is tracked by</a:t>
                      </a:r>
                    </a:p>
                    <a:p>
                      <a:pPr marL="342900" indent="-342900" algn="l">
                        <a:buAutoNum type="arabicParenR"/>
                      </a:pPr>
                      <a:r>
                        <a:rPr lang="en-US" baseline="0" dirty="0" smtClean="0">
                          <a:latin typeface="Times New Roman" panose="02020603050405020304" pitchFamily="18" charset="0"/>
                          <a:cs typeface="Times New Roman" panose="02020603050405020304" pitchFamily="18" charset="0"/>
                        </a:rPr>
                        <a:t>Context tracking</a:t>
                      </a:r>
                    </a:p>
                    <a:p>
                      <a:pPr marL="342900" indent="-342900" algn="l">
                        <a:buAutoNum type="arabicParenR"/>
                      </a:pPr>
                      <a:r>
                        <a:rPr lang="en-US" baseline="0" dirty="0" smtClean="0">
                          <a:latin typeface="Times New Roman" panose="02020603050405020304" pitchFamily="18" charset="0"/>
                          <a:cs typeface="Times New Roman" panose="02020603050405020304" pitchFamily="18" charset="0"/>
                        </a:rPr>
                        <a:t>SIM change alert</a:t>
                      </a:r>
                    </a:p>
                    <a:p>
                      <a:pPr marL="342900" indent="-342900" algn="l">
                        <a:buAutoNum type="arabicParenR"/>
                      </a:pPr>
                      <a:r>
                        <a:rPr lang="en-US" baseline="0" dirty="0" smtClean="0">
                          <a:latin typeface="Times New Roman" panose="02020603050405020304" pitchFamily="18" charset="0"/>
                          <a:cs typeface="Times New Roman" panose="02020603050405020304" pitchFamily="18" charset="0"/>
                        </a:rPr>
                        <a:t>Snap shots</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dirty="0" smtClean="0">
                          <a:latin typeface="Times New Roman" panose="02020603050405020304" pitchFamily="18" charset="0"/>
                          <a:cs typeface="Times New Roman" panose="02020603050405020304" pitchFamily="18" charset="0"/>
                        </a:rPr>
                        <a:t>The owner can get necessary information of his mobile and thief.</a:t>
                      </a:r>
                      <a:endParaRPr lang="en-US" dirty="0">
                        <a:latin typeface="Times New Roman" panose="02020603050405020304" pitchFamily="18" charset="0"/>
                        <a:cs typeface="Times New Roman" panose="02020603050405020304" pitchFamily="18" charset="0"/>
                      </a:endParaRPr>
                    </a:p>
                  </a:txBody>
                  <a:tcPr/>
                </a:tc>
                <a:tc>
                  <a:txBody>
                    <a:bodyPr/>
                    <a:lstStyle/>
                    <a:p>
                      <a:pPr marL="342900" indent="-342900" algn="l">
                        <a:buAutoNum type="arabicParenR"/>
                      </a:pPr>
                      <a:r>
                        <a:rPr lang="en-US" dirty="0" smtClean="0">
                          <a:latin typeface="Times New Roman" panose="02020603050405020304" pitchFamily="18" charset="0"/>
                          <a:cs typeface="Times New Roman" panose="02020603050405020304" pitchFamily="18" charset="0"/>
                        </a:rPr>
                        <a:t>Easy uninstallation    of app</a:t>
                      </a:r>
                    </a:p>
                    <a:p>
                      <a:pPr marL="342900" indent="-342900" algn="l">
                        <a:buAutoNum type="arabicParenR"/>
                      </a:pPr>
                      <a:r>
                        <a:rPr lang="en-US" dirty="0" smtClean="0">
                          <a:latin typeface="Times New Roman" panose="02020603050405020304" pitchFamily="18" charset="0"/>
                          <a:cs typeface="Times New Roman" panose="02020603050405020304" pitchFamily="18" charset="0"/>
                        </a:rPr>
                        <a:t>Mobile</a:t>
                      </a:r>
                      <a:r>
                        <a:rPr lang="en-US" baseline="0" dirty="0" smtClean="0">
                          <a:latin typeface="Times New Roman" panose="02020603050405020304" pitchFamily="18" charset="0"/>
                          <a:cs typeface="Times New Roman" panose="02020603050405020304" pitchFamily="18" charset="0"/>
                        </a:rPr>
                        <a:t> reset can be performed</a:t>
                      </a:r>
                    </a:p>
                    <a:p>
                      <a:pPr marL="342900" indent="-342900" algn="l">
                        <a:buAutoNum type="arabicParenR"/>
                      </a:pPr>
                      <a:r>
                        <a:rPr lang="en-US" baseline="0" dirty="0" smtClean="0">
                          <a:latin typeface="Times New Roman" panose="02020603050405020304" pitchFamily="18" charset="0"/>
                          <a:cs typeface="Times New Roman" panose="02020603050405020304" pitchFamily="18" charset="0"/>
                        </a:rPr>
                        <a:t>Internet enabled</a:t>
                      </a:r>
                      <a:endParaRPr lang="en-US" dirty="0" smtClean="0">
                        <a:latin typeface="Times New Roman" panose="02020603050405020304" pitchFamily="18" charset="0"/>
                        <a:cs typeface="Times New Roman" panose="02020603050405020304" pitchFamily="18" charset="0"/>
                      </a:endParaRPr>
                    </a:p>
                  </a:txBody>
                  <a:tcPr/>
                </a:tc>
              </a:tr>
              <a:tr h="2021983">
                <a:tc>
                  <a:txBody>
                    <a:bodyPr/>
                    <a:lstStyle/>
                    <a:p>
                      <a:pPr algn="l"/>
                      <a:endPar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p>
                      <a:pPr algn="l"/>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Mobile Theft Tracking Application </a:t>
                      </a:r>
                      <a:endParaRPr lang="en-US" b="0" dirty="0">
                        <a:latin typeface="Times New Roman" panose="02020603050405020304" pitchFamily="18" charset="0"/>
                        <a:cs typeface="Times New Roman" panose="02020603050405020304" pitchFamily="18" charset="0"/>
                      </a:endParaRPr>
                    </a:p>
                  </a:txBody>
                  <a:tcPr/>
                </a:tc>
                <a:tc>
                  <a:txBody>
                    <a:bodyPr/>
                    <a:lstStyle/>
                    <a:p>
                      <a:pPr algn="l"/>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Prof. Kishore N. </a:t>
                      </a:r>
                      <a:r>
                        <a:rPr lang="en-US" sz="18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Shedge</a:t>
                      </a:r>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1, </a:t>
                      </a:r>
                      <a:r>
                        <a:rPr lang="en-US" sz="18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Dnyaneshwar</a:t>
                      </a:r>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C. Dhatrak2, </a:t>
                      </a:r>
                      <a:r>
                        <a:rPr lang="en-US" sz="18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Kanchan</a:t>
                      </a:r>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S. Ugale3, </a:t>
                      </a:r>
                    </a:p>
                    <a:p>
                      <a:pPr algn="l"/>
                      <a:r>
                        <a:rPr lang="en-US" sz="18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Asmita</a:t>
                      </a:r>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P. Walimbe4, Anil S. Khade5 </a:t>
                      </a:r>
                    </a:p>
                    <a:p>
                      <a:pPr algn="l"/>
                      <a:endPar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l"/>
                      <a:r>
                        <a:rPr lang="en-US" dirty="0" smtClean="0">
                          <a:latin typeface="Times New Roman" panose="02020603050405020304" pitchFamily="18" charset="0"/>
                          <a:cs typeface="Times New Roman" panose="02020603050405020304" pitchFamily="18" charset="0"/>
                        </a:rPr>
                        <a:t>Mobile is tracked by </a:t>
                      </a:r>
                    </a:p>
                    <a:p>
                      <a:pPr marL="342900" indent="-342900" algn="l">
                        <a:buAutoNum type="arabicParenR"/>
                      </a:pPr>
                      <a:r>
                        <a:rPr lang="en-US" dirty="0" smtClean="0">
                          <a:latin typeface="Times New Roman" panose="02020603050405020304" pitchFamily="18" charset="0"/>
                          <a:cs typeface="Times New Roman" panose="02020603050405020304" pitchFamily="18" charset="0"/>
                        </a:rPr>
                        <a:t>GPS</a:t>
                      </a:r>
                      <a:r>
                        <a:rPr lang="en-US" baseline="0" dirty="0" smtClean="0">
                          <a:latin typeface="Times New Roman" panose="02020603050405020304" pitchFamily="18" charset="0"/>
                          <a:cs typeface="Times New Roman" panose="02020603050405020304" pitchFamily="18" charset="0"/>
                        </a:rPr>
                        <a:t> tracking</a:t>
                      </a:r>
                    </a:p>
                    <a:p>
                      <a:pPr marL="342900" indent="-342900" algn="l">
                        <a:buAutoNum type="arabicParenR"/>
                      </a:pPr>
                      <a:r>
                        <a:rPr lang="en-US" baseline="0" dirty="0" smtClean="0">
                          <a:latin typeface="Times New Roman" panose="02020603050405020304" pitchFamily="18" charset="0"/>
                          <a:cs typeface="Times New Roman" panose="02020603050405020304" pitchFamily="18" charset="0"/>
                        </a:rPr>
                        <a:t>SIM change alert</a:t>
                      </a:r>
                    </a:p>
                    <a:p>
                      <a:pPr marL="0" indent="0" algn="l">
                        <a:buNone/>
                      </a:pPr>
                      <a:r>
                        <a:rPr lang="en-US" dirty="0" smtClean="0">
                          <a:latin typeface="Times New Roman" panose="02020603050405020304" pitchFamily="18" charset="0"/>
                          <a:cs typeface="Times New Roman" panose="02020603050405020304" pitchFamily="18" charset="0"/>
                        </a:rPr>
                        <a:t>3)   Remote erase of      data </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dirty="0" smtClean="0">
                          <a:latin typeface="Times New Roman" panose="02020603050405020304" pitchFamily="18" charset="0"/>
                          <a:cs typeface="Times New Roman" panose="02020603050405020304" pitchFamily="18" charset="0"/>
                        </a:rPr>
                        <a:t>Easy gathering</a:t>
                      </a:r>
                      <a:r>
                        <a:rPr lang="en-US" baseline="0" dirty="0" smtClean="0">
                          <a:latin typeface="Times New Roman" panose="02020603050405020304" pitchFamily="18" charset="0"/>
                          <a:cs typeface="Times New Roman" panose="02020603050405020304" pitchFamily="18" charset="0"/>
                        </a:rPr>
                        <a:t> of location information and secure personal details</a:t>
                      </a:r>
                      <a:endParaRPr lang="en-US" dirty="0">
                        <a:latin typeface="Times New Roman" panose="02020603050405020304" pitchFamily="18" charset="0"/>
                        <a:cs typeface="Times New Roman" panose="02020603050405020304" pitchFamily="18" charset="0"/>
                      </a:endParaRPr>
                    </a:p>
                  </a:txBody>
                  <a:tcPr/>
                </a:tc>
                <a:tc>
                  <a:txBody>
                    <a:bodyPr/>
                    <a:lstStyle/>
                    <a:p>
                      <a:pPr marL="342900" indent="-342900" algn="l">
                        <a:buAutoNum type="arabicParenR"/>
                      </a:pPr>
                      <a:r>
                        <a:rPr lang="en-US" dirty="0" smtClean="0">
                          <a:latin typeface="Times New Roman" panose="02020603050405020304" pitchFamily="18" charset="0"/>
                          <a:cs typeface="Times New Roman" panose="02020603050405020304" pitchFamily="18" charset="0"/>
                        </a:rPr>
                        <a:t>Internet</a:t>
                      </a:r>
                      <a:r>
                        <a:rPr lang="en-US" baseline="0" dirty="0" smtClean="0">
                          <a:latin typeface="Times New Roman" panose="02020603050405020304" pitchFamily="18" charset="0"/>
                          <a:cs typeface="Times New Roman" panose="02020603050405020304" pitchFamily="18" charset="0"/>
                        </a:rPr>
                        <a:t> enabled</a:t>
                      </a:r>
                    </a:p>
                    <a:p>
                      <a:pPr marL="342900" indent="-342900" algn="l">
                        <a:buAutoNum type="arabicParenR"/>
                      </a:pPr>
                      <a:r>
                        <a:rPr lang="en-US" baseline="0" dirty="0" smtClean="0">
                          <a:latin typeface="Times New Roman" panose="02020603050405020304" pitchFamily="18" charset="0"/>
                          <a:cs typeface="Times New Roman" panose="02020603050405020304" pitchFamily="18" charset="0"/>
                        </a:rPr>
                        <a:t>Loss of personal details</a:t>
                      </a:r>
                    </a:p>
                    <a:p>
                      <a:pPr marL="342900" indent="-342900" algn="l">
                        <a:buAutoNum type="arabicParenR"/>
                      </a:pPr>
                      <a:r>
                        <a:rPr lang="en-US" baseline="0" dirty="0" smtClean="0">
                          <a:latin typeface="Times New Roman" panose="02020603050405020304" pitchFamily="18" charset="0"/>
                          <a:cs typeface="Times New Roman" panose="02020603050405020304" pitchFamily="18" charset="0"/>
                        </a:rPr>
                        <a:t>Mobile reset will uninstall the app </a:t>
                      </a:r>
                      <a:endParaRPr lang="en-US" dirty="0" smtClean="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txBody>
                  <a:tcPr/>
                </a:tc>
              </a:tr>
            </a:tbl>
          </a:graphicData>
        </a:graphic>
      </p:graphicFrame>
      <p:sp>
        <p:nvSpPr>
          <p:cNvPr id="10" name="TextBox 9"/>
          <p:cNvSpPr txBox="1"/>
          <p:nvPr/>
        </p:nvSpPr>
        <p:spPr>
          <a:xfrm>
            <a:off x="3193960" y="489397"/>
            <a:ext cx="4905510" cy="646331"/>
          </a:xfrm>
          <a:prstGeom prst="rect">
            <a:avLst/>
          </a:prstGeom>
          <a:noFill/>
        </p:spPr>
        <p:txBody>
          <a:bodyPr wrap="none" rtlCol="0">
            <a:spAutoFit/>
          </a:bodyPr>
          <a:lstStyle/>
          <a:p>
            <a:r>
              <a:rPr lang="en-US" sz="3600" dirty="0" smtClean="0">
                <a:latin typeface="Times New Roman" panose="02020603050405020304" pitchFamily="18" charset="0"/>
                <a:cs typeface="Times New Roman" panose="02020603050405020304" pitchFamily="18" charset="0"/>
              </a:rPr>
              <a:t>LITERATURE </a:t>
            </a:r>
            <a:r>
              <a:rPr lang="en-US" sz="3600" dirty="0" smtClean="0">
                <a:latin typeface="Times New Roman" panose="02020603050405020304" pitchFamily="18" charset="0"/>
                <a:cs typeface="Times New Roman" panose="02020603050405020304" pitchFamily="18" charset="0"/>
              </a:rPr>
              <a:t>SURVEY</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296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24251396"/>
              </p:ext>
            </p:extLst>
          </p:nvPr>
        </p:nvGraphicFramePr>
        <p:xfrm>
          <a:off x="180304" y="1461753"/>
          <a:ext cx="11655380" cy="4565453"/>
        </p:xfrm>
        <a:graphic>
          <a:graphicData uri="http://schemas.openxmlformats.org/drawingml/2006/table">
            <a:tbl>
              <a:tblPr firstRow="1" bandRow="1">
                <a:tableStyleId>{5940675A-B579-460E-94D1-54222C63F5DA}</a:tableStyleId>
              </a:tblPr>
              <a:tblGrid>
                <a:gridCol w="2143163"/>
                <a:gridCol w="2834942"/>
                <a:gridCol w="2124103"/>
                <a:gridCol w="2095734"/>
                <a:gridCol w="2457438"/>
              </a:tblGrid>
              <a:tr h="614429">
                <a:tc>
                  <a:txBody>
                    <a:bodyPr/>
                    <a:lstStyle/>
                    <a:p>
                      <a:pPr algn="l"/>
                      <a:r>
                        <a:rPr lang="en-US" b="1" dirty="0" smtClean="0">
                          <a:latin typeface="Times New Roman" panose="02020603050405020304" pitchFamily="18" charset="0"/>
                          <a:cs typeface="Times New Roman" panose="02020603050405020304" pitchFamily="18" charset="0"/>
                        </a:rPr>
                        <a:t>PAPER</a:t>
                      </a:r>
                      <a:endParaRPr lang="en-US" b="1" dirty="0">
                        <a:latin typeface="Times New Roman" panose="02020603050405020304" pitchFamily="18" charset="0"/>
                        <a:cs typeface="Times New Roman" panose="02020603050405020304" pitchFamily="18" charset="0"/>
                      </a:endParaRPr>
                    </a:p>
                  </a:txBody>
                  <a:tcPr/>
                </a:tc>
                <a:tc>
                  <a:txBody>
                    <a:bodyPr/>
                    <a:lstStyle/>
                    <a:p>
                      <a:pPr algn="l"/>
                      <a:r>
                        <a:rPr lang="en-US" b="1" dirty="0" smtClean="0">
                          <a:latin typeface="Times New Roman" panose="02020603050405020304" pitchFamily="18" charset="0"/>
                          <a:cs typeface="Times New Roman" panose="02020603050405020304" pitchFamily="18" charset="0"/>
                        </a:rPr>
                        <a:t>AUTHOR</a:t>
                      </a:r>
                      <a:endParaRPr lang="en-US" b="1" dirty="0">
                        <a:latin typeface="Times New Roman" panose="02020603050405020304" pitchFamily="18" charset="0"/>
                        <a:cs typeface="Times New Roman" panose="02020603050405020304" pitchFamily="18" charset="0"/>
                      </a:endParaRPr>
                    </a:p>
                  </a:txBody>
                  <a:tcPr/>
                </a:tc>
                <a:tc>
                  <a:txBody>
                    <a:bodyPr/>
                    <a:lstStyle/>
                    <a:p>
                      <a:pPr algn="l"/>
                      <a:r>
                        <a:rPr lang="en-US" b="1" dirty="0" smtClean="0">
                          <a:latin typeface="Times New Roman" panose="02020603050405020304" pitchFamily="18" charset="0"/>
                          <a:cs typeface="Times New Roman" panose="02020603050405020304" pitchFamily="18" charset="0"/>
                        </a:rPr>
                        <a:t>TECHNOLOGY USED</a:t>
                      </a:r>
                      <a:endParaRPr lang="en-US" b="1" dirty="0">
                        <a:latin typeface="Times New Roman" panose="02020603050405020304" pitchFamily="18" charset="0"/>
                        <a:cs typeface="Times New Roman" panose="02020603050405020304" pitchFamily="18" charset="0"/>
                      </a:endParaRPr>
                    </a:p>
                  </a:txBody>
                  <a:tcPr/>
                </a:tc>
                <a:tc>
                  <a:txBody>
                    <a:bodyPr/>
                    <a:lstStyle/>
                    <a:p>
                      <a:pPr algn="l"/>
                      <a:r>
                        <a:rPr lang="en-US" b="1" dirty="0" smtClean="0">
                          <a:latin typeface="Times New Roman" panose="02020603050405020304" pitchFamily="18" charset="0"/>
                          <a:cs typeface="Times New Roman" panose="02020603050405020304" pitchFamily="18" charset="0"/>
                        </a:rPr>
                        <a:t>ADVANTAGE</a:t>
                      </a:r>
                      <a:endParaRPr lang="en-US" b="1" dirty="0">
                        <a:latin typeface="Times New Roman" panose="02020603050405020304" pitchFamily="18" charset="0"/>
                        <a:cs typeface="Times New Roman" panose="02020603050405020304" pitchFamily="18" charset="0"/>
                      </a:endParaRPr>
                    </a:p>
                  </a:txBody>
                  <a:tcPr/>
                </a:tc>
                <a:tc>
                  <a:txBody>
                    <a:bodyPr/>
                    <a:lstStyle/>
                    <a:p>
                      <a:pPr algn="l"/>
                      <a:r>
                        <a:rPr lang="en-US" b="1" dirty="0" smtClean="0">
                          <a:latin typeface="Times New Roman" panose="02020603050405020304" pitchFamily="18" charset="0"/>
                          <a:cs typeface="Times New Roman" panose="02020603050405020304" pitchFamily="18" charset="0"/>
                        </a:rPr>
                        <a:t>DISADVANTAGE</a:t>
                      </a:r>
                      <a:endParaRPr lang="en-US" b="1" dirty="0">
                        <a:latin typeface="Times New Roman" panose="02020603050405020304" pitchFamily="18" charset="0"/>
                        <a:cs typeface="Times New Roman" panose="02020603050405020304" pitchFamily="18" charset="0"/>
                      </a:endParaRPr>
                    </a:p>
                  </a:txBody>
                  <a:tcPr/>
                </a:tc>
              </a:tr>
              <a:tr h="1903390">
                <a:tc>
                  <a:txBody>
                    <a:bodyPr/>
                    <a:lstStyle/>
                    <a:p>
                      <a:pPr algn="l"/>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An RFID Based Smartphone Proximity</a:t>
                      </a:r>
                    </a:p>
                    <a:p>
                      <a:pPr algn="l"/>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Absence Alert System</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Muhammad </a:t>
                      </a:r>
                      <a:r>
                        <a:rPr lang="en-US" sz="18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Jawad</a:t>
                      </a:r>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a:t>
                      </a:r>
                      <a:r>
                        <a:rPr lang="en-US" sz="18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Hussain</a:t>
                      </a:r>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Li Lu, Member, IEEE, and Shan </a:t>
                      </a:r>
                      <a:r>
                        <a:rPr lang="en-US" sz="1800" b="0" i="0" u="none" strike="noStrike" kern="1200" baseline="0" dirty="0" err="1" smtClean="0">
                          <a:solidFill>
                            <a:schemeClr val="tx1"/>
                          </a:solidFill>
                          <a:latin typeface="Times New Roman" panose="02020603050405020304" pitchFamily="18" charset="0"/>
                          <a:ea typeface="+mn-ea"/>
                          <a:cs typeface="Times New Roman" panose="02020603050405020304" pitchFamily="18" charset="0"/>
                        </a:rPr>
                        <a:t>Gao</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dirty="0" smtClean="0">
                          <a:latin typeface="Times New Roman" panose="02020603050405020304" pitchFamily="18" charset="0"/>
                          <a:cs typeface="Times New Roman" panose="02020603050405020304" pitchFamily="18" charset="0"/>
                        </a:rPr>
                        <a:t>Mobile</a:t>
                      </a:r>
                      <a:r>
                        <a:rPr lang="en-US" baseline="0" dirty="0" smtClean="0">
                          <a:latin typeface="Times New Roman" panose="02020603050405020304" pitchFamily="18" charset="0"/>
                          <a:cs typeface="Times New Roman" panose="02020603050405020304" pitchFamily="18" charset="0"/>
                        </a:rPr>
                        <a:t> is tracked by</a:t>
                      </a:r>
                    </a:p>
                    <a:p>
                      <a:pPr marL="342900" indent="-342900" algn="l">
                        <a:buAutoNum type="arabicParenR"/>
                      </a:pPr>
                      <a:r>
                        <a:rPr lang="en-US" dirty="0" smtClean="0">
                          <a:latin typeface="Times New Roman" panose="02020603050405020304" pitchFamily="18" charset="0"/>
                          <a:cs typeface="Times New Roman" panose="02020603050405020304" pitchFamily="18" charset="0"/>
                        </a:rPr>
                        <a:t>RFID based sensors.</a:t>
                      </a:r>
                    </a:p>
                    <a:p>
                      <a:pPr marL="342900" indent="-342900" algn="l">
                        <a:buAutoNum type="arabicParenR"/>
                      </a:pPr>
                      <a:r>
                        <a:rPr lang="en-US" dirty="0" smtClean="0">
                          <a:latin typeface="Times New Roman" panose="02020603050405020304" pitchFamily="18" charset="0"/>
                          <a:cs typeface="Times New Roman" panose="02020603050405020304" pitchFamily="18" charset="0"/>
                        </a:rPr>
                        <a:t>Short</a:t>
                      </a:r>
                      <a:r>
                        <a:rPr lang="en-US" baseline="0" dirty="0" smtClean="0">
                          <a:latin typeface="Times New Roman" panose="02020603050405020304" pitchFamily="18" charset="0"/>
                          <a:cs typeface="Times New Roman" panose="02020603050405020304" pitchFamily="18" charset="0"/>
                        </a:rPr>
                        <a:t> distance </a:t>
                      </a:r>
                      <a:r>
                        <a:rPr lang="en-US" baseline="0" dirty="0" err="1" smtClean="0">
                          <a:latin typeface="Times New Roman" panose="02020603050405020304" pitchFamily="18" charset="0"/>
                          <a:cs typeface="Times New Roman" panose="02020603050405020304" pitchFamily="18" charset="0"/>
                        </a:rPr>
                        <a:t>req</a:t>
                      </a:r>
                      <a:r>
                        <a:rPr lang="en-US" baseline="0" dirty="0" smtClean="0">
                          <a:latin typeface="Times New Roman" panose="02020603050405020304" pitchFamily="18" charset="0"/>
                          <a:cs typeface="Times New Roman" panose="02020603050405020304" pitchFamily="18" charset="0"/>
                        </a:rPr>
                        <a:t>/res strategy</a:t>
                      </a: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dirty="0" smtClean="0">
                          <a:latin typeface="Times New Roman" panose="02020603050405020304" pitchFamily="18" charset="0"/>
                          <a:cs typeface="Times New Roman" panose="02020603050405020304" pitchFamily="18" charset="0"/>
                        </a:rPr>
                        <a:t>It is ensured that the mobile is always near the user.</a:t>
                      </a:r>
                      <a:endParaRPr lang="en-US" dirty="0">
                        <a:latin typeface="Times New Roman" panose="02020603050405020304" pitchFamily="18" charset="0"/>
                        <a:cs typeface="Times New Roman" panose="02020603050405020304" pitchFamily="18" charset="0"/>
                      </a:endParaRPr>
                    </a:p>
                  </a:txBody>
                  <a:tcPr/>
                </a:tc>
                <a:tc>
                  <a:txBody>
                    <a:bodyPr/>
                    <a:lstStyle/>
                    <a:p>
                      <a:pPr marL="342900" indent="-342900" algn="l">
                        <a:buAutoNum type="arabicParenR"/>
                      </a:pPr>
                      <a:r>
                        <a:rPr lang="en-US" baseline="0" dirty="0" smtClean="0">
                          <a:latin typeface="Times New Roman" panose="02020603050405020304" pitchFamily="18" charset="0"/>
                          <a:cs typeface="Times New Roman" panose="02020603050405020304" pitchFamily="18" charset="0"/>
                        </a:rPr>
                        <a:t>High power consumption.</a:t>
                      </a:r>
                    </a:p>
                    <a:p>
                      <a:pPr marL="342900" indent="-342900" algn="l">
                        <a:buAutoNum type="arabicParenR"/>
                      </a:pPr>
                      <a:r>
                        <a:rPr lang="en-US" baseline="0" dirty="0" smtClean="0">
                          <a:latin typeface="Times New Roman" panose="02020603050405020304" pitchFamily="18" charset="0"/>
                          <a:cs typeface="Times New Roman" panose="02020603050405020304" pitchFamily="18" charset="0"/>
                        </a:rPr>
                        <a:t>Hardware failure.</a:t>
                      </a:r>
                    </a:p>
                    <a:p>
                      <a:pPr marL="342900" indent="-342900" algn="l">
                        <a:buAutoNum type="arabicParenR"/>
                      </a:pPr>
                      <a:r>
                        <a:rPr lang="en-US" baseline="0" dirty="0" smtClean="0">
                          <a:latin typeface="Times New Roman" panose="02020603050405020304" pitchFamily="18" charset="0"/>
                          <a:cs typeface="Times New Roman" panose="02020603050405020304" pitchFamily="18" charset="0"/>
                        </a:rPr>
                        <a:t>Short range.</a:t>
                      </a:r>
                    </a:p>
                    <a:p>
                      <a:pPr marL="342900" indent="-342900" algn="l">
                        <a:buAutoNum type="arabicParenR"/>
                      </a:pPr>
                      <a:r>
                        <a:rPr lang="en-US" baseline="0" dirty="0" smtClean="0">
                          <a:latin typeface="Times New Roman" panose="02020603050405020304" pitchFamily="18" charset="0"/>
                          <a:cs typeface="Times New Roman" panose="02020603050405020304" pitchFamily="18" charset="0"/>
                        </a:rPr>
                        <a:t>High cost.</a:t>
                      </a:r>
                      <a:endParaRPr lang="en-US" dirty="0" smtClean="0">
                        <a:latin typeface="Times New Roman" panose="02020603050405020304" pitchFamily="18" charset="0"/>
                        <a:cs typeface="Times New Roman" panose="02020603050405020304" pitchFamily="18" charset="0"/>
                      </a:endParaRPr>
                    </a:p>
                  </a:txBody>
                  <a:tcPr/>
                </a:tc>
              </a:tr>
              <a:tr h="2021983">
                <a:tc>
                  <a:txBody>
                    <a:bodyPr/>
                    <a:lstStyle/>
                    <a:p>
                      <a:pPr algn="l"/>
                      <a:endPar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p>
                      <a:pPr algn="l"/>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a:t>
                      </a:r>
                    </a:p>
                    <a:p>
                      <a:pPr algn="l"/>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Mobile Tracking Based on Phone Theft Detection </a:t>
                      </a:r>
                      <a:endParaRPr lang="en-US" b="0" dirty="0">
                        <a:latin typeface="Times New Roman" panose="02020603050405020304" pitchFamily="18" charset="0"/>
                        <a:cs typeface="Times New Roman" panose="02020603050405020304" pitchFamily="18" charset="0"/>
                      </a:endParaRPr>
                    </a:p>
                  </a:txBody>
                  <a:tcPr/>
                </a:tc>
                <a:tc>
                  <a:txBody>
                    <a:bodyPr/>
                    <a:lstStyle/>
                    <a:p>
                      <a:pPr algn="l"/>
                      <a:endPar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p>
                      <a:pPr algn="l"/>
                      <a:endPar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p>
                      <a:pPr algn="l"/>
                      <a:r>
                        <a:rPr lang="en-US"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B. Srilekha1, Dr. V. Dhanakoti2 </a:t>
                      </a:r>
                    </a:p>
                  </a:txBody>
                  <a:tcPr/>
                </a:tc>
                <a:tc>
                  <a:txBody>
                    <a:bodyPr/>
                    <a:lstStyle/>
                    <a:p>
                      <a:pPr algn="l"/>
                      <a:r>
                        <a:rPr lang="en-US" dirty="0" smtClean="0">
                          <a:latin typeface="Times New Roman" panose="02020603050405020304" pitchFamily="18" charset="0"/>
                          <a:cs typeface="Times New Roman" panose="02020603050405020304" pitchFamily="18" charset="0"/>
                        </a:rPr>
                        <a:t>Mobile is tracked by </a:t>
                      </a:r>
                      <a:endParaRPr lang="en-US" baseline="0" dirty="0" smtClean="0">
                        <a:latin typeface="Times New Roman" panose="02020603050405020304" pitchFamily="18" charset="0"/>
                        <a:cs typeface="Times New Roman" panose="02020603050405020304" pitchFamily="18" charset="0"/>
                      </a:endParaRPr>
                    </a:p>
                    <a:p>
                      <a:pPr marL="342900" indent="-342900" algn="l">
                        <a:buAutoNum type="arabicParenR"/>
                      </a:pPr>
                      <a:r>
                        <a:rPr lang="en-US" baseline="0" dirty="0" smtClean="0">
                          <a:latin typeface="Times New Roman" panose="02020603050405020304" pitchFamily="18" charset="0"/>
                          <a:cs typeface="Times New Roman" panose="02020603050405020304" pitchFamily="18" charset="0"/>
                        </a:rPr>
                        <a:t>Location details through SMS.</a:t>
                      </a:r>
                    </a:p>
                    <a:p>
                      <a:pPr marL="342900" indent="-342900" algn="l">
                        <a:buAutoNum type="arabicParenR"/>
                      </a:pPr>
                      <a:r>
                        <a:rPr lang="en-US" baseline="0" dirty="0" smtClean="0">
                          <a:latin typeface="Times New Roman" panose="02020603050405020304" pitchFamily="18" charset="0"/>
                          <a:cs typeface="Times New Roman" panose="02020603050405020304" pitchFamily="18" charset="0"/>
                        </a:rPr>
                        <a:t>Snap-shot on password attempt failure.</a:t>
                      </a:r>
                    </a:p>
                    <a:p>
                      <a:pPr marL="0" indent="0" algn="l">
                        <a:buNone/>
                      </a:pPr>
                      <a:endParaRPr lang="en-US" dirty="0">
                        <a:latin typeface="Times New Roman" panose="02020603050405020304" pitchFamily="18" charset="0"/>
                        <a:cs typeface="Times New Roman" panose="02020603050405020304" pitchFamily="18" charset="0"/>
                      </a:endParaRPr>
                    </a:p>
                  </a:txBody>
                  <a:tcPr/>
                </a:tc>
                <a:tc>
                  <a:txBody>
                    <a:bodyPr/>
                    <a:lstStyle/>
                    <a:p>
                      <a:pPr algn="l"/>
                      <a:r>
                        <a:rPr lang="en-US" baseline="0" dirty="0" smtClean="0">
                          <a:latin typeface="Times New Roman" panose="02020603050405020304" pitchFamily="18" charset="0"/>
                          <a:cs typeface="Times New Roman" panose="02020603050405020304" pitchFamily="18" charset="0"/>
                        </a:rPr>
                        <a:t>The thief and his location can be identified.</a:t>
                      </a:r>
                    </a:p>
                    <a:p>
                      <a:pPr algn="l"/>
                      <a:endParaRPr lang="en-US" dirty="0">
                        <a:latin typeface="Times New Roman" panose="02020603050405020304" pitchFamily="18" charset="0"/>
                        <a:cs typeface="Times New Roman" panose="02020603050405020304" pitchFamily="18" charset="0"/>
                      </a:endParaRPr>
                    </a:p>
                  </a:txBody>
                  <a:tcPr/>
                </a:tc>
                <a:tc>
                  <a:txBody>
                    <a:bodyPr/>
                    <a:lstStyle/>
                    <a:p>
                      <a:pPr marL="342900" indent="-342900" algn="l">
                        <a:buAutoNum type="arabicParenR"/>
                      </a:pPr>
                      <a:r>
                        <a:rPr lang="en-US" baseline="0" dirty="0" smtClean="0">
                          <a:latin typeface="Times New Roman" panose="02020603050405020304" pitchFamily="18" charset="0"/>
                          <a:cs typeface="Times New Roman" panose="02020603050405020304" pitchFamily="18" charset="0"/>
                        </a:rPr>
                        <a:t>Mobile reset will uninstall the app.</a:t>
                      </a:r>
                    </a:p>
                    <a:p>
                      <a:pPr marL="342900" indent="-342900" algn="l">
                        <a:buAutoNum type="arabicParenR"/>
                      </a:pPr>
                      <a:r>
                        <a:rPr lang="en-US" baseline="0" dirty="0" smtClean="0">
                          <a:latin typeface="Times New Roman" panose="02020603050405020304" pitchFamily="18" charset="0"/>
                          <a:cs typeface="Times New Roman" panose="02020603050405020304" pitchFamily="18" charset="0"/>
                        </a:rPr>
                        <a:t>Interrupted location details.</a:t>
                      </a:r>
                      <a:endParaRPr lang="en-US" dirty="0" smtClean="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txBody>
                  <a:tcPr/>
                </a:tc>
              </a:tr>
            </a:tbl>
          </a:graphicData>
        </a:graphic>
      </p:graphicFrame>
      <p:sp>
        <p:nvSpPr>
          <p:cNvPr id="6" name="Rectangle 5"/>
          <p:cNvSpPr/>
          <p:nvPr/>
        </p:nvSpPr>
        <p:spPr>
          <a:xfrm>
            <a:off x="3091203" y="346587"/>
            <a:ext cx="4905510" cy="646331"/>
          </a:xfrm>
          <a:prstGeom prst="rect">
            <a:avLst/>
          </a:prstGeom>
        </p:spPr>
        <p:txBody>
          <a:bodyPr wrap="none">
            <a:spAutoFit/>
          </a:bodyPr>
          <a:lstStyle/>
          <a:p>
            <a:pPr algn="ctr"/>
            <a:r>
              <a:rPr lang="en-US" sz="3600" dirty="0" smtClean="0">
                <a:latin typeface="Times New Roman" panose="02020603050405020304" pitchFamily="18" charset="0"/>
                <a:cs typeface="Times New Roman" panose="02020603050405020304" pitchFamily="18" charset="0"/>
              </a:rPr>
              <a:t>LITERATURE </a:t>
            </a:r>
            <a:r>
              <a:rPr lang="en-US" sz="3600" dirty="0">
                <a:latin typeface="Times New Roman" panose="02020603050405020304" pitchFamily="18" charset="0"/>
                <a:cs typeface="Times New Roman" panose="02020603050405020304" pitchFamily="18" charset="0"/>
              </a:rPr>
              <a:t>SURVEY</a:t>
            </a:r>
          </a:p>
        </p:txBody>
      </p:sp>
    </p:spTree>
    <p:extLst>
      <p:ext uri="{BB962C8B-B14F-4D97-AF65-F5344CB8AC3E}">
        <p14:creationId xmlns:p14="http://schemas.microsoft.com/office/powerpoint/2010/main" val="3719462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PROPOSED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1023242" cy="4619960"/>
          </a:xfrm>
        </p:spPr>
        <p:txBody>
          <a:bodyPr>
            <a:noAutofit/>
          </a:bodyPr>
          <a:lstStyle/>
          <a:p>
            <a:pPr marL="0" indent="0">
              <a:buNone/>
            </a:pPr>
            <a:r>
              <a:rPr lang="en-US" sz="2200" dirty="0" smtClean="0">
                <a:latin typeface="Times New Roman" panose="02020603050405020304" pitchFamily="18" charset="0"/>
                <a:cs typeface="Times New Roman" panose="02020603050405020304" pitchFamily="18" charset="0"/>
              </a:rPr>
              <a:t>    In our application we make an android app that runs in background without the knowledge of user in stealth mode.</a:t>
            </a:r>
          </a:p>
          <a:p>
            <a:pPr marL="0" indent="0">
              <a:buNone/>
            </a:pPr>
            <a:r>
              <a:rPr lang="en-US" sz="2200" b="1" u="sng" dirty="0" smtClean="0">
                <a:latin typeface="Times New Roman" panose="02020603050405020304" pitchFamily="18" charset="0"/>
                <a:cs typeface="Times New Roman" panose="02020603050405020304" pitchFamily="18" charset="0"/>
              </a:rPr>
              <a:t>FEATURES:</a:t>
            </a: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 SMS trigger to get location, SIM details, CALL log, SMS log, snapshot, videos, voice      recordings through SMS and </a:t>
            </a:r>
            <a:r>
              <a:rPr lang="en-US" sz="2200" dirty="0" err="1" smtClean="0">
                <a:latin typeface="Times New Roman" panose="02020603050405020304" pitchFamily="18" charset="0"/>
                <a:cs typeface="Times New Roman" panose="02020603050405020304" pitchFamily="18" charset="0"/>
              </a:rPr>
              <a:t>gmail</a:t>
            </a:r>
            <a:r>
              <a:rPr lang="en-US" sz="2200" dirty="0" smtClean="0">
                <a:latin typeface="Times New Roman" panose="02020603050405020304" pitchFamily="18" charset="0"/>
                <a:cs typeface="Times New Roman" panose="02020603050405020304" pitchFamily="18" charset="0"/>
              </a:rPr>
              <a:t> or </a:t>
            </a:r>
            <a:r>
              <a:rPr lang="en-US" sz="2200" dirty="0" err="1" smtClean="0">
                <a:latin typeface="Times New Roman" panose="02020603050405020304" pitchFamily="18" charset="0"/>
                <a:cs typeface="Times New Roman" panose="02020603050405020304" pitchFamily="18" charset="0"/>
              </a:rPr>
              <a:t>google</a:t>
            </a:r>
            <a:r>
              <a:rPr lang="en-US" sz="2200" dirty="0" smtClean="0">
                <a:latin typeface="Times New Roman" panose="02020603050405020304" pitchFamily="18" charset="0"/>
                <a:cs typeface="Times New Roman" panose="02020603050405020304" pitchFamily="18" charset="0"/>
              </a:rPr>
              <a:t> drive.</a:t>
            </a: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 Auto location share when power off/on occurs.</a:t>
            </a: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 Auto location share when new SIM is inserted.</a:t>
            </a: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 Wrong password triggered data share.  </a:t>
            </a: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 Trigger alarm to find device nearby.</a:t>
            </a: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 Password protected boot loader.</a:t>
            </a:r>
          </a:p>
          <a:p>
            <a:pP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 Preventing power button options on lock screen. </a:t>
            </a:r>
          </a:p>
          <a:p>
            <a:pPr marL="0" indent="0">
              <a:buNone/>
            </a:pPr>
            <a:r>
              <a:rPr lang="en-US" sz="2200" dirty="0" smtClean="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85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                                 PROBLEM DEFINITION</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There prevails stress and loss of time in finding the lost mobile. The cost of finding the mobile exceeds the total cost of mobile by formal methods. Also the threat of personal data leakage also prevails.</a:t>
            </a:r>
          </a:p>
          <a:p>
            <a:r>
              <a:rPr lang="en-US" dirty="0" smtClean="0">
                <a:latin typeface="Times New Roman" panose="02020603050405020304" pitchFamily="18" charset="0"/>
                <a:cs typeface="Times New Roman" panose="02020603050405020304" pitchFamily="18" charset="0"/>
              </a:rPr>
              <a:t>Nowadays the thieves are intelligent enough to break the existing methods.</a:t>
            </a:r>
          </a:p>
          <a:p>
            <a:r>
              <a:rPr lang="en-US" dirty="0" smtClean="0">
                <a:latin typeface="Times New Roman" panose="02020603050405020304" pitchFamily="18" charset="0"/>
                <a:cs typeface="Times New Roman" panose="02020603050405020304" pitchFamily="18" charset="0"/>
              </a:rPr>
              <a:t>So that a spy software in the users mobile is used to find the lost phone, which is prevented from uninstalling and phone reset.</a:t>
            </a:r>
          </a:p>
        </p:txBody>
      </p:sp>
    </p:spTree>
    <p:extLst>
      <p:ext uri="{BB962C8B-B14F-4D97-AF65-F5344CB8AC3E}">
        <p14:creationId xmlns:p14="http://schemas.microsoft.com/office/powerpoint/2010/main" val="2657801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MODULES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SMS command module. [ location, SIM details, snapshot, call logs]</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SIM change alert module. [SIM details]</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Power off/on alert module.</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Wrong password alert module.</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Convert to system app and authenticated system reset.</a:t>
            </a:r>
          </a:p>
          <a:p>
            <a:pPr>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946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10200" y="609600"/>
            <a:ext cx="13716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a:solidFill>
                  <a:prstClr val="black"/>
                </a:solidFill>
                <a:latin typeface="Times New Roman" pitchFamily="18" charset="0"/>
                <a:cs typeface="Times New Roman" pitchFamily="18" charset="0"/>
              </a:rPr>
              <a:t>SMS Command Module</a:t>
            </a:r>
          </a:p>
        </p:txBody>
      </p:sp>
      <p:sp>
        <p:nvSpPr>
          <p:cNvPr id="5" name="Rectangle 4"/>
          <p:cNvSpPr/>
          <p:nvPr/>
        </p:nvSpPr>
        <p:spPr>
          <a:xfrm>
            <a:off x="5105400" y="2667000"/>
            <a:ext cx="1981200" cy="160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smtClean="0">
                <a:solidFill>
                  <a:prstClr val="black"/>
                </a:solidFill>
                <a:latin typeface="Times New Roman" pitchFamily="18" charset="0"/>
                <a:cs typeface="Times New Roman" pitchFamily="18" charset="0"/>
              </a:rPr>
              <a:t>Anti-theft </a:t>
            </a:r>
          </a:p>
          <a:p>
            <a:pPr algn="ctr" defTabSz="914400"/>
            <a:r>
              <a:rPr lang="en-US" dirty="0" smtClean="0">
                <a:solidFill>
                  <a:prstClr val="black"/>
                </a:solidFill>
                <a:latin typeface="Times New Roman" pitchFamily="18" charset="0"/>
                <a:cs typeface="Times New Roman" pitchFamily="18" charset="0"/>
              </a:rPr>
              <a:t>Central </a:t>
            </a:r>
            <a:r>
              <a:rPr lang="en-US" dirty="0">
                <a:solidFill>
                  <a:prstClr val="black"/>
                </a:solidFill>
                <a:latin typeface="Times New Roman" pitchFamily="18" charset="0"/>
                <a:cs typeface="Times New Roman" pitchFamily="18" charset="0"/>
              </a:rPr>
              <a:t>System </a:t>
            </a:r>
          </a:p>
        </p:txBody>
      </p:sp>
      <p:sp>
        <p:nvSpPr>
          <p:cNvPr id="6" name="Rectangle 5"/>
          <p:cNvSpPr/>
          <p:nvPr/>
        </p:nvSpPr>
        <p:spPr>
          <a:xfrm>
            <a:off x="8534400" y="2895600"/>
            <a:ext cx="1295400" cy="121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smtClean="0">
                <a:solidFill>
                  <a:prstClr val="black"/>
                </a:solidFill>
                <a:latin typeface="Times New Roman" pitchFamily="18" charset="0"/>
                <a:cs typeface="Times New Roman" pitchFamily="18" charset="0"/>
              </a:rPr>
              <a:t>SIM</a:t>
            </a:r>
          </a:p>
          <a:p>
            <a:pPr algn="ctr" defTabSz="914400"/>
            <a:r>
              <a:rPr lang="en-US" dirty="0" smtClean="0">
                <a:solidFill>
                  <a:prstClr val="black"/>
                </a:solidFill>
                <a:latin typeface="Times New Roman" pitchFamily="18" charset="0"/>
                <a:cs typeface="Times New Roman" pitchFamily="18" charset="0"/>
              </a:rPr>
              <a:t>Change </a:t>
            </a:r>
            <a:r>
              <a:rPr lang="en-US" dirty="0">
                <a:solidFill>
                  <a:prstClr val="black"/>
                </a:solidFill>
                <a:latin typeface="Times New Roman" pitchFamily="18" charset="0"/>
                <a:cs typeface="Times New Roman" pitchFamily="18" charset="0"/>
              </a:rPr>
              <a:t>Alert Module</a:t>
            </a:r>
          </a:p>
        </p:txBody>
      </p:sp>
      <p:sp>
        <p:nvSpPr>
          <p:cNvPr id="8" name="Rectangle 7"/>
          <p:cNvSpPr/>
          <p:nvPr/>
        </p:nvSpPr>
        <p:spPr>
          <a:xfrm>
            <a:off x="6905473" y="5456535"/>
            <a:ext cx="14478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a:solidFill>
                  <a:prstClr val="black"/>
                </a:solidFill>
                <a:latin typeface="Times New Roman" pitchFamily="18" charset="0"/>
                <a:cs typeface="Times New Roman" pitchFamily="18" charset="0"/>
              </a:rPr>
              <a:t>Power Off/On Alert Module</a:t>
            </a:r>
          </a:p>
        </p:txBody>
      </p:sp>
      <p:cxnSp>
        <p:nvCxnSpPr>
          <p:cNvPr id="21" name="Straight Connector 20"/>
          <p:cNvCxnSpPr>
            <a:stCxn id="4" idx="2"/>
            <a:endCxn id="5" idx="0"/>
          </p:cNvCxnSpPr>
          <p:nvPr/>
        </p:nvCxnSpPr>
        <p:spPr>
          <a:xfrm rot="5400000">
            <a:off x="5638800" y="2209800"/>
            <a:ext cx="914400" cy="1588"/>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a:stCxn id="5" idx="3"/>
            <a:endCxn id="6" idx="1"/>
          </p:cNvCxnSpPr>
          <p:nvPr/>
        </p:nvCxnSpPr>
        <p:spPr>
          <a:xfrm>
            <a:off x="7086600" y="3481591"/>
            <a:ext cx="1447800" cy="9121"/>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a:stCxn id="5" idx="1"/>
          </p:cNvCxnSpPr>
          <p:nvPr/>
        </p:nvCxnSpPr>
        <p:spPr>
          <a:xfrm rot="10800000">
            <a:off x="3505200" y="3467100"/>
            <a:ext cx="1600200" cy="1588"/>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a:stCxn id="5" idx="2"/>
            <a:endCxn id="8" idx="0"/>
          </p:cNvCxnSpPr>
          <p:nvPr/>
        </p:nvCxnSpPr>
        <p:spPr>
          <a:xfrm>
            <a:off x="6096001" y="4267201"/>
            <a:ext cx="1533373" cy="1189335"/>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Arrow Connector 31"/>
          <p:cNvCxnSpPr>
            <a:stCxn id="4" idx="3"/>
          </p:cNvCxnSpPr>
          <p:nvPr/>
        </p:nvCxnSpPr>
        <p:spPr>
          <a:xfrm>
            <a:off x="6781800" y="1194080"/>
            <a:ext cx="609600" cy="121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Rounded Rectangle 37"/>
          <p:cNvSpPr/>
          <p:nvPr/>
        </p:nvSpPr>
        <p:spPr>
          <a:xfrm>
            <a:off x="7429500" y="800100"/>
            <a:ext cx="1447800" cy="762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defTabSz="914400"/>
            <a:r>
              <a:rPr lang="en-US" dirty="0">
                <a:solidFill>
                  <a:prstClr val="black"/>
                </a:solidFill>
                <a:latin typeface="Times New Roman" pitchFamily="18" charset="0"/>
                <a:cs typeface="Times New Roman" pitchFamily="18" charset="0"/>
              </a:rPr>
              <a:t>Output </a:t>
            </a:r>
            <a:r>
              <a:rPr lang="en-US" dirty="0">
                <a:solidFill>
                  <a:prstClr val="black"/>
                </a:solidFill>
                <a:latin typeface="Times New Roman" pitchFamily="18" charset="0"/>
                <a:cs typeface="Times New Roman" pitchFamily="18" charset="0"/>
                <a:sym typeface="Wingdings" pitchFamily="2" charset="2"/>
              </a:rPr>
              <a:t> SMS/MAIL</a:t>
            </a:r>
            <a:endParaRPr lang="en-US" dirty="0">
              <a:solidFill>
                <a:prstClr val="black"/>
              </a:solidFill>
              <a:latin typeface="Times New Roman" pitchFamily="18" charset="0"/>
              <a:cs typeface="Times New Roman" pitchFamily="18" charset="0"/>
            </a:endParaRPr>
          </a:p>
        </p:txBody>
      </p:sp>
      <p:sp>
        <p:nvSpPr>
          <p:cNvPr id="43" name="Rounded Rectangle 42"/>
          <p:cNvSpPr/>
          <p:nvPr/>
        </p:nvSpPr>
        <p:spPr>
          <a:xfrm>
            <a:off x="8077200" y="4431405"/>
            <a:ext cx="2209800" cy="50979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defTabSz="914400"/>
            <a:r>
              <a:rPr lang="en-US" dirty="0">
                <a:solidFill>
                  <a:prstClr val="black"/>
                </a:solidFill>
                <a:latin typeface="Times New Roman" pitchFamily="18" charset="0"/>
                <a:cs typeface="Times New Roman" pitchFamily="18" charset="0"/>
              </a:rPr>
              <a:t>Output </a:t>
            </a:r>
            <a:r>
              <a:rPr lang="en-US" dirty="0">
                <a:solidFill>
                  <a:prstClr val="black"/>
                </a:solidFill>
                <a:latin typeface="Times New Roman" pitchFamily="18" charset="0"/>
                <a:cs typeface="Times New Roman" pitchFamily="18" charset="0"/>
                <a:sym typeface="Wingdings" pitchFamily="2" charset="2"/>
              </a:rPr>
              <a:t> MAIL/SMS</a:t>
            </a:r>
            <a:endParaRPr lang="en-US" dirty="0">
              <a:solidFill>
                <a:prstClr val="black"/>
              </a:solidFill>
              <a:latin typeface="Times New Roman" pitchFamily="18" charset="0"/>
              <a:cs typeface="Times New Roman" pitchFamily="18" charset="0"/>
            </a:endParaRPr>
          </a:p>
        </p:txBody>
      </p:sp>
      <p:cxnSp>
        <p:nvCxnSpPr>
          <p:cNvPr id="46" name="Straight Arrow Connector 45"/>
          <p:cNvCxnSpPr>
            <a:stCxn id="6" idx="2"/>
            <a:endCxn id="43" idx="0"/>
          </p:cNvCxnSpPr>
          <p:nvPr/>
        </p:nvCxnSpPr>
        <p:spPr>
          <a:xfrm>
            <a:off x="9182100" y="4114801"/>
            <a:ext cx="0" cy="31660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H="1" flipV="1">
            <a:off x="4953000" y="1249097"/>
            <a:ext cx="433128" cy="49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1" name="Rounded Rectangle 50"/>
          <p:cNvSpPr/>
          <p:nvPr/>
        </p:nvSpPr>
        <p:spPr>
          <a:xfrm>
            <a:off x="3086708" y="609600"/>
            <a:ext cx="1828800" cy="1219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342900" indent="-342900" defTabSz="914400">
              <a:buFontTx/>
              <a:buAutoNum type="arabicPeriod"/>
            </a:pPr>
            <a:r>
              <a:rPr lang="en-US" dirty="0">
                <a:solidFill>
                  <a:prstClr val="black"/>
                </a:solidFill>
                <a:latin typeface="Times New Roman" pitchFamily="18" charset="0"/>
                <a:cs typeface="Times New Roman" pitchFamily="18" charset="0"/>
              </a:rPr>
              <a:t>Location</a:t>
            </a:r>
          </a:p>
          <a:p>
            <a:pPr marL="342900" indent="-342900" defTabSz="914400">
              <a:buFontTx/>
              <a:buAutoNum type="arabicPeriod"/>
            </a:pPr>
            <a:r>
              <a:rPr lang="en-US" dirty="0" smtClean="0">
                <a:solidFill>
                  <a:prstClr val="black"/>
                </a:solidFill>
                <a:latin typeface="Times New Roman" pitchFamily="18" charset="0"/>
                <a:cs typeface="Times New Roman" pitchFamily="18" charset="0"/>
              </a:rPr>
              <a:t>SIM </a:t>
            </a:r>
            <a:r>
              <a:rPr lang="en-US" dirty="0">
                <a:solidFill>
                  <a:prstClr val="black"/>
                </a:solidFill>
                <a:latin typeface="Times New Roman" pitchFamily="18" charset="0"/>
                <a:cs typeface="Times New Roman" pitchFamily="18" charset="0"/>
              </a:rPr>
              <a:t>Details</a:t>
            </a:r>
          </a:p>
          <a:p>
            <a:pPr marL="342900" indent="-342900" defTabSz="914400">
              <a:buFontTx/>
              <a:buAutoNum type="arabicPeriod"/>
            </a:pPr>
            <a:r>
              <a:rPr lang="en-US" dirty="0">
                <a:solidFill>
                  <a:prstClr val="black"/>
                </a:solidFill>
                <a:latin typeface="Times New Roman" pitchFamily="18" charset="0"/>
                <a:cs typeface="Times New Roman" pitchFamily="18" charset="0"/>
              </a:rPr>
              <a:t>Requested Details</a:t>
            </a:r>
          </a:p>
        </p:txBody>
      </p:sp>
      <p:sp>
        <p:nvSpPr>
          <p:cNvPr id="22" name="Rectangle 21"/>
          <p:cNvSpPr/>
          <p:nvPr/>
        </p:nvSpPr>
        <p:spPr>
          <a:xfrm>
            <a:off x="4229100" y="5456535"/>
            <a:ext cx="13716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a:solidFill>
                  <a:prstClr val="black"/>
                </a:solidFill>
                <a:latin typeface="Times New Roman" pitchFamily="18" charset="0"/>
                <a:cs typeface="Times New Roman" pitchFamily="18" charset="0"/>
              </a:rPr>
              <a:t>Wrong Password Attempt Module</a:t>
            </a:r>
          </a:p>
        </p:txBody>
      </p:sp>
      <p:sp>
        <p:nvSpPr>
          <p:cNvPr id="24" name="Rounded Rectangle 23"/>
          <p:cNvSpPr/>
          <p:nvPr/>
        </p:nvSpPr>
        <p:spPr>
          <a:xfrm>
            <a:off x="1676400" y="5701636"/>
            <a:ext cx="16764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defTabSz="914400"/>
            <a:r>
              <a:rPr lang="en-US" dirty="0">
                <a:solidFill>
                  <a:prstClr val="black"/>
                </a:solidFill>
                <a:latin typeface="Times New Roman" pitchFamily="18" charset="0"/>
                <a:cs typeface="Times New Roman" pitchFamily="18" charset="0"/>
              </a:rPr>
              <a:t>MAIL/SMS</a:t>
            </a:r>
          </a:p>
        </p:txBody>
      </p:sp>
      <p:cxnSp>
        <p:nvCxnSpPr>
          <p:cNvPr id="26" name="Straight Arrow Connector 25"/>
          <p:cNvCxnSpPr>
            <a:endCxn id="24" idx="3"/>
          </p:cNvCxnSpPr>
          <p:nvPr/>
        </p:nvCxnSpPr>
        <p:spPr>
          <a:xfrm flipH="1">
            <a:off x="3352800" y="5892136"/>
            <a:ext cx="8001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Connector 34"/>
          <p:cNvCxnSpPr>
            <a:endCxn id="22" idx="0"/>
          </p:cNvCxnSpPr>
          <p:nvPr/>
        </p:nvCxnSpPr>
        <p:spPr>
          <a:xfrm flipH="1">
            <a:off x="4914900" y="4289083"/>
            <a:ext cx="1161746" cy="1167453"/>
          </a:xfrm>
          <a:prstGeom prst="line">
            <a:avLst/>
          </a:prstGeom>
        </p:spPr>
        <p:style>
          <a:lnRef idx="2">
            <a:schemeClr val="dk1"/>
          </a:lnRef>
          <a:fillRef idx="0">
            <a:schemeClr val="dk1"/>
          </a:fillRef>
          <a:effectRef idx="1">
            <a:schemeClr val="dk1"/>
          </a:effectRef>
          <a:fontRef idx="minor">
            <a:schemeClr val="tx1"/>
          </a:fontRef>
        </p:style>
      </p:cxnSp>
      <p:pic>
        <p:nvPicPr>
          <p:cNvPr id="30" name="Picture 29"/>
          <p:cNvPicPr>
            <a:picLocks noChangeAspect="1"/>
          </p:cNvPicPr>
          <p:nvPr/>
        </p:nvPicPr>
        <p:blipFill>
          <a:blip r:embed="rId3"/>
          <a:stretch>
            <a:fillRect/>
          </a:stretch>
        </p:blipFill>
        <p:spPr>
          <a:xfrm>
            <a:off x="8874457" y="5745969"/>
            <a:ext cx="1774090" cy="573074"/>
          </a:xfrm>
          <a:prstGeom prst="rect">
            <a:avLst/>
          </a:prstGeom>
        </p:spPr>
      </p:pic>
      <p:cxnSp>
        <p:nvCxnSpPr>
          <p:cNvPr id="40" name="Straight Arrow Connector 39"/>
          <p:cNvCxnSpPr>
            <a:stCxn id="8" idx="3"/>
            <a:endCxn id="30" idx="1"/>
          </p:cNvCxnSpPr>
          <p:nvPr/>
        </p:nvCxnSpPr>
        <p:spPr>
          <a:xfrm>
            <a:off x="8353273" y="6028036"/>
            <a:ext cx="521184" cy="44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2190750" y="2838166"/>
            <a:ext cx="1638301" cy="1257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r>
              <a:rPr lang="en-US" dirty="0">
                <a:solidFill>
                  <a:prstClr val="black"/>
                </a:solidFill>
              </a:rPr>
              <a:t>Convert to system app and system reset authentication </a:t>
            </a:r>
          </a:p>
        </p:txBody>
      </p:sp>
      <p:sp>
        <p:nvSpPr>
          <p:cNvPr id="2" name="TextBox 1"/>
          <p:cNvSpPr txBox="1"/>
          <p:nvPr/>
        </p:nvSpPr>
        <p:spPr>
          <a:xfrm rot="10800000" flipV="1">
            <a:off x="2884868" y="8221"/>
            <a:ext cx="4544632" cy="400110"/>
          </a:xfrm>
          <a:prstGeom prst="rect">
            <a:avLst/>
          </a:prstGeom>
          <a:noFill/>
        </p:spPr>
        <p:txBody>
          <a:bodyPr wrap="square" rtlCol="0">
            <a:spAutoFit/>
          </a:bodyPr>
          <a:lstStyle/>
          <a:p>
            <a:pPr algn="ctr"/>
            <a:r>
              <a:rPr lang="en-US" dirty="0" smtClean="0"/>
              <a:t>                   </a:t>
            </a:r>
            <a:r>
              <a:rPr lang="en-US" sz="2000" b="1" dirty="0" smtClean="0">
                <a:latin typeface="Times New Roman" panose="02020603050405020304" pitchFamily="18" charset="0"/>
                <a:cs typeface="Times New Roman" panose="02020603050405020304" pitchFamily="18" charset="0"/>
              </a:rPr>
              <a:t>FLOW DIAGRAM</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014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3856</TotalTime>
  <Words>985</Words>
  <Application>Microsoft Office PowerPoint</Application>
  <PresentationFormat>Widescreen</PresentationFormat>
  <Paragraphs>149</Paragraphs>
  <Slides>14</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Calibri Light</vt:lpstr>
      <vt:lpstr>Times New Roman</vt:lpstr>
      <vt:lpstr>Trebuchet MS</vt:lpstr>
      <vt:lpstr>Wingdings</vt:lpstr>
      <vt:lpstr>Office Theme</vt:lpstr>
      <vt:lpstr>1_Office Theme</vt:lpstr>
      <vt:lpstr>2_Office Theme</vt:lpstr>
      <vt:lpstr>MOBILE THEFT DETECTION AND SELF-TRACKING USING SMS, GPS AND  SNAPSHOT.</vt:lpstr>
      <vt:lpstr>                          OBJECTIVE</vt:lpstr>
      <vt:lpstr>                   EXISTING SYSTEM</vt:lpstr>
      <vt:lpstr>PowerPoint Presentation</vt:lpstr>
      <vt:lpstr>PowerPoint Presentation</vt:lpstr>
      <vt:lpstr>              PROPOSED SYSTEM</vt:lpstr>
      <vt:lpstr>                                 PROBLEM DEFINITION</vt:lpstr>
      <vt:lpstr>MODULES</vt:lpstr>
      <vt:lpstr>PowerPoint Presentation</vt:lpstr>
      <vt:lpstr>PowerPoint Presentation</vt:lpstr>
      <vt:lpstr>SEQUENCE DIAGRAM CONTEXT BASED RESPONSE</vt:lpstr>
      <vt:lpstr>CONCLUSION</vt:lpstr>
      <vt:lpstr>REFERENCES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TRACEABLE AND         DIVISIBLE E-CASH</dc:title>
  <dc:creator>kavin kirubakaran</dc:creator>
  <cp:lastModifiedBy>Windows User</cp:lastModifiedBy>
  <cp:revision>134</cp:revision>
  <dcterms:created xsi:type="dcterms:W3CDTF">2017-08-17T16:42:50Z</dcterms:created>
  <dcterms:modified xsi:type="dcterms:W3CDTF">2018-01-03T02:36:41Z</dcterms:modified>
</cp:coreProperties>
</file>