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716F-8D60-48E3-B690-C18B9F872CBA}" type="datetimeFigureOut">
              <a:rPr lang="fr-FR" smtClean="0"/>
              <a:pPr/>
              <a:t>30/08/2022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135E-380F-4D94-BF7E-3019DBE108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716F-8D60-48E3-B690-C18B9F872CBA}" type="datetimeFigureOut">
              <a:rPr lang="fr-FR" smtClean="0"/>
              <a:pPr/>
              <a:t>30/08/2022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135E-380F-4D94-BF7E-3019DBE108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716F-8D60-48E3-B690-C18B9F872CBA}" type="datetimeFigureOut">
              <a:rPr lang="fr-FR" smtClean="0"/>
              <a:pPr/>
              <a:t>30/08/2022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135E-380F-4D94-BF7E-3019DBE108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716F-8D60-48E3-B690-C18B9F872CBA}" type="datetimeFigureOut">
              <a:rPr lang="fr-FR" smtClean="0"/>
              <a:pPr/>
              <a:t>30/08/2022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135E-380F-4D94-BF7E-3019DBE108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716F-8D60-48E3-B690-C18B9F872CBA}" type="datetimeFigureOut">
              <a:rPr lang="fr-FR" smtClean="0"/>
              <a:pPr/>
              <a:t>30/08/2022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135E-380F-4D94-BF7E-3019DBE108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716F-8D60-48E3-B690-C18B9F872CBA}" type="datetimeFigureOut">
              <a:rPr lang="fr-FR" smtClean="0"/>
              <a:pPr/>
              <a:t>30/08/2022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135E-380F-4D94-BF7E-3019DBE108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716F-8D60-48E3-B690-C18B9F872CBA}" type="datetimeFigureOut">
              <a:rPr lang="fr-FR" smtClean="0"/>
              <a:pPr/>
              <a:t>30/08/2022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135E-380F-4D94-BF7E-3019DBE108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716F-8D60-48E3-B690-C18B9F872CBA}" type="datetimeFigureOut">
              <a:rPr lang="fr-FR" smtClean="0"/>
              <a:pPr/>
              <a:t>30/08/2022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135E-380F-4D94-BF7E-3019DBE108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716F-8D60-48E3-B690-C18B9F872CBA}" type="datetimeFigureOut">
              <a:rPr lang="fr-FR" smtClean="0"/>
              <a:pPr/>
              <a:t>30/08/2022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135E-380F-4D94-BF7E-3019DBE108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716F-8D60-48E3-B690-C18B9F872CBA}" type="datetimeFigureOut">
              <a:rPr lang="fr-FR" smtClean="0"/>
              <a:pPr/>
              <a:t>30/08/2022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135E-380F-4D94-BF7E-3019DBE108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716F-8D60-48E3-B690-C18B9F872CBA}" type="datetimeFigureOut">
              <a:rPr lang="fr-FR" smtClean="0"/>
              <a:pPr/>
              <a:t>30/08/2022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135E-380F-4D94-BF7E-3019DBE108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716F-8D60-48E3-B690-C18B9F872CBA}" type="datetimeFigureOut">
              <a:rPr lang="fr-FR" smtClean="0"/>
              <a:pPr/>
              <a:t>30/08/2022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135E-380F-4D94-BF7E-3019DBE108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59796790-internet-global-network-icon-blue-square-button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51B9EE"/>
              </a:clrFrom>
              <a:clrTo>
                <a:srgbClr val="51B9EE">
                  <a:alpha val="0"/>
                </a:srgbClr>
              </a:clrTo>
            </a:clrChange>
            <a:lum bright="40000" contrast="-40000"/>
          </a:blip>
          <a:stretch>
            <a:fillRect/>
          </a:stretch>
        </p:blipFill>
        <p:spPr>
          <a:xfrm>
            <a:off x="3357554" y="1714488"/>
            <a:ext cx="1498147" cy="1785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FF0000"/>
                </a:solidFill>
                <a:latin typeface="Palatino Linotype" pitchFamily="18" charset="0"/>
              </a:rPr>
              <a:t>How </a:t>
            </a:r>
            <a:r>
              <a:rPr lang="fr-FR" sz="4800" b="1" dirty="0" err="1" smtClean="0">
                <a:solidFill>
                  <a:srgbClr val="FF0000"/>
                </a:solidFill>
                <a:latin typeface="Palatino Linotype" pitchFamily="18" charset="0"/>
              </a:rPr>
              <a:t>does</a:t>
            </a:r>
            <a:r>
              <a:rPr lang="fr-FR" sz="4800" b="1" dirty="0" smtClean="0">
                <a:solidFill>
                  <a:srgbClr val="FF0000"/>
                </a:solidFill>
                <a:latin typeface="Palatino Linotype" pitchFamily="18" charset="0"/>
              </a:rPr>
              <a:t> Web </a:t>
            </a:r>
            <a:r>
              <a:rPr lang="fr-FR" sz="4800" b="1" dirty="0" err="1" smtClean="0">
                <a:solidFill>
                  <a:srgbClr val="FF0000"/>
                </a:solidFill>
                <a:latin typeface="Palatino Linotype" pitchFamily="18" charset="0"/>
              </a:rPr>
              <a:t>work</a:t>
            </a:r>
            <a:r>
              <a:rPr lang="fr-FR" sz="4800" b="1" dirty="0" smtClean="0">
                <a:solidFill>
                  <a:srgbClr val="FF0000"/>
                </a:solidFill>
                <a:latin typeface="Palatino Linotype" pitchFamily="18" charset="0"/>
              </a:rPr>
              <a:t>?</a:t>
            </a:r>
            <a:endParaRPr lang="fr-FR" sz="480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pic>
        <p:nvPicPr>
          <p:cNvPr id="5" name="Image 4" descr="image_25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1857364"/>
            <a:ext cx="1357322" cy="1447810"/>
          </a:xfrm>
          <a:prstGeom prst="rect">
            <a:avLst/>
          </a:prstGeom>
        </p:spPr>
      </p:pic>
      <p:pic>
        <p:nvPicPr>
          <p:cNvPr id="6" name="Image 5" descr="téléchargemen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8" y="1285860"/>
            <a:ext cx="1857381" cy="1857381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3000364" y="1500174"/>
            <a:ext cx="2643206" cy="1000132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28926" y="185736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latin typeface="Palatino Linotype" pitchFamily="18" charset="0"/>
              </a:rPr>
              <a:t>HTTP </a:t>
            </a:r>
            <a:r>
              <a:rPr lang="fr-FR" b="1" dirty="0" err="1" smtClean="0">
                <a:solidFill>
                  <a:srgbClr val="002060"/>
                </a:solidFill>
                <a:latin typeface="Palatino Linotype" pitchFamily="18" charset="0"/>
              </a:rPr>
              <a:t>Request</a:t>
            </a:r>
            <a:endParaRPr lang="fr-FR" b="1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9" name="Flèche droite 8"/>
          <p:cNvSpPr/>
          <p:nvPr/>
        </p:nvSpPr>
        <p:spPr>
          <a:xfrm rot="10800000">
            <a:off x="2714612" y="2357430"/>
            <a:ext cx="2643206" cy="1000132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928926" y="264318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002060"/>
                </a:solidFill>
                <a:latin typeface="Palatino Linotype" pitchFamily="18" charset="0"/>
              </a:rPr>
              <a:t>HTTP Repense</a:t>
            </a:r>
            <a:endParaRPr lang="fr-FR" b="1" dirty="0">
              <a:solidFill>
                <a:srgbClr val="002060"/>
              </a:solidFill>
              <a:latin typeface="Palatino Linotype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28728" y="1643050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C00000"/>
                </a:solidFill>
                <a:latin typeface="Palatino Linotype" pitchFamily="18" charset="0"/>
              </a:rPr>
              <a:t>Client</a:t>
            </a:r>
            <a:endParaRPr lang="fr-FR" dirty="0">
              <a:solidFill>
                <a:srgbClr val="C00000"/>
              </a:solidFill>
              <a:latin typeface="Palatino Linotype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643570" y="2928934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7030A0"/>
                </a:solidFill>
                <a:latin typeface="Palatino Linotype" pitchFamily="18" charset="0"/>
              </a:rPr>
              <a:t>Web Server</a:t>
            </a:r>
            <a:endParaRPr lang="fr-FR" dirty="0">
              <a:solidFill>
                <a:srgbClr val="7030A0"/>
              </a:solidFill>
              <a:latin typeface="Palatino Linotype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57158" y="3643314"/>
            <a:ext cx="857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Palatino Linotype" pitchFamily="18" charset="0"/>
              </a:rPr>
              <a:t>the browser sends an HTTP request to the server asking it to send a copy of the website to the client. This message, and other data sent between the client and the server, are exchanged over the internet connection using TCP/IP..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The server receives the request, and sends the data to the client as a "packet“.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The browser gathers the packets to recompose the entire web site/application and displays it on the screen.</a:t>
            </a:r>
            <a:endParaRPr lang="fr-FR" sz="2000" dirty="0">
              <a:latin typeface="Palatino Linotype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FF0000"/>
                </a:solidFill>
                <a:latin typeface="Palatino Linotype" pitchFamily="18" charset="0"/>
              </a:rPr>
              <a:t>How </a:t>
            </a:r>
            <a:r>
              <a:rPr lang="fr-FR" sz="4800" b="1" dirty="0" err="1" smtClean="0">
                <a:solidFill>
                  <a:srgbClr val="FF0000"/>
                </a:solidFill>
                <a:latin typeface="Palatino Linotype" pitchFamily="18" charset="0"/>
              </a:rPr>
              <a:t>does</a:t>
            </a:r>
            <a:r>
              <a:rPr lang="fr-FR" sz="4800" b="1" dirty="0" smtClean="0">
                <a:solidFill>
                  <a:srgbClr val="FF0000"/>
                </a:solidFill>
                <a:latin typeface="Palatino Linotype" pitchFamily="18" charset="0"/>
              </a:rPr>
              <a:t> Web </a:t>
            </a:r>
            <a:r>
              <a:rPr lang="fr-FR" sz="4800" b="1" dirty="0" err="1" smtClean="0">
                <a:solidFill>
                  <a:srgbClr val="FF0000"/>
                </a:solidFill>
                <a:latin typeface="Palatino Linotype" pitchFamily="18" charset="0"/>
              </a:rPr>
              <a:t>work</a:t>
            </a:r>
            <a:r>
              <a:rPr lang="fr-FR" sz="4800" b="1" dirty="0" smtClean="0">
                <a:solidFill>
                  <a:srgbClr val="FF0000"/>
                </a:solidFill>
                <a:latin typeface="Palatino Linotype" pitchFamily="18" charset="0"/>
              </a:rPr>
              <a:t>?</a:t>
            </a:r>
            <a:endParaRPr lang="fr-FR" sz="480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pic>
        <p:nvPicPr>
          <p:cNvPr id="4098" name="Picture 2" descr="Browser Icon Vector Art, Icons, and Graphic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785926"/>
            <a:ext cx="2786082" cy="2274353"/>
          </a:xfrm>
          <a:prstGeom prst="rect">
            <a:avLst/>
          </a:prstGeom>
          <a:noFill/>
        </p:spPr>
      </p:pic>
      <p:pic>
        <p:nvPicPr>
          <p:cNvPr id="16" name="Image 15" descr="téléchargement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214422"/>
            <a:ext cx="928694" cy="928694"/>
          </a:xfrm>
          <a:prstGeom prst="rect">
            <a:avLst/>
          </a:prstGeom>
        </p:spPr>
      </p:pic>
      <p:pic>
        <p:nvPicPr>
          <p:cNvPr id="17" name="Image 16" descr="téléchargemen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58" y="2143116"/>
            <a:ext cx="1357322" cy="1357322"/>
          </a:xfrm>
          <a:prstGeom prst="rect">
            <a:avLst/>
          </a:prstGeom>
        </p:spPr>
      </p:pic>
      <p:pic>
        <p:nvPicPr>
          <p:cNvPr id="18" name="Image 17" descr="image_25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720" y="3143248"/>
            <a:ext cx="1285884" cy="128588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4282" y="4572008"/>
            <a:ext cx="150019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Client</a:t>
            </a:r>
            <a:endParaRPr lang="fr-FR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57422" y="4286256"/>
            <a:ext cx="35004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Web Browser</a:t>
            </a:r>
            <a:endParaRPr lang="fr-FR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cxnSp>
        <p:nvCxnSpPr>
          <p:cNvPr id="22" name="Connecteur droit avec flèche 21"/>
          <p:cNvCxnSpPr>
            <a:stCxn id="16" idx="3"/>
            <a:endCxn id="4098" idx="1"/>
          </p:cNvCxnSpPr>
          <p:nvPr/>
        </p:nvCxnSpPr>
        <p:spPr>
          <a:xfrm>
            <a:off x="1500166" y="1678769"/>
            <a:ext cx="1071570" cy="1244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7" idx="3"/>
            <a:endCxn id="4098" idx="1"/>
          </p:cNvCxnSpPr>
          <p:nvPr/>
        </p:nvCxnSpPr>
        <p:spPr>
          <a:xfrm>
            <a:off x="1714480" y="2821777"/>
            <a:ext cx="857256" cy="101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8" idx="3"/>
            <a:endCxn id="4098" idx="1"/>
          </p:cNvCxnSpPr>
          <p:nvPr/>
        </p:nvCxnSpPr>
        <p:spPr>
          <a:xfrm flipV="1">
            <a:off x="1571604" y="2923103"/>
            <a:ext cx="1000132" cy="863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4857752" y="1714488"/>
            <a:ext cx="1571636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Flèche droite 32"/>
          <p:cNvSpPr/>
          <p:nvPr/>
        </p:nvSpPr>
        <p:spPr>
          <a:xfrm>
            <a:off x="6143636" y="2071678"/>
            <a:ext cx="2500330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HTTP REQUEST</a:t>
            </a:r>
            <a:endParaRPr lang="fr-FR" dirty="0"/>
          </a:p>
        </p:txBody>
      </p:sp>
      <p:sp>
        <p:nvSpPr>
          <p:cNvPr id="35" name="Flèche gauche 34"/>
          <p:cNvSpPr/>
          <p:nvPr/>
        </p:nvSpPr>
        <p:spPr>
          <a:xfrm>
            <a:off x="6072198" y="3143248"/>
            <a:ext cx="2428892" cy="9286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HTTP REPONSE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6357950" y="1142984"/>
            <a:ext cx="24041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Domaine Name</a:t>
            </a:r>
            <a:endParaRPr lang="fr-FR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1" name="Image 20" descr="Google_Chrome_icon_(September_2014)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00232" y="4929198"/>
            <a:ext cx="1071546" cy="1071546"/>
          </a:xfrm>
          <a:prstGeom prst="rect">
            <a:avLst/>
          </a:prstGeom>
        </p:spPr>
      </p:pic>
      <p:pic>
        <p:nvPicPr>
          <p:cNvPr id="23" name="Image 22" descr="Opera_2015_icon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7554" y="4929198"/>
            <a:ext cx="1143008" cy="1143008"/>
          </a:xfrm>
          <a:prstGeom prst="rect">
            <a:avLst/>
          </a:prstGeom>
        </p:spPr>
      </p:pic>
      <p:pic>
        <p:nvPicPr>
          <p:cNvPr id="24" name="Image 23" descr="800px-Mozilla_Firefox_logo_2013.svg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7752" y="4929198"/>
            <a:ext cx="1091765" cy="11572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FF0000"/>
                </a:solidFill>
                <a:latin typeface="Palatino Linotype" pitchFamily="18" charset="0"/>
              </a:rPr>
              <a:t>How </a:t>
            </a:r>
            <a:r>
              <a:rPr lang="fr-FR" sz="4800" b="1" dirty="0" err="1" smtClean="0">
                <a:solidFill>
                  <a:srgbClr val="FF0000"/>
                </a:solidFill>
                <a:latin typeface="Palatino Linotype" pitchFamily="18" charset="0"/>
              </a:rPr>
              <a:t>does</a:t>
            </a:r>
            <a:r>
              <a:rPr lang="fr-FR" sz="4800" b="1" dirty="0" smtClean="0">
                <a:solidFill>
                  <a:srgbClr val="FF0000"/>
                </a:solidFill>
                <a:latin typeface="Palatino Linotype" pitchFamily="18" charset="0"/>
              </a:rPr>
              <a:t> Web </a:t>
            </a:r>
            <a:r>
              <a:rPr lang="fr-FR" sz="4800" b="1" dirty="0" err="1" smtClean="0">
                <a:solidFill>
                  <a:srgbClr val="FF0000"/>
                </a:solidFill>
                <a:latin typeface="Palatino Linotype" pitchFamily="18" charset="0"/>
              </a:rPr>
              <a:t>work</a:t>
            </a:r>
            <a:r>
              <a:rPr lang="fr-FR" sz="4800" b="1" dirty="0" smtClean="0">
                <a:solidFill>
                  <a:srgbClr val="FF0000"/>
                </a:solidFill>
                <a:latin typeface="Palatino Linotype" pitchFamily="18" charset="0"/>
              </a:rPr>
              <a:t>?</a:t>
            </a:r>
            <a:endParaRPr lang="fr-FR" sz="480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pic>
        <p:nvPicPr>
          <p:cNvPr id="4" name="Image 3" descr="téléchargem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1428736"/>
            <a:ext cx="2714644" cy="3500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71802" y="4572008"/>
            <a:ext cx="20002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SERVER</a:t>
            </a:r>
            <a:endParaRPr lang="fr-FR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Flèche gauche 5"/>
          <p:cNvSpPr/>
          <p:nvPr/>
        </p:nvSpPr>
        <p:spPr>
          <a:xfrm>
            <a:off x="285720" y="3429000"/>
            <a:ext cx="2928958" cy="8572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Reponse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357158" y="2214554"/>
            <a:ext cx="2928958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client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000760" y="1928802"/>
            <a:ext cx="245439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800" dirty="0" smtClean="0">
                <a:latin typeface="Palatino Linotype" pitchFamily="18" charset="0"/>
              </a:rPr>
              <a:t>HTML Fils</a:t>
            </a:r>
          </a:p>
          <a:p>
            <a:r>
              <a:rPr lang="fr-FR" sz="2800" dirty="0" smtClean="0">
                <a:latin typeface="Palatino Linotype" pitchFamily="18" charset="0"/>
              </a:rPr>
              <a:t>JS Application</a:t>
            </a:r>
          </a:p>
          <a:p>
            <a:r>
              <a:rPr lang="fr-FR" sz="2800" dirty="0" err="1" smtClean="0">
                <a:latin typeface="Palatino Linotype" pitchFamily="18" charset="0"/>
              </a:rPr>
              <a:t>Video</a:t>
            </a:r>
            <a:endParaRPr lang="fr-FR" sz="2800" dirty="0" smtClean="0">
              <a:latin typeface="Palatino Linotype" pitchFamily="18" charset="0"/>
            </a:endParaRPr>
          </a:p>
          <a:p>
            <a:r>
              <a:rPr lang="fr-FR" sz="2800" dirty="0" smtClean="0">
                <a:latin typeface="Palatino Linotype" pitchFamily="18" charset="0"/>
              </a:rPr>
              <a:t>Picture…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6135964" y="3929066"/>
            <a:ext cx="20319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DATA BASE</a:t>
            </a:r>
            <a:endParaRPr lang="fr-FR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Palatino Linotype" pitchFamily="18" charset="0"/>
              </a:rPr>
              <a:t>What we need to be a web developer?</a:t>
            </a:r>
            <a:endParaRPr lang="fr-FR" sz="480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hardware and software </a:t>
            </a:r>
            <a:r>
              <a:rPr lang="fr-FR" dirty="0" err="1" smtClean="0"/>
              <a:t>equipment</a:t>
            </a:r>
            <a:endParaRPr lang="fr-FR" dirty="0" smtClean="0"/>
          </a:p>
          <a:p>
            <a:r>
              <a:rPr lang="en-US" dirty="0" smtClean="0"/>
              <a:t>have </a:t>
            </a:r>
            <a:r>
              <a:rPr lang="en-US" dirty="0"/>
              <a:t>the will and the </a:t>
            </a:r>
            <a:r>
              <a:rPr lang="en-US" dirty="0" smtClean="0"/>
              <a:t>self-confidence</a:t>
            </a:r>
          </a:p>
          <a:p>
            <a:r>
              <a:rPr lang="en-US" dirty="0" smtClean="0"/>
              <a:t>develop </a:t>
            </a:r>
            <a:r>
              <a:rPr lang="en-US" dirty="0"/>
              <a:t>basic skills in coding and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participate in solid work placements as a beginner developer</a:t>
            </a:r>
          </a:p>
          <a:p>
            <a:r>
              <a:rPr lang="fr-FR" dirty="0" err="1" smtClean="0"/>
              <a:t>obtain</a:t>
            </a:r>
            <a:r>
              <a:rPr lang="fr-FR" dirty="0" smtClean="0"/>
              <a:t> </a:t>
            </a:r>
            <a:r>
              <a:rPr lang="fr-FR" dirty="0"/>
              <a:t>the certification(s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Create</a:t>
            </a:r>
            <a:r>
              <a:rPr lang="fr-FR" dirty="0" smtClean="0"/>
              <a:t> the CV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Palatino Linotype" pitchFamily="18" charset="0"/>
              </a:rPr>
              <a:t>why choosing to </a:t>
            </a:r>
            <a:r>
              <a:rPr lang="en-US" sz="4800" b="1" dirty="0" err="1" smtClean="0">
                <a:solidFill>
                  <a:srgbClr val="FF0000"/>
                </a:solidFill>
                <a:latin typeface="Palatino Linotype" pitchFamily="18" charset="0"/>
              </a:rPr>
              <a:t>lear</a:t>
            </a:r>
            <a:r>
              <a:rPr lang="en-US" sz="4800" b="1" dirty="0" smtClean="0">
                <a:solidFill>
                  <a:srgbClr val="FF0000"/>
                </a:solidFill>
                <a:latin typeface="Palatino Linotype" pitchFamily="18" charset="0"/>
              </a:rPr>
              <a:t> web developer</a:t>
            </a:r>
            <a:endParaRPr lang="fr-FR" sz="480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requested</a:t>
            </a:r>
            <a:r>
              <a:rPr lang="fr-FR" dirty="0" smtClean="0"/>
              <a:t> all over the </a:t>
            </a:r>
            <a:r>
              <a:rPr lang="fr-FR" dirty="0" err="1" smtClean="0"/>
              <a:t>word</a:t>
            </a:r>
            <a:endParaRPr lang="fr-FR" dirty="0" smtClean="0"/>
          </a:p>
          <a:p>
            <a:r>
              <a:rPr lang="en-US" dirty="0" smtClean="0"/>
              <a:t>Very motivating salary with opportunities to work freelance</a:t>
            </a:r>
          </a:p>
          <a:p>
            <a:r>
              <a:rPr lang="en-US" dirty="0" smtClean="0"/>
              <a:t>There is no routine work</a:t>
            </a:r>
          </a:p>
          <a:p>
            <a:r>
              <a:rPr lang="en-US" dirty="0" smtClean="0"/>
              <a:t>Creative and fun!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197</Words>
  <Application>Microsoft Office PowerPoint</Application>
  <PresentationFormat>Affichage à l'écran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How does Web work?</vt:lpstr>
      <vt:lpstr>How does Web work?</vt:lpstr>
      <vt:lpstr>How does Web work?</vt:lpstr>
      <vt:lpstr>What we need to be a web developer?</vt:lpstr>
      <vt:lpstr>why choosing to lear web developer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Web work?</dc:title>
  <dc:creator>Ramy Hedhli</dc:creator>
  <cp:lastModifiedBy>Ramy Hedhli</cp:lastModifiedBy>
  <cp:revision>10</cp:revision>
  <dcterms:created xsi:type="dcterms:W3CDTF">2022-08-30T17:54:46Z</dcterms:created>
  <dcterms:modified xsi:type="dcterms:W3CDTF">2022-08-30T19:09:26Z</dcterms:modified>
</cp:coreProperties>
</file>