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706" r:id="rId3"/>
    <p:sldMasterId id="2147483740" r:id="rId4"/>
  </p:sldMasterIdLst>
  <p:notesMasterIdLst>
    <p:notesMasterId r:id="rId68"/>
  </p:notesMasterIdLst>
  <p:sldIdLst>
    <p:sldId id="257" r:id="rId5"/>
    <p:sldId id="258" r:id="rId6"/>
    <p:sldId id="370" r:id="rId7"/>
    <p:sldId id="265" r:id="rId8"/>
    <p:sldId id="317" r:id="rId9"/>
    <p:sldId id="382" r:id="rId10"/>
    <p:sldId id="266" r:id="rId11"/>
    <p:sldId id="405" r:id="rId12"/>
    <p:sldId id="358" r:id="rId13"/>
    <p:sldId id="369" r:id="rId14"/>
    <p:sldId id="277" r:id="rId15"/>
    <p:sldId id="385" r:id="rId16"/>
    <p:sldId id="343" r:id="rId17"/>
    <p:sldId id="384" r:id="rId18"/>
    <p:sldId id="371" r:id="rId19"/>
    <p:sldId id="344" r:id="rId20"/>
    <p:sldId id="345" r:id="rId21"/>
    <p:sldId id="386" r:id="rId22"/>
    <p:sldId id="406" r:id="rId23"/>
    <p:sldId id="346" r:id="rId24"/>
    <p:sldId id="270" r:id="rId25"/>
    <p:sldId id="271" r:id="rId26"/>
    <p:sldId id="383" r:id="rId27"/>
    <p:sldId id="387" r:id="rId28"/>
    <p:sldId id="272" r:id="rId29"/>
    <p:sldId id="388" r:id="rId30"/>
    <p:sldId id="372" r:id="rId31"/>
    <p:sldId id="347" r:id="rId32"/>
    <p:sldId id="331" r:id="rId33"/>
    <p:sldId id="381" r:id="rId34"/>
    <p:sldId id="389" r:id="rId35"/>
    <p:sldId id="336" r:id="rId36"/>
    <p:sldId id="337" r:id="rId37"/>
    <p:sldId id="334" r:id="rId38"/>
    <p:sldId id="375" r:id="rId39"/>
    <p:sldId id="376" r:id="rId40"/>
    <p:sldId id="377" r:id="rId41"/>
    <p:sldId id="378" r:id="rId42"/>
    <p:sldId id="379" r:id="rId43"/>
    <p:sldId id="380" r:id="rId44"/>
    <p:sldId id="373" r:id="rId45"/>
    <p:sldId id="335" r:id="rId46"/>
    <p:sldId id="267" r:id="rId47"/>
    <p:sldId id="332" r:id="rId48"/>
    <p:sldId id="374" r:id="rId49"/>
    <p:sldId id="333" r:id="rId50"/>
    <p:sldId id="280" r:id="rId51"/>
    <p:sldId id="390" r:id="rId52"/>
    <p:sldId id="391" r:id="rId53"/>
    <p:sldId id="392" r:id="rId54"/>
    <p:sldId id="393" r:id="rId55"/>
    <p:sldId id="394" r:id="rId56"/>
    <p:sldId id="395" r:id="rId57"/>
    <p:sldId id="396" r:id="rId58"/>
    <p:sldId id="397" r:id="rId59"/>
    <p:sldId id="401" r:id="rId60"/>
    <p:sldId id="398" r:id="rId61"/>
    <p:sldId id="399" r:id="rId62"/>
    <p:sldId id="400" r:id="rId63"/>
    <p:sldId id="402" r:id="rId64"/>
    <p:sldId id="403" r:id="rId65"/>
    <p:sldId id="404" r:id="rId66"/>
    <p:sldId id="36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4" autoAdjust="0"/>
    <p:restoredTop sz="94660"/>
  </p:normalViewPr>
  <p:slideViewPr>
    <p:cSldViewPr snapToGrid="0">
      <p:cViewPr>
        <p:scale>
          <a:sx n="100" d="100"/>
          <a:sy n="100" d="100"/>
        </p:scale>
        <p:origin x="58"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DC2BC-6471-4C42-8550-D87FAF56FD1C}" type="doc">
      <dgm:prSet loTypeId="urn:microsoft.com/office/officeart/2005/8/layout/vList5" loCatId="list" qsTypeId="urn:microsoft.com/office/officeart/2005/8/quickstyle/3d1" qsCatId="3D" csTypeId="urn:microsoft.com/office/officeart/2005/8/colors/accent2_2" csCatId="accent2"/>
      <dgm:spPr/>
      <dgm:t>
        <a:bodyPr/>
        <a:lstStyle/>
        <a:p>
          <a:endParaRPr lang="en-US"/>
        </a:p>
      </dgm:t>
    </dgm:pt>
    <dgm:pt modelId="{EB8C0728-C6E4-4AE6-9B29-9F07C33CF054}" type="pres">
      <dgm:prSet presAssocID="{08DDC2BC-6471-4C42-8550-D87FAF56FD1C}" presName="Name0" presStyleCnt="0">
        <dgm:presLayoutVars>
          <dgm:dir/>
          <dgm:animLvl val="lvl"/>
          <dgm:resizeHandles val="exact"/>
        </dgm:presLayoutVars>
      </dgm:prSet>
      <dgm:spPr/>
    </dgm:pt>
  </dgm:ptLst>
  <dgm:cxnLst>
    <dgm:cxn modelId="{23316492-9176-41AB-B38C-C3A842331C60}" type="presOf" srcId="{08DDC2BC-6471-4C42-8550-D87FAF56FD1C}" destId="{EB8C0728-C6E4-4AE6-9B29-9F07C33CF05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937D7-BD63-45B3-846E-5FF31D2712B9}" type="doc">
      <dgm:prSet loTypeId="urn:microsoft.com/office/officeart/2005/8/layout/vList5" loCatId="list" qsTypeId="urn:microsoft.com/office/officeart/2005/8/quickstyle/3d1" qsCatId="3D" csTypeId="urn:microsoft.com/office/officeart/2005/8/colors/accent2_2" csCatId="accent2" phldr="1"/>
      <dgm:spPr/>
      <dgm:t>
        <a:bodyPr/>
        <a:lstStyle/>
        <a:p>
          <a:endParaRPr lang="en-US"/>
        </a:p>
      </dgm:t>
    </dgm:pt>
    <dgm:pt modelId="{8855C970-109D-43EF-889D-CEBB19769FDA}" type="pres">
      <dgm:prSet presAssocID="{1AA937D7-BD63-45B3-846E-5FF31D2712B9}" presName="Name0" presStyleCnt="0">
        <dgm:presLayoutVars>
          <dgm:dir/>
          <dgm:animLvl val="lvl"/>
          <dgm:resizeHandles val="exact"/>
        </dgm:presLayoutVars>
      </dgm:prSet>
      <dgm:spPr/>
    </dgm:pt>
  </dgm:ptLst>
  <dgm:cxnLst>
    <dgm:cxn modelId="{08DE678F-1C8B-48B1-A6BA-2FFA3F59D54D}" type="presOf" srcId="{1AA937D7-BD63-45B3-846E-5FF31D2712B9}" destId="{8855C970-109D-43EF-889D-CEBB19769FDA}"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DDC2BC-6471-4C42-8550-D87FAF56FD1C}" type="doc">
      <dgm:prSet loTypeId="urn:microsoft.com/office/officeart/2005/8/layout/vList5" loCatId="list" qsTypeId="urn:microsoft.com/office/officeart/2005/8/quickstyle/3d1" qsCatId="3D" csTypeId="urn:microsoft.com/office/officeart/2005/8/colors/accent2_2" csCatId="accent2"/>
      <dgm:spPr/>
      <dgm:t>
        <a:bodyPr/>
        <a:lstStyle/>
        <a:p>
          <a:endParaRPr lang="en-US"/>
        </a:p>
      </dgm:t>
    </dgm:pt>
    <dgm:pt modelId="{EB8C0728-C6E4-4AE6-9B29-9F07C33CF054}" type="pres">
      <dgm:prSet presAssocID="{08DDC2BC-6471-4C42-8550-D87FAF56FD1C}" presName="Name0" presStyleCnt="0">
        <dgm:presLayoutVars>
          <dgm:dir/>
          <dgm:animLvl val="lvl"/>
          <dgm:resizeHandles val="exact"/>
        </dgm:presLayoutVars>
      </dgm:prSet>
      <dgm:spPr/>
    </dgm:pt>
  </dgm:ptLst>
  <dgm:cxnLst>
    <dgm:cxn modelId="{23316492-9176-41AB-B38C-C3A842331C60}" type="presOf" srcId="{08DDC2BC-6471-4C42-8550-D87FAF56FD1C}" destId="{EB8C0728-C6E4-4AE6-9B29-9F07C33CF05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A937D7-BD63-45B3-846E-5FF31D2712B9}" type="doc">
      <dgm:prSet loTypeId="urn:microsoft.com/office/officeart/2005/8/layout/vList5" loCatId="list" qsTypeId="urn:microsoft.com/office/officeart/2005/8/quickstyle/3d1" qsCatId="3D" csTypeId="urn:microsoft.com/office/officeart/2005/8/colors/accent2_2" csCatId="accent2" phldr="1"/>
      <dgm:spPr/>
      <dgm:t>
        <a:bodyPr/>
        <a:lstStyle/>
        <a:p>
          <a:endParaRPr lang="en-US"/>
        </a:p>
      </dgm:t>
    </dgm:pt>
    <dgm:pt modelId="{8855C970-109D-43EF-889D-CEBB19769FDA}" type="pres">
      <dgm:prSet presAssocID="{1AA937D7-BD63-45B3-846E-5FF31D2712B9}" presName="Name0" presStyleCnt="0">
        <dgm:presLayoutVars>
          <dgm:dir/>
          <dgm:animLvl val="lvl"/>
          <dgm:resizeHandles val="exact"/>
        </dgm:presLayoutVars>
      </dgm:prSet>
      <dgm:spPr/>
    </dgm:pt>
  </dgm:ptLst>
  <dgm:cxnLst>
    <dgm:cxn modelId="{08DE678F-1C8B-48B1-A6BA-2FFA3F59D54D}" type="presOf" srcId="{1AA937D7-BD63-45B3-846E-5FF31D2712B9}" destId="{8855C970-109D-43EF-889D-CEBB19769FDA}"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C6E68-2070-462C-9554-29BE53335190}" type="datetimeFigureOut">
              <a:rPr lang="en-US" smtClean="0"/>
              <a:t>6/13/2020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11758-196C-49D6-87B0-B58A9C5A4140}" type="slidenum">
              <a:rPr lang="en-US" smtClean="0"/>
              <a:t>‹#›</a:t>
            </a:fld>
            <a:endParaRPr lang="en-US" dirty="0"/>
          </a:p>
        </p:txBody>
      </p:sp>
    </p:spTree>
    <p:extLst>
      <p:ext uri="{BB962C8B-B14F-4D97-AF65-F5344CB8AC3E}">
        <p14:creationId xmlns:p14="http://schemas.microsoft.com/office/powerpoint/2010/main" val="390647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2D595B-290D-43A2-BDA8-5C07E0F97B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DD05C09-05F0-4151-8290-234D81A135E8}"/>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993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2D595B-290D-43A2-BDA8-5C07E0F97B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DD05C09-05F0-4151-8290-234D81A135E8}"/>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50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2D052C-7007-4C89-965D-E755B72B19AB}"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500" baseline="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227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6F93A-1847-4B86-88C4-3F4D2EC27960}"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5362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5AD35D-1477-4D14-BF2C-5A2CE81B149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438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9E57A-11B6-4E1F-9556-D250E780C71C}"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939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65F4B-D270-4838-B460-CB224321ED3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668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1B3EF-607F-43E1-99C7-A0C9578F525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66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4008A-B97D-4C26-9865-35162BB5DA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628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334A7-E5FA-4BDB-A3E2-E744850781DF}"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700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0348FEC-59F6-4C76-9CAF-20FD9F6BFAF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318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7E1DB42-5074-4F79-9089-2BBE2887DC95}"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602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D64497E-E973-455A-B8A4-F454D243972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431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BF236-E17E-4C45-9EEF-F4D81C60E0CC}"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500" baseline="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258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AC6498C-F32C-4A5D-8829-FCCCB7510AA2}"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29969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89A5AC9-C405-4046-BBD0-546B99CFCD64}"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13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6CB4771-6841-48A3-8956-5B4DD72813BD}"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382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1F5C3-3460-4E2D-B3CD-BDDCFB6291EF}"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102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AC4B258-BD67-45FE-B159-3A5D45BD47A6}"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104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F694C73-B123-4F0A-9481-60ECE14D768F}"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891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B9E8828-F281-484E-9AD4-FF2F88827D9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38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2BB6676-19D1-4F18-BAC2-89E138B863B9}"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6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B93BF28-8E6F-464B-B9DB-3561B049E0E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366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AC75D26-0107-4EFD-980E-25F3540669CA}"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806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A81FD-3109-45E9-9F08-FDF482BBF470}"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162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CE17452-0387-45C4-ADF3-07C856B1B967}"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304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B5D800-952F-4797-8A20-9DFD57555FEB}"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72926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C114F1-952C-4979-BE25-7F8253807BA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15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9DE604-62F5-4A18-81CD-D7211ABB426D}"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4501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0D8FA-1C07-4A29-A928-80C5A19F8B4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971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F6D37-CDF6-44D9-9F67-5E662F1CB177}"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7683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31D7A-7DD2-40A6-8622-9F41A2FECC72}"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04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D71B4-4B03-4141-B60F-08268E30BB5B}"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68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204FA-D030-4452-A035-1947C5F86837}"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151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1B5CB-2ECB-4D9B-95EF-B7EBBC208FE2}"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0945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64DB4B-2703-4231-8A6D-3C368ECB81BE}"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305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817C2-1960-462B-85EA-E406F85B9803}"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99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45130-CC41-4281-8953-BA686704EB9E}"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008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17603-88DF-4707-9ADC-9C70E06EA57E}"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085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E01EC-C3A2-48A0-81DD-527B59EF4BE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47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3AE2F-B82B-45F0-B189-54EA549C6C2C}"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20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AE9EB-4FEB-4B19-9AA3-BAAF9BF2D8F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00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9797-D755-4935-9A8C-FAB7CAE4F290}"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382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BD7A7-EA7D-40E0-827E-7CA4F68F402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50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AD379-040D-4247-A914-673AE332E00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69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964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522A9-68D9-46CB-8DED-29295FA335E0}"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78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996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983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51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781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8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14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9552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123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519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0702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17151E-0236-4AE3-88D3-456846C634E6}"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870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8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71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14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926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45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89021-682B-4FED-9C3F-2453044C1486}"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9488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47BF6-C21E-4942-A732-61D87166EE8B}"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748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3D479-07DF-4534-AF65-C18C2D04B34E}"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3229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786017-7738-4ACD-90C1-93FCAC914BFB}"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500" baseline="0">
                <a:solidFill>
                  <a:schemeClr val="accent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3412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F8C9C9-8B6C-4B6F-8A33-12A24D5AA7E6}"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6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8880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BD5205-C05D-406A-A5C1-2C138F0D0E1E}"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91919873"/>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75106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0.png"/><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34.png"/><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Ramy-osama/Hardware-FasterRCNN/tree/master/Software" TargetMode="External"/><Relationship Id="rId2" Type="http://schemas.openxmlformats.org/officeDocument/2006/relationships/hyperlink" Target="https://github.com/Ramy-osama/Hardware-FasterRCNN"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Ramy-osama/VGG16-In-Keras" TargetMode="Externa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hyperlink" Target="https://drive.google.com/drive/u/0/folders/1GQCNm_edwJvQwaAi0zqB5a9IqUj_k90N?fbclid=IwAR30ugLg_A5xYqQ3jtNCu6PBxg48zJwsfVuASQWO_FlbpCma7YFOZ4aPbgw" TargetMode="Externa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FC67-D2BE-4969-8452-D866DA04CEE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Block Diagram of the project</a:t>
            </a:r>
          </a:p>
        </p:txBody>
      </p:sp>
      <p:sp>
        <p:nvSpPr>
          <p:cNvPr id="4" name="Slide Number Placeholder 3">
            <a:extLst>
              <a:ext uri="{FF2B5EF4-FFF2-40B4-BE49-F238E27FC236}">
                <a16:creationId xmlns:a16="http://schemas.microsoft.com/office/drawing/2014/main" id="{189619C2-FC2F-4AE5-B2C8-ED3EAEF829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C9971AB8-6848-E74D-A37A-C1BEDB6315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689" y="2222830"/>
            <a:ext cx="9408419" cy="4344225"/>
          </a:xfrm>
          <a:prstGeom prst="rect">
            <a:avLst/>
          </a:prstGeom>
        </p:spPr>
      </p:pic>
    </p:spTree>
    <p:extLst>
      <p:ext uri="{BB962C8B-B14F-4D97-AF65-F5344CB8AC3E}">
        <p14:creationId xmlns:p14="http://schemas.microsoft.com/office/powerpoint/2010/main" val="350613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F1C0-6C65-47AA-AC3A-F569CD926705}"/>
              </a:ext>
            </a:extLst>
          </p:cNvPr>
          <p:cNvSpPr>
            <a:spLocks noGrp="1"/>
          </p:cNvSpPr>
          <p:nvPr>
            <p:ph type="title"/>
          </p:nvPr>
        </p:nvSpPr>
        <p:spPr/>
        <p:txBody>
          <a:bodyPr>
            <a:normAutofit/>
          </a:bodyPr>
          <a:lstStyle/>
          <a:p>
            <a:r>
              <a:rPr lang="en-US" dirty="0"/>
              <a:t>Simulation results</a:t>
            </a:r>
            <a:br>
              <a:rPr lang="en-EG" dirty="0"/>
            </a:b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8619F9D-A6E7-4610-A591-791D55A247D1}"/>
              </a:ext>
            </a:extLst>
          </p:cNvPr>
          <p:cNvSpPr>
            <a:spLocks noGrp="1"/>
          </p:cNvSpPr>
          <p:nvPr>
            <p:ph idx="1"/>
          </p:nvPr>
        </p:nvSpPr>
        <p:spPr>
          <a:xfrm>
            <a:off x="677334" y="2174413"/>
            <a:ext cx="8596668" cy="3880773"/>
          </a:xfrm>
        </p:spPr>
        <p:txBody>
          <a:bodyPr/>
          <a:lstStyle/>
          <a:p>
            <a:r>
              <a:rPr lang="en-US" dirty="0"/>
              <a:t>The simulation shows that convolution process is carried out as intend in the </a:t>
            </a:r>
            <a:r>
              <a:rPr lang="en-US" dirty="0" err="1"/>
              <a:t>c++</a:t>
            </a:r>
            <a:r>
              <a:rPr lang="en-US" dirty="0"/>
              <a:t> code and below output is output of </a:t>
            </a:r>
            <a:r>
              <a:rPr lang="en-US" dirty="0" err="1"/>
              <a:t>c++</a:t>
            </a:r>
            <a:r>
              <a:rPr lang="en-US" dirty="0"/>
              <a:t> testbench and the output exactly the same. Noting that the we0 (write signal in the output memory (array)is high only when the correct result signals has arrived can be specified by the clock period during project )</a:t>
            </a:r>
            <a:endParaRPr lang="en-EG" dirty="0"/>
          </a:p>
          <a:p>
            <a:endParaRPr lang="en-US" dirty="0"/>
          </a:p>
        </p:txBody>
      </p:sp>
    </p:spTree>
    <p:extLst>
      <p:ext uri="{BB962C8B-B14F-4D97-AF65-F5344CB8AC3E}">
        <p14:creationId xmlns:p14="http://schemas.microsoft.com/office/powerpoint/2010/main" val="3212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82A5-B38D-4F36-8724-CFF1C940B70B}"/>
              </a:ext>
            </a:extLst>
          </p:cNvPr>
          <p:cNvSpPr>
            <a:spLocks noGrp="1"/>
          </p:cNvSpPr>
          <p:nvPr>
            <p:ph type="title"/>
          </p:nvPr>
        </p:nvSpPr>
        <p:spPr/>
        <p:txBody>
          <a:bodyPr>
            <a:normAutofit/>
          </a:bodyPr>
          <a:lstStyle/>
          <a:p>
            <a:br>
              <a:rPr lang="en-US" dirty="0"/>
            </a:br>
            <a:endParaRPr lang="en-US" dirty="0"/>
          </a:p>
        </p:txBody>
      </p:sp>
      <p:sp>
        <p:nvSpPr>
          <p:cNvPr id="3" name="Slide Number Placeholder 2">
            <a:extLst>
              <a:ext uri="{FF2B5EF4-FFF2-40B4-BE49-F238E27FC236}">
                <a16:creationId xmlns:a16="http://schemas.microsoft.com/office/drawing/2014/main" id="{BEE71C76-6503-4BCD-97C9-882709AD89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656951D1-E0A1-CC4A-9149-A9BAF612BB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77334" y="831274"/>
            <a:ext cx="8882302" cy="5417126"/>
          </a:xfrm>
          <a:prstGeom prst="rect">
            <a:avLst/>
          </a:prstGeom>
        </p:spPr>
      </p:pic>
    </p:spTree>
    <p:extLst>
      <p:ext uri="{BB962C8B-B14F-4D97-AF65-F5344CB8AC3E}">
        <p14:creationId xmlns:p14="http://schemas.microsoft.com/office/powerpoint/2010/main" val="389880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608A-A6F6-DC43-BF68-CC2FF6EFACE5}"/>
              </a:ext>
            </a:extLst>
          </p:cNvPr>
          <p:cNvSpPr>
            <a:spLocks noGrp="1"/>
          </p:cNvSpPr>
          <p:nvPr>
            <p:ph type="title"/>
          </p:nvPr>
        </p:nvSpPr>
        <p:spPr/>
        <p:txBody>
          <a:bodyPr/>
          <a:lstStyle/>
          <a:p>
            <a:r>
              <a:rPr lang="en-EG" dirty="0"/>
              <a:t>Simulation results </a:t>
            </a:r>
            <a:r>
              <a:rPr lang="en-US" dirty="0"/>
              <a:t>(RGB Input images and kernel channels)</a:t>
            </a:r>
            <a:r>
              <a:rPr lang="en-EG" dirty="0"/>
              <a:t> </a:t>
            </a:r>
          </a:p>
        </p:txBody>
      </p:sp>
      <p:sp>
        <p:nvSpPr>
          <p:cNvPr id="4" name="Slide Number Placeholder 3">
            <a:extLst>
              <a:ext uri="{FF2B5EF4-FFF2-40B4-BE49-F238E27FC236}">
                <a16:creationId xmlns:a16="http://schemas.microsoft.com/office/drawing/2014/main" id="{D3E4BCA3-8C14-E64F-9966-2AAE32CE1808}"/>
              </a:ext>
            </a:extLst>
          </p:cNvPr>
          <p:cNvSpPr>
            <a:spLocks noGrp="1"/>
          </p:cNvSpPr>
          <p:nvPr>
            <p:ph type="sldNum" sz="quarter" idx="12"/>
          </p:nvPr>
        </p:nvSpPr>
        <p:spPr/>
        <p:txBody>
          <a:bodyPr/>
          <a:lstStyle/>
          <a:p>
            <a:fld id="{3A98EE3D-8CD1-4C3F-BD1C-C98C9596463C}" type="slidenum">
              <a:rPr lang="en-US" smtClean="0"/>
              <a:pPr/>
              <a:t>12</a:t>
            </a:fld>
            <a:endParaRPr lang="en-US" dirty="0"/>
          </a:p>
        </p:txBody>
      </p:sp>
      <p:pic>
        <p:nvPicPr>
          <p:cNvPr id="5" name="Content Placeholder 4">
            <a:extLst>
              <a:ext uri="{FF2B5EF4-FFF2-40B4-BE49-F238E27FC236}">
                <a16:creationId xmlns:a16="http://schemas.microsoft.com/office/drawing/2014/main" id="{D4A90447-2082-5D45-A30A-0E59AA68B494}"/>
              </a:ext>
            </a:extLst>
          </p:cNvPr>
          <p:cNvPicPr>
            <a:picLocks noGrp="1"/>
          </p:cNvPicPr>
          <p:nvPr>
            <p:ph idx="1"/>
          </p:nvPr>
        </p:nvPicPr>
        <p:blipFill>
          <a:blip r:embed="rId2"/>
          <a:stretch>
            <a:fillRect/>
          </a:stretch>
        </p:blipFill>
        <p:spPr>
          <a:xfrm>
            <a:off x="429491" y="1930401"/>
            <a:ext cx="8844684" cy="3569878"/>
          </a:xfrm>
          <a:prstGeom prst="rect">
            <a:avLst/>
          </a:prstGeom>
        </p:spPr>
      </p:pic>
    </p:spTree>
    <p:extLst>
      <p:ext uri="{BB962C8B-B14F-4D97-AF65-F5344CB8AC3E}">
        <p14:creationId xmlns:p14="http://schemas.microsoft.com/office/powerpoint/2010/main" val="307698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1CF9-BCAB-4782-8D13-5A6EA95DF2DB}"/>
              </a:ext>
            </a:extLst>
          </p:cNvPr>
          <p:cNvSpPr>
            <a:spLocks noGrp="1"/>
          </p:cNvSpPr>
          <p:nvPr>
            <p:ph type="title"/>
          </p:nvPr>
        </p:nvSpPr>
        <p:spPr>
          <a:xfrm>
            <a:off x="677334" y="505905"/>
            <a:ext cx="8596668" cy="1320800"/>
          </a:xfrm>
        </p:spPr>
        <p:txBody>
          <a:bodyPr>
            <a:normAutofit/>
          </a:bodyPr>
          <a:lstStyle/>
          <a:p>
            <a:r>
              <a:rPr lang="en-US" dirty="0"/>
              <a:t>Performance metrics</a:t>
            </a:r>
            <a:r>
              <a:rPr lang="en-EG" dirty="0"/>
              <a:t> </a:t>
            </a:r>
            <a:endParaRPr lang="en-US"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3153DD7-D01B-4130-B18A-45B8D3AAF63F}"/>
              </a:ext>
            </a:extLst>
          </p:cNvPr>
          <p:cNvSpPr/>
          <p:nvPr/>
        </p:nvSpPr>
        <p:spPr>
          <a:xfrm>
            <a:off x="812908" y="3752126"/>
            <a:ext cx="1980449" cy="553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Clustering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Slide Number Placeholder 2">
            <a:extLst>
              <a:ext uri="{FF2B5EF4-FFF2-40B4-BE49-F238E27FC236}">
                <a16:creationId xmlns:a16="http://schemas.microsoft.com/office/drawing/2014/main" id="{E347702C-ABC3-4828-AB14-25F554BEC3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9" name="Content Placeholder 8">
            <a:extLst>
              <a:ext uri="{FF2B5EF4-FFF2-40B4-BE49-F238E27FC236}">
                <a16:creationId xmlns:a16="http://schemas.microsoft.com/office/drawing/2014/main" id="{FC916545-B2FD-4B48-BDAF-8F3E1BC36F83}"/>
              </a:ext>
            </a:extLst>
          </p:cNvPr>
          <p:cNvSpPr>
            <a:spLocks noGrp="1"/>
          </p:cNvSpPr>
          <p:nvPr>
            <p:ph idx="1"/>
          </p:nvPr>
        </p:nvSpPr>
        <p:spPr>
          <a:xfrm>
            <a:off x="2229043" y="2102023"/>
            <a:ext cx="8596668" cy="3880773"/>
          </a:xfrm>
        </p:spPr>
        <p:txBody>
          <a:bodyPr/>
          <a:lstStyle/>
          <a:p>
            <a:endParaRPr lang="en-EG" dirty="0"/>
          </a:p>
        </p:txBody>
      </p:sp>
      <p:pic>
        <p:nvPicPr>
          <p:cNvPr id="3074" name="Picture 459562978">
            <a:extLst>
              <a:ext uri="{FF2B5EF4-FFF2-40B4-BE49-F238E27FC236}">
                <a16:creationId xmlns:a16="http://schemas.microsoft.com/office/drawing/2014/main" id="{A2BFAE4A-04DA-E848-99EA-50ED084C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99" y="1478691"/>
            <a:ext cx="5765800" cy="450409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731851500">
            <a:extLst>
              <a:ext uri="{FF2B5EF4-FFF2-40B4-BE49-F238E27FC236}">
                <a16:creationId xmlns:a16="http://schemas.microsoft.com/office/drawing/2014/main" id="{6CE8FDB1-D2B3-2647-802D-1D12879C22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9" y="1507321"/>
            <a:ext cx="5283200" cy="44754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EAE7C1EC-06DF-B84C-ABFA-F1980A86D2B4}"/>
              </a:ext>
            </a:extLst>
          </p:cNvPr>
          <p:cNvSpPr>
            <a:spLocks noChangeArrowheads="1"/>
          </p:cNvSpPr>
          <p:nvPr/>
        </p:nvSpPr>
        <p:spPr bwMode="auto">
          <a:xfrm>
            <a:off x="1551709" y="-585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sp>
        <p:nvSpPr>
          <p:cNvPr id="11" name="Rectangle 4">
            <a:extLst>
              <a:ext uri="{FF2B5EF4-FFF2-40B4-BE49-F238E27FC236}">
                <a16:creationId xmlns:a16="http://schemas.microsoft.com/office/drawing/2014/main" id="{286B6842-153A-E84C-9FB2-8723566774CF}"/>
              </a:ext>
            </a:extLst>
          </p:cNvPr>
          <p:cNvSpPr>
            <a:spLocks noChangeArrowheads="1"/>
          </p:cNvSpPr>
          <p:nvPr/>
        </p:nvSpPr>
        <p:spPr bwMode="auto">
          <a:xfrm>
            <a:off x="1551709" y="32815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spTree>
    <p:extLst>
      <p:ext uri="{BB962C8B-B14F-4D97-AF65-F5344CB8AC3E}">
        <p14:creationId xmlns:p14="http://schemas.microsoft.com/office/powerpoint/2010/main" val="6979859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27F9-A207-1546-A9A3-E4358BFDCB79}"/>
              </a:ext>
            </a:extLst>
          </p:cNvPr>
          <p:cNvSpPr>
            <a:spLocks noGrp="1"/>
          </p:cNvSpPr>
          <p:nvPr>
            <p:ph type="title"/>
          </p:nvPr>
        </p:nvSpPr>
        <p:spPr/>
        <p:txBody>
          <a:bodyPr/>
          <a:lstStyle/>
          <a:p>
            <a:r>
              <a:rPr lang="en-US" dirty="0"/>
              <a:t>Performance metrics</a:t>
            </a:r>
            <a:r>
              <a:rPr lang="en-EG" dirty="0"/>
              <a:t> </a:t>
            </a:r>
            <a:r>
              <a:rPr lang="en-US" dirty="0"/>
              <a:t>(RGB Input images and kernel channels)</a:t>
            </a:r>
            <a:r>
              <a:rPr lang="en-EG" dirty="0"/>
              <a:t> </a:t>
            </a:r>
          </a:p>
        </p:txBody>
      </p:sp>
      <p:sp>
        <p:nvSpPr>
          <p:cNvPr id="4" name="Slide Number Placeholder 3">
            <a:extLst>
              <a:ext uri="{FF2B5EF4-FFF2-40B4-BE49-F238E27FC236}">
                <a16:creationId xmlns:a16="http://schemas.microsoft.com/office/drawing/2014/main" id="{F00BC0E0-DCE6-2643-8A07-53448E7BABB1}"/>
              </a:ext>
            </a:extLst>
          </p:cNvPr>
          <p:cNvSpPr>
            <a:spLocks noGrp="1"/>
          </p:cNvSpPr>
          <p:nvPr>
            <p:ph type="sldNum" sz="quarter" idx="12"/>
          </p:nvPr>
        </p:nvSpPr>
        <p:spPr/>
        <p:txBody>
          <a:bodyPr/>
          <a:lstStyle/>
          <a:p>
            <a:fld id="{3A98EE3D-8CD1-4C3F-BD1C-C98C9596463C}" type="slidenum">
              <a:rPr lang="en-US" smtClean="0"/>
              <a:pPr/>
              <a:t>14</a:t>
            </a:fld>
            <a:endParaRPr lang="en-US" dirty="0"/>
          </a:p>
        </p:txBody>
      </p:sp>
      <p:pic>
        <p:nvPicPr>
          <p:cNvPr id="5" name="Content Placeholder 4">
            <a:extLst>
              <a:ext uri="{FF2B5EF4-FFF2-40B4-BE49-F238E27FC236}">
                <a16:creationId xmlns:a16="http://schemas.microsoft.com/office/drawing/2014/main" id="{23AEBF0B-515C-A64D-9D75-5C50F16ABF6F}"/>
              </a:ext>
            </a:extLst>
          </p:cNvPr>
          <p:cNvPicPr>
            <a:picLocks noGrp="1"/>
          </p:cNvPicPr>
          <p:nvPr>
            <p:ph idx="1"/>
          </p:nvPr>
        </p:nvPicPr>
        <p:blipFill>
          <a:blip r:embed="rId2"/>
          <a:stretch>
            <a:fillRect/>
          </a:stretch>
        </p:blipFill>
        <p:spPr>
          <a:xfrm>
            <a:off x="677334" y="1930400"/>
            <a:ext cx="5084617" cy="4789054"/>
          </a:xfrm>
          <a:prstGeom prst="rect">
            <a:avLst/>
          </a:prstGeom>
        </p:spPr>
      </p:pic>
    </p:spTree>
    <p:extLst>
      <p:ext uri="{BB962C8B-B14F-4D97-AF65-F5344CB8AC3E}">
        <p14:creationId xmlns:p14="http://schemas.microsoft.com/office/powerpoint/2010/main" val="140775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610821" y="2224849"/>
            <a:ext cx="7766936" cy="1646302"/>
          </a:xfrm>
        </p:spPr>
        <p:txBody>
          <a:bodyPr vert="horz" lIns="91440" tIns="45720" rIns="91440" bIns="45720" rtlCol="0" anchor="b">
            <a:normAutofit/>
          </a:bodyPr>
          <a:lstStyle/>
          <a:p>
            <a:pPr algn="ctr"/>
            <a:r>
              <a:rPr lang="en-US" sz="5400" dirty="0"/>
              <a:t>Padding Layer</a:t>
            </a:r>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15</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3976102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35B9-DE54-490C-86CC-89BD911EE3C6}"/>
              </a:ext>
            </a:extLst>
          </p:cNvPr>
          <p:cNvSpPr>
            <a:spLocks noGrp="1"/>
          </p:cNvSpPr>
          <p:nvPr>
            <p:ph type="title"/>
          </p:nvPr>
        </p:nvSpPr>
        <p:spPr/>
        <p:txBody>
          <a:bodyPr>
            <a:normAutofit/>
          </a:bodyPr>
          <a:lstStyle/>
          <a:p>
            <a:r>
              <a:rPr lang="en-US" dirty="0"/>
              <a:t>Padding</a:t>
            </a:r>
            <a:r>
              <a:rPr lang="en-EG" dirty="0"/>
              <a:t> Layer</a:t>
            </a:r>
            <a:endParaRPr lang="en-US" b="1"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89E453D9-4F38-4E54-A0F3-43AF56E43B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10" name="Rectangle 9">
            <a:extLst>
              <a:ext uri="{FF2B5EF4-FFF2-40B4-BE49-F238E27FC236}">
                <a16:creationId xmlns:a16="http://schemas.microsoft.com/office/drawing/2014/main" id="{CDC606F9-FCA9-4348-85A9-3B1AAA8C6251}"/>
              </a:ext>
            </a:extLst>
          </p:cNvPr>
          <p:cNvSpPr/>
          <p:nvPr/>
        </p:nvSpPr>
        <p:spPr>
          <a:xfrm>
            <a:off x="1343890" y="2349022"/>
            <a:ext cx="7754390" cy="2626938"/>
          </a:xfrm>
          <a:prstGeom prst="rect">
            <a:avLst/>
          </a:prstGeom>
        </p:spPr>
        <p:txBody>
          <a:bodyPr wrap="square">
            <a:spAutoFit/>
          </a:bodyPr>
          <a:lstStyle/>
          <a:p>
            <a:pPr>
              <a:lnSpc>
                <a:spcPct val="107000"/>
              </a:lnSpc>
              <a:spcAft>
                <a:spcPts val="800"/>
              </a:spcAft>
            </a:pPr>
            <a:r>
              <a:rPr lang="en-US" sz="2000" b="1" dirty="0">
                <a:latin typeface="Calibri Light" panose="020F0302020204030204" pitchFamily="34" charset="0"/>
                <a:ea typeface="Times New Roman" panose="02020603050405020304" pitchFamily="18" charset="0"/>
                <a:cs typeface="Times New Roman" panose="02020603050405020304" pitchFamily="18" charset="0"/>
              </a:rPr>
              <a:t>Inputs: </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Input matrix of size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NxM</a:t>
            </a:r>
            <a:endPar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a:lnSpc>
                <a:spcPct val="107000"/>
              </a:lnSpc>
              <a:spcAft>
                <a:spcPts val="800"/>
              </a:spcAft>
            </a:pPr>
            <a:endParaRPr lang="en-US" sz="16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EG"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b="1" dirty="0">
                <a:latin typeface="Calibri Light" panose="020F0302020204030204" pitchFamily="34" charset="0"/>
                <a:ea typeface="Times New Roman" panose="02020603050405020304" pitchFamily="18" charset="0"/>
                <a:cs typeface="Times New Roman" panose="02020603050405020304" pitchFamily="18" charset="0"/>
              </a:rPr>
              <a:t>Outputs: </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Output matrix of size N+2*pad x M+2*pad of the </a:t>
            </a:r>
            <a:r>
              <a:rPr lang="en-US"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NxM</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matrix surrounded by zeros</a:t>
            </a:r>
          </a:p>
          <a:p>
            <a:pPr>
              <a:lnSpc>
                <a:spcPct val="107000"/>
              </a:lnSpc>
              <a:spcAft>
                <a:spcPts val="800"/>
              </a:spcAft>
            </a:pP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en-US" dirty="0"/>
              <a:t>GitHub Code: </a:t>
            </a:r>
            <a:r>
              <a:rPr lang="en-US" sz="1600" dirty="0"/>
              <a:t>Hardware-</a:t>
            </a:r>
            <a:r>
              <a:rPr lang="en-US" sz="1600" dirty="0" err="1"/>
              <a:t>FasterRCNN</a:t>
            </a:r>
            <a:r>
              <a:rPr lang="en-US" sz="1600" dirty="0"/>
              <a:t>/Hardware/HLS/</a:t>
            </a:r>
            <a:r>
              <a:rPr lang="en-US" sz="1600" dirty="0" err="1"/>
              <a:t>Zero_padding</a:t>
            </a:r>
            <a:r>
              <a:rPr lang="en-US" sz="1600" dirty="0"/>
              <a:t>/C++ codes</a:t>
            </a:r>
            <a:endParaRPr lang="en-EG"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7030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71A2-411E-4927-B65C-1A4601796F68}"/>
              </a:ext>
            </a:extLst>
          </p:cNvPr>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Code implemented</a:t>
            </a:r>
          </a:p>
        </p:txBody>
      </p:sp>
      <p:sp>
        <p:nvSpPr>
          <p:cNvPr id="4" name="Slide Number Placeholder 3">
            <a:extLst>
              <a:ext uri="{FF2B5EF4-FFF2-40B4-BE49-F238E27FC236}">
                <a16:creationId xmlns:a16="http://schemas.microsoft.com/office/drawing/2014/main" id="{098B6BCC-9C30-46E0-AF14-2B3730E369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83816482-5DEA-0F46-9D1F-CB7FE3D5916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468582"/>
            <a:ext cx="7978862" cy="4573443"/>
          </a:xfrm>
          <a:prstGeom prst="rect">
            <a:avLst/>
          </a:prstGeom>
        </p:spPr>
      </p:pic>
    </p:spTree>
    <p:extLst>
      <p:ext uri="{BB962C8B-B14F-4D97-AF65-F5344CB8AC3E}">
        <p14:creationId xmlns:p14="http://schemas.microsoft.com/office/powerpoint/2010/main" val="1503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2151-DF07-E544-9CDD-6360FFE21337}"/>
              </a:ext>
            </a:extLst>
          </p:cNvPr>
          <p:cNvSpPr>
            <a:spLocks noGrp="1"/>
          </p:cNvSpPr>
          <p:nvPr>
            <p:ph type="title"/>
          </p:nvPr>
        </p:nvSpPr>
        <p:spPr/>
        <p:txBody>
          <a:bodyPr>
            <a:normAutofit fontScale="90000"/>
          </a:bodyPr>
          <a:lstStyle/>
          <a:p>
            <a:r>
              <a:rPr lang="en-US" b="1" dirty="0"/>
              <a:t>Padding ( padding image with multiple channels )</a:t>
            </a:r>
            <a:br>
              <a:rPr lang="en-EG" dirty="0"/>
            </a:br>
            <a:endParaRPr lang="en-EG" dirty="0"/>
          </a:p>
        </p:txBody>
      </p:sp>
      <p:sp>
        <p:nvSpPr>
          <p:cNvPr id="4" name="Slide Number Placeholder 3">
            <a:extLst>
              <a:ext uri="{FF2B5EF4-FFF2-40B4-BE49-F238E27FC236}">
                <a16:creationId xmlns:a16="http://schemas.microsoft.com/office/drawing/2014/main" id="{1FB780E3-54E8-964C-A647-38DC89496852}"/>
              </a:ext>
            </a:extLst>
          </p:cNvPr>
          <p:cNvSpPr>
            <a:spLocks noGrp="1"/>
          </p:cNvSpPr>
          <p:nvPr>
            <p:ph type="sldNum" sz="quarter" idx="12"/>
          </p:nvPr>
        </p:nvSpPr>
        <p:spPr/>
        <p:txBody>
          <a:bodyPr/>
          <a:lstStyle/>
          <a:p>
            <a:fld id="{3A98EE3D-8CD1-4C3F-BD1C-C98C9596463C}" type="slidenum">
              <a:rPr lang="en-US" smtClean="0"/>
              <a:pPr/>
              <a:t>18</a:t>
            </a:fld>
            <a:endParaRPr lang="en-US" dirty="0"/>
          </a:p>
        </p:txBody>
      </p:sp>
      <p:pic>
        <p:nvPicPr>
          <p:cNvPr id="5" name="Content Placeholder 4">
            <a:extLst>
              <a:ext uri="{FF2B5EF4-FFF2-40B4-BE49-F238E27FC236}">
                <a16:creationId xmlns:a16="http://schemas.microsoft.com/office/drawing/2014/main" id="{5CAA6F88-91AC-B847-AB4F-FB9C5C853672}"/>
              </a:ext>
            </a:extLst>
          </p:cNvPr>
          <p:cNvPicPr>
            <a:picLocks noGrp="1"/>
          </p:cNvPicPr>
          <p:nvPr>
            <p:ph idx="1"/>
          </p:nvPr>
        </p:nvPicPr>
        <p:blipFill>
          <a:blip r:embed="rId2"/>
          <a:stretch>
            <a:fillRect/>
          </a:stretch>
        </p:blipFill>
        <p:spPr>
          <a:xfrm>
            <a:off x="677334" y="1930400"/>
            <a:ext cx="7778485" cy="3987006"/>
          </a:xfrm>
          <a:prstGeom prst="rect">
            <a:avLst/>
          </a:prstGeom>
        </p:spPr>
      </p:pic>
    </p:spTree>
    <p:extLst>
      <p:ext uri="{BB962C8B-B14F-4D97-AF65-F5344CB8AC3E}">
        <p14:creationId xmlns:p14="http://schemas.microsoft.com/office/powerpoint/2010/main" val="292058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2151-DF07-E544-9CDD-6360FFE21337}"/>
              </a:ext>
            </a:extLst>
          </p:cNvPr>
          <p:cNvSpPr>
            <a:spLocks noGrp="1"/>
          </p:cNvSpPr>
          <p:nvPr>
            <p:ph type="title"/>
          </p:nvPr>
        </p:nvSpPr>
        <p:spPr/>
        <p:txBody>
          <a:bodyPr>
            <a:normAutofit fontScale="90000"/>
          </a:bodyPr>
          <a:lstStyle/>
          <a:p>
            <a:r>
              <a:rPr lang="en-US" b="1" dirty="0"/>
              <a:t>Padding ( padding image with multiple channels )</a:t>
            </a:r>
            <a:br>
              <a:rPr lang="en-EG" dirty="0"/>
            </a:br>
            <a:endParaRPr lang="en-EG" dirty="0"/>
          </a:p>
        </p:txBody>
      </p:sp>
      <p:sp>
        <p:nvSpPr>
          <p:cNvPr id="4" name="Slide Number Placeholder 3">
            <a:extLst>
              <a:ext uri="{FF2B5EF4-FFF2-40B4-BE49-F238E27FC236}">
                <a16:creationId xmlns:a16="http://schemas.microsoft.com/office/drawing/2014/main" id="{1FB780E3-54E8-964C-A647-38DC89496852}"/>
              </a:ext>
            </a:extLst>
          </p:cNvPr>
          <p:cNvSpPr>
            <a:spLocks noGrp="1"/>
          </p:cNvSpPr>
          <p:nvPr>
            <p:ph type="sldNum" sz="quarter" idx="12"/>
          </p:nvPr>
        </p:nvSpPr>
        <p:spPr/>
        <p:txBody>
          <a:bodyPr/>
          <a:lstStyle/>
          <a:p>
            <a:fld id="{3A98EE3D-8CD1-4C3F-BD1C-C98C9596463C}" type="slidenum">
              <a:rPr lang="en-US" smtClean="0"/>
              <a:pPr/>
              <a:t>19</a:t>
            </a:fld>
            <a:endParaRPr lang="en-US" dirty="0"/>
          </a:p>
        </p:txBody>
      </p:sp>
      <p:pic>
        <p:nvPicPr>
          <p:cNvPr id="6" name="Picture 5">
            <a:extLst>
              <a:ext uri="{FF2B5EF4-FFF2-40B4-BE49-F238E27FC236}">
                <a16:creationId xmlns:a16="http://schemas.microsoft.com/office/drawing/2014/main" id="{42D17244-56CC-4F55-8058-04B9C383B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 y="2082051"/>
            <a:ext cx="9060180" cy="3128095"/>
          </a:xfrm>
          <a:prstGeom prst="rect">
            <a:avLst/>
          </a:prstGeom>
        </p:spPr>
      </p:pic>
    </p:spTree>
    <p:extLst>
      <p:ext uri="{BB962C8B-B14F-4D97-AF65-F5344CB8AC3E}">
        <p14:creationId xmlns:p14="http://schemas.microsoft.com/office/powerpoint/2010/main" val="62312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5553-1AE1-46DE-959F-BED4608522F1}"/>
              </a:ext>
            </a:extLst>
          </p:cNvPr>
          <p:cNvSpPr>
            <a:spLocks noGrp="1"/>
          </p:cNvSpPr>
          <p:nvPr>
            <p:ph type="title"/>
          </p:nvPr>
        </p:nvSpPr>
        <p:spPr/>
        <p:txBody>
          <a:bodyPr/>
          <a:lstStyle/>
          <a:p>
            <a:r>
              <a:rPr lang="en-US" dirty="0"/>
              <a:t>Hardware Implementation</a:t>
            </a:r>
          </a:p>
        </p:txBody>
      </p:sp>
      <p:sp>
        <p:nvSpPr>
          <p:cNvPr id="4" name="Slide Number Placeholder 3">
            <a:extLst>
              <a:ext uri="{FF2B5EF4-FFF2-40B4-BE49-F238E27FC236}">
                <a16:creationId xmlns:a16="http://schemas.microsoft.com/office/drawing/2014/main" id="{B3177855-021F-4D26-9F8D-A29E75DD8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Rectangle 2">
            <a:extLst>
              <a:ext uri="{FF2B5EF4-FFF2-40B4-BE49-F238E27FC236}">
                <a16:creationId xmlns:a16="http://schemas.microsoft.com/office/drawing/2014/main" id="{EF56EC13-0DE4-E644-A8D3-79BF52473276}"/>
              </a:ext>
            </a:extLst>
          </p:cNvPr>
          <p:cNvSpPr>
            <a:spLocks noChangeArrowheads="1"/>
          </p:cNvSpPr>
          <p:nvPr/>
        </p:nvSpPr>
        <p:spPr bwMode="auto">
          <a:xfrm>
            <a:off x="872836" y="1870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1400" b="1" i="0" u="sng" strike="noStrike" cap="none" normalizeH="0" baseline="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Block diagram of layers of VGG-16</a:t>
            </a:r>
            <a:endParaRPr kumimoji="0" lang="en-US" altLang="en-EG"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G" sz="1800" b="0" i="0" u="none" strike="noStrike" cap="none" normalizeH="0" baseline="0">
              <a:ln>
                <a:noFill/>
              </a:ln>
              <a:solidFill>
                <a:schemeClr val="tx1"/>
              </a:solidFill>
              <a:effectLst/>
              <a:latin typeface="Arial" panose="020B0604020202020204" pitchFamily="34" charset="0"/>
            </a:endParaRPr>
          </a:p>
        </p:txBody>
      </p:sp>
      <p:pic>
        <p:nvPicPr>
          <p:cNvPr id="1025" name="Picture 1276597652" descr="No description available.">
            <a:extLst>
              <a:ext uri="{FF2B5EF4-FFF2-40B4-BE49-F238E27FC236}">
                <a16:creationId xmlns:a16="http://schemas.microsoft.com/office/drawing/2014/main" id="{9ACC0129-3920-5F42-AD84-EE6893EF4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5" y="2327562"/>
            <a:ext cx="6317623" cy="34395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60D9A9C4-7DFA-6743-B00F-95C22285E750}"/>
              </a:ext>
            </a:extLst>
          </p:cNvPr>
          <p:cNvSpPr>
            <a:spLocks noChangeArrowheads="1"/>
          </p:cNvSpPr>
          <p:nvPr/>
        </p:nvSpPr>
        <p:spPr bwMode="auto">
          <a:xfrm>
            <a:off x="872836" y="4816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9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5</a:t>
            </a:r>
            <a:endParaRPr kumimoji="0" lang="en-US" altLang="en-EG"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451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6B5EA4-8C3E-41BC-A06A-EE7E79B7A618}"/>
              </a:ext>
            </a:extLst>
          </p:cNvPr>
          <p:cNvSpPr>
            <a:spLocks noGrp="1"/>
          </p:cNvSpPr>
          <p:nvPr>
            <p:ph type="title"/>
          </p:nvPr>
        </p:nvSpPr>
        <p:spPr>
          <a:xfrm>
            <a:off x="584926" y="562160"/>
            <a:ext cx="8288032" cy="1096316"/>
          </a:xfrm>
        </p:spPr>
        <p:txBody>
          <a:bodyPr vert="horz" lIns="91440" tIns="45720" rIns="91440" bIns="45720" rtlCol="0" anchor="b">
            <a:normAutofit/>
          </a:bodyPr>
          <a:lstStyle/>
          <a:p>
            <a:r>
              <a:rPr lang="en-US" dirty="0">
                <a:effectLst>
                  <a:outerShdw blurRad="38100" dist="38100" dir="2700000" algn="tl">
                    <a:srgbClr val="000000">
                      <a:alpha val="43137"/>
                    </a:srgbClr>
                  </a:outerShdw>
                </a:effectLst>
              </a:rPr>
              <a:t>Software Results</a:t>
            </a:r>
          </a:p>
        </p:txBody>
      </p:sp>
      <p:sp>
        <p:nvSpPr>
          <p:cNvPr id="3" name="Slide Number Placeholder 2">
            <a:extLst>
              <a:ext uri="{FF2B5EF4-FFF2-40B4-BE49-F238E27FC236}">
                <a16:creationId xmlns:a16="http://schemas.microsoft.com/office/drawing/2014/main" id="{B1C4D0E6-F0EB-40C0-9546-81F97BAF66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Content Placeholder 4">
            <a:extLst>
              <a:ext uri="{FF2B5EF4-FFF2-40B4-BE49-F238E27FC236}">
                <a16:creationId xmlns:a16="http://schemas.microsoft.com/office/drawing/2014/main" id="{C6EAC35F-11B8-4531-B483-1E7220FFD6DA}"/>
              </a:ext>
            </a:extLst>
          </p:cNvPr>
          <p:cNvSpPr>
            <a:spLocks noGrp="1"/>
          </p:cNvSpPr>
          <p:nvPr>
            <p:ph idx="1"/>
          </p:nvPr>
        </p:nvSpPr>
        <p:spPr/>
        <p:txBody>
          <a:bodyPr>
            <a:noAutofit/>
          </a:bodyPr>
          <a:lstStyle/>
          <a:p>
            <a:r>
              <a:rPr lang="en-US" sz="800" dirty="0"/>
              <a:t>00000</a:t>
            </a:r>
          </a:p>
          <a:p>
            <a:r>
              <a:rPr lang="en-US" sz="800" dirty="0"/>
              <a:t>00150</a:t>
            </a:r>
          </a:p>
          <a:p>
            <a:r>
              <a:rPr lang="en-US" sz="800" dirty="0"/>
              <a:t>02100</a:t>
            </a:r>
          </a:p>
          <a:p>
            <a:r>
              <a:rPr lang="en-US" sz="800" dirty="0"/>
              <a:t>03590</a:t>
            </a:r>
          </a:p>
          <a:p>
            <a:r>
              <a:rPr lang="en-US" sz="800" dirty="0"/>
              <a:t>00000</a:t>
            </a:r>
          </a:p>
          <a:p>
            <a:endParaRPr lang="en-US" sz="800" dirty="0"/>
          </a:p>
          <a:p>
            <a:r>
              <a:rPr lang="en-US" sz="800" dirty="0"/>
              <a:t>00000</a:t>
            </a:r>
          </a:p>
          <a:p>
            <a:r>
              <a:rPr lang="en-US" sz="800" dirty="0"/>
              <a:t>07600</a:t>
            </a:r>
          </a:p>
          <a:p>
            <a:r>
              <a:rPr lang="en-US" sz="800" dirty="0"/>
              <a:t>02030</a:t>
            </a:r>
          </a:p>
          <a:p>
            <a:r>
              <a:rPr lang="en-US" sz="800" dirty="0"/>
              <a:t>04210</a:t>
            </a:r>
          </a:p>
          <a:p>
            <a:r>
              <a:rPr lang="en-US" sz="800" dirty="0"/>
              <a:t>00000</a:t>
            </a:r>
          </a:p>
          <a:p>
            <a:endParaRPr lang="en-US" sz="800" dirty="0"/>
          </a:p>
          <a:p>
            <a:r>
              <a:rPr lang="en-US" sz="800" dirty="0"/>
              <a:t>00000</a:t>
            </a:r>
          </a:p>
          <a:p>
            <a:r>
              <a:rPr lang="en-US" sz="800" dirty="0"/>
              <a:t>03210</a:t>
            </a:r>
          </a:p>
          <a:p>
            <a:r>
              <a:rPr lang="en-US" sz="800" dirty="0"/>
              <a:t>00670</a:t>
            </a:r>
          </a:p>
          <a:p>
            <a:r>
              <a:rPr lang="en-US" sz="800" dirty="0"/>
              <a:t>05600</a:t>
            </a:r>
          </a:p>
          <a:p>
            <a:r>
              <a:rPr lang="en-US" sz="800" dirty="0"/>
              <a:t>00000</a:t>
            </a:r>
          </a:p>
        </p:txBody>
      </p:sp>
    </p:spTree>
    <p:extLst>
      <p:ext uri="{BB962C8B-B14F-4D97-AF65-F5344CB8AC3E}">
        <p14:creationId xmlns:p14="http://schemas.microsoft.com/office/powerpoint/2010/main" val="187476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5992-82C9-46C6-9E09-F66957CEF2C8}"/>
              </a:ext>
            </a:extLst>
          </p:cNvPr>
          <p:cNvSpPr>
            <a:spLocks noGrp="1"/>
          </p:cNvSpPr>
          <p:nvPr>
            <p:ph type="title"/>
          </p:nvPr>
        </p:nvSpPr>
        <p:spPr/>
        <p:txBody>
          <a:bodyPr>
            <a:normAutofit fontScale="90000"/>
          </a:bodyPr>
          <a:lstStyle/>
          <a:p>
            <a:r>
              <a:rPr lang="en-US" dirty="0"/>
              <a:t>Synthesized code output report</a:t>
            </a:r>
            <a:br>
              <a:rPr lang="en-EG" dirty="0"/>
            </a:br>
            <a:br>
              <a:rPr lang="en-GB" dirty="0"/>
            </a:br>
            <a:endParaRPr lang="en-US" dirty="0"/>
          </a:p>
        </p:txBody>
      </p:sp>
      <p:sp>
        <p:nvSpPr>
          <p:cNvPr id="3" name="Content Placeholder 2">
            <a:extLst>
              <a:ext uri="{FF2B5EF4-FFF2-40B4-BE49-F238E27FC236}">
                <a16:creationId xmlns:a16="http://schemas.microsoft.com/office/drawing/2014/main" id="{75A1D43F-32E9-4F55-B0C0-C7CCA3763214}"/>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39A678C-935D-4E5C-92DF-717F5A94C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2810C9E6-5FDE-EB44-AFBA-07FE78267FA3}"/>
              </a:ext>
            </a:extLst>
          </p:cNvPr>
          <p:cNvPicPr/>
          <p:nvPr/>
        </p:nvPicPr>
        <p:blipFill>
          <a:blip r:embed="rId2">
            <a:extLst>
              <a:ext uri="{28A0092B-C50C-407E-A947-70E740481C1C}">
                <a14:useLocalDpi xmlns:a14="http://schemas.microsoft.com/office/drawing/2010/main" val="0"/>
              </a:ext>
            </a:extLst>
          </a:blip>
          <a:stretch>
            <a:fillRect/>
          </a:stretch>
        </p:blipFill>
        <p:spPr>
          <a:xfrm>
            <a:off x="789709" y="1593273"/>
            <a:ext cx="7010400" cy="4448089"/>
          </a:xfrm>
          <a:prstGeom prst="rect">
            <a:avLst/>
          </a:prstGeom>
        </p:spPr>
      </p:pic>
    </p:spTree>
    <p:extLst>
      <p:ext uri="{BB962C8B-B14F-4D97-AF65-F5344CB8AC3E}">
        <p14:creationId xmlns:p14="http://schemas.microsoft.com/office/powerpoint/2010/main" val="10297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4214-B20D-48E3-A321-C0CF96B75D1C}"/>
              </a:ext>
            </a:extLst>
          </p:cNvPr>
          <p:cNvSpPr>
            <a:spLocks noGrp="1"/>
          </p:cNvSpPr>
          <p:nvPr>
            <p:ph type="title"/>
          </p:nvPr>
        </p:nvSpPr>
        <p:spPr/>
        <p:txBody>
          <a:bodyPr>
            <a:normAutofit fontScale="90000"/>
          </a:bodyPr>
          <a:lstStyle/>
          <a:p>
            <a:r>
              <a:rPr lang="en-US" dirty="0"/>
              <a:t>Simulation results</a:t>
            </a:r>
            <a:br>
              <a:rPr lang="en-EG" dirty="0"/>
            </a:br>
            <a:br>
              <a:rPr lang="en-US" dirty="0"/>
            </a:br>
            <a:endParaRPr lang="en-US" dirty="0"/>
          </a:p>
        </p:txBody>
      </p:sp>
      <p:sp>
        <p:nvSpPr>
          <p:cNvPr id="6" name="Slide Number Placeholder 5">
            <a:extLst>
              <a:ext uri="{FF2B5EF4-FFF2-40B4-BE49-F238E27FC236}">
                <a16:creationId xmlns:a16="http://schemas.microsoft.com/office/drawing/2014/main" id="{AA8BB8AC-5523-4790-BDA7-2F43FA7AF5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9" name="Picture 8">
            <a:extLst>
              <a:ext uri="{FF2B5EF4-FFF2-40B4-BE49-F238E27FC236}">
                <a16:creationId xmlns:a16="http://schemas.microsoft.com/office/drawing/2014/main" id="{C9BFE814-1868-AA45-9E72-1866CA7636A9}"/>
              </a:ext>
            </a:extLst>
          </p:cNvPr>
          <p:cNvPicPr/>
          <p:nvPr/>
        </p:nvPicPr>
        <p:blipFill>
          <a:blip r:embed="rId2">
            <a:extLst>
              <a:ext uri="{28A0092B-C50C-407E-A947-70E740481C1C}">
                <a14:useLocalDpi xmlns:a14="http://schemas.microsoft.com/office/drawing/2010/main" val="0"/>
              </a:ext>
            </a:extLst>
          </a:blip>
          <a:stretch>
            <a:fillRect/>
          </a:stretch>
        </p:blipFill>
        <p:spPr>
          <a:xfrm>
            <a:off x="817419" y="1382250"/>
            <a:ext cx="8456583" cy="4659112"/>
          </a:xfrm>
          <a:prstGeom prst="rect">
            <a:avLst/>
          </a:prstGeom>
        </p:spPr>
      </p:pic>
    </p:spTree>
    <p:extLst>
      <p:ext uri="{BB962C8B-B14F-4D97-AF65-F5344CB8AC3E}">
        <p14:creationId xmlns:p14="http://schemas.microsoft.com/office/powerpoint/2010/main" val="404236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505A-2BD4-8844-A185-32CECBF25C16}"/>
              </a:ext>
            </a:extLst>
          </p:cNvPr>
          <p:cNvSpPr>
            <a:spLocks noGrp="1"/>
          </p:cNvSpPr>
          <p:nvPr>
            <p:ph type="title"/>
          </p:nvPr>
        </p:nvSpPr>
        <p:spPr/>
        <p:txBody>
          <a:bodyPr>
            <a:normAutofit fontScale="90000"/>
          </a:bodyPr>
          <a:lstStyle/>
          <a:p>
            <a:r>
              <a:rPr lang="en-US" b="1" dirty="0"/>
              <a:t>When the input is 3d Matrix (channels * columns*rows)</a:t>
            </a:r>
            <a:br>
              <a:rPr lang="en-EG" dirty="0"/>
            </a:br>
            <a:endParaRPr lang="en-EG" dirty="0"/>
          </a:p>
        </p:txBody>
      </p:sp>
      <p:sp>
        <p:nvSpPr>
          <p:cNvPr id="4" name="Slide Number Placeholder 3">
            <a:extLst>
              <a:ext uri="{FF2B5EF4-FFF2-40B4-BE49-F238E27FC236}">
                <a16:creationId xmlns:a16="http://schemas.microsoft.com/office/drawing/2014/main" id="{A827353C-59B3-A945-8507-36FA2DF2D684}"/>
              </a:ext>
            </a:extLst>
          </p:cNvPr>
          <p:cNvSpPr>
            <a:spLocks noGrp="1"/>
          </p:cNvSpPr>
          <p:nvPr>
            <p:ph type="sldNum" sz="quarter" idx="12"/>
          </p:nvPr>
        </p:nvSpPr>
        <p:spPr/>
        <p:txBody>
          <a:bodyPr/>
          <a:lstStyle/>
          <a:p>
            <a:fld id="{3A98EE3D-8CD1-4C3F-BD1C-C98C9596463C}" type="slidenum">
              <a:rPr lang="en-US" smtClean="0"/>
              <a:pPr/>
              <a:t>23</a:t>
            </a:fld>
            <a:endParaRPr lang="en-US" dirty="0"/>
          </a:p>
        </p:txBody>
      </p:sp>
      <p:pic>
        <p:nvPicPr>
          <p:cNvPr id="5" name="Content Placeholder 4">
            <a:extLst>
              <a:ext uri="{FF2B5EF4-FFF2-40B4-BE49-F238E27FC236}">
                <a16:creationId xmlns:a16="http://schemas.microsoft.com/office/drawing/2014/main" id="{171DA5A0-84C1-924B-8868-49D63F07BE5C}"/>
              </a:ext>
            </a:extLst>
          </p:cNvPr>
          <p:cNvPicPr>
            <a:picLocks noGrp="1"/>
          </p:cNvPicPr>
          <p:nvPr>
            <p:ph idx="1"/>
          </p:nvPr>
        </p:nvPicPr>
        <p:blipFill>
          <a:blip r:embed="rId2"/>
          <a:stretch>
            <a:fillRect/>
          </a:stretch>
        </p:blipFill>
        <p:spPr>
          <a:xfrm>
            <a:off x="831272" y="1930400"/>
            <a:ext cx="8442729" cy="4581236"/>
          </a:xfrm>
          <a:prstGeom prst="rect">
            <a:avLst/>
          </a:prstGeom>
        </p:spPr>
      </p:pic>
    </p:spTree>
    <p:extLst>
      <p:ext uri="{BB962C8B-B14F-4D97-AF65-F5344CB8AC3E}">
        <p14:creationId xmlns:p14="http://schemas.microsoft.com/office/powerpoint/2010/main" val="161694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D7F9-784C-EF40-B8D9-A321B6F73D1F}"/>
              </a:ext>
            </a:extLst>
          </p:cNvPr>
          <p:cNvSpPr>
            <a:spLocks noGrp="1"/>
          </p:cNvSpPr>
          <p:nvPr>
            <p:ph type="title"/>
          </p:nvPr>
        </p:nvSpPr>
        <p:spPr/>
        <p:txBody>
          <a:bodyPr/>
          <a:lstStyle/>
          <a:p>
            <a:r>
              <a:rPr lang="en-US" b="1" dirty="0"/>
              <a:t>Padding ( padding image with multiple channels )</a:t>
            </a:r>
            <a:endParaRPr lang="en-EG" dirty="0"/>
          </a:p>
        </p:txBody>
      </p:sp>
      <p:sp>
        <p:nvSpPr>
          <p:cNvPr id="4" name="Slide Number Placeholder 3">
            <a:extLst>
              <a:ext uri="{FF2B5EF4-FFF2-40B4-BE49-F238E27FC236}">
                <a16:creationId xmlns:a16="http://schemas.microsoft.com/office/drawing/2014/main" id="{1879C958-5E6C-A745-BF29-4A547703B0A5}"/>
              </a:ext>
            </a:extLst>
          </p:cNvPr>
          <p:cNvSpPr>
            <a:spLocks noGrp="1"/>
          </p:cNvSpPr>
          <p:nvPr>
            <p:ph type="sldNum" sz="quarter" idx="12"/>
          </p:nvPr>
        </p:nvSpPr>
        <p:spPr/>
        <p:txBody>
          <a:bodyPr/>
          <a:lstStyle/>
          <a:p>
            <a:fld id="{3A98EE3D-8CD1-4C3F-BD1C-C98C9596463C}" type="slidenum">
              <a:rPr lang="en-US" smtClean="0"/>
              <a:pPr/>
              <a:t>24</a:t>
            </a:fld>
            <a:endParaRPr lang="en-US" dirty="0"/>
          </a:p>
        </p:txBody>
      </p:sp>
      <p:pic>
        <p:nvPicPr>
          <p:cNvPr id="5" name="Content Placeholder 4">
            <a:extLst>
              <a:ext uri="{FF2B5EF4-FFF2-40B4-BE49-F238E27FC236}">
                <a16:creationId xmlns:a16="http://schemas.microsoft.com/office/drawing/2014/main" id="{C40113A5-0CB3-E041-8E10-92E828B87A02}"/>
              </a:ext>
            </a:extLst>
          </p:cNvPr>
          <p:cNvPicPr>
            <a:picLocks noGrp="1"/>
          </p:cNvPicPr>
          <p:nvPr>
            <p:ph idx="1"/>
          </p:nvPr>
        </p:nvPicPr>
        <p:blipFill>
          <a:blip r:embed="rId2"/>
          <a:stretch>
            <a:fillRect/>
          </a:stretch>
        </p:blipFill>
        <p:spPr>
          <a:xfrm>
            <a:off x="677334" y="2355273"/>
            <a:ext cx="9394921" cy="3325091"/>
          </a:xfrm>
          <a:prstGeom prst="rect">
            <a:avLst/>
          </a:prstGeom>
        </p:spPr>
      </p:pic>
    </p:spTree>
    <p:extLst>
      <p:ext uri="{BB962C8B-B14F-4D97-AF65-F5344CB8AC3E}">
        <p14:creationId xmlns:p14="http://schemas.microsoft.com/office/powerpoint/2010/main" val="230494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56B-177D-4538-BF23-3B99EBCE082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Performance metrics</a:t>
            </a:r>
            <a:br>
              <a:rPr lang="en-US" dirty="0"/>
            </a:br>
            <a:endParaRPr lang="en-US" dirty="0"/>
          </a:p>
        </p:txBody>
      </p:sp>
      <p:sp>
        <p:nvSpPr>
          <p:cNvPr id="5" name="Slide Number Placeholder 4">
            <a:extLst>
              <a:ext uri="{FF2B5EF4-FFF2-40B4-BE49-F238E27FC236}">
                <a16:creationId xmlns:a16="http://schemas.microsoft.com/office/drawing/2014/main" id="{FBDAF7AF-3601-495E-B243-FDC9970E53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9" name="Rectangle 2">
            <a:extLst>
              <a:ext uri="{FF2B5EF4-FFF2-40B4-BE49-F238E27FC236}">
                <a16:creationId xmlns:a16="http://schemas.microsoft.com/office/drawing/2014/main" id="{16560788-F78F-7B4B-9331-BAE793E9004F}"/>
              </a:ext>
            </a:extLst>
          </p:cNvPr>
          <p:cNvSpPr>
            <a:spLocks noChangeArrowheads="1"/>
          </p:cNvSpPr>
          <p:nvPr/>
        </p:nvSpPr>
        <p:spPr bwMode="auto">
          <a:xfrm>
            <a:off x="415636"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pic>
        <p:nvPicPr>
          <p:cNvPr id="4097" name="Picture 1850826936">
            <a:extLst>
              <a:ext uri="{FF2B5EF4-FFF2-40B4-BE49-F238E27FC236}">
                <a16:creationId xmlns:a16="http://schemas.microsoft.com/office/drawing/2014/main" id="{52F8CDB6-441D-C84C-8251-6BFB54DA4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6" y="1676400"/>
            <a:ext cx="5511800" cy="3505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0564770A-C38B-B741-9144-0CC1FD279DD4}"/>
              </a:ext>
            </a:extLst>
          </p:cNvPr>
          <p:cNvSpPr>
            <a:spLocks noChangeArrowheads="1"/>
          </p:cNvSpPr>
          <p:nvPr/>
        </p:nvSpPr>
        <p:spPr bwMode="auto">
          <a:xfrm>
            <a:off x="415636" y="518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pic>
        <p:nvPicPr>
          <p:cNvPr id="12" name="Picture 11">
            <a:extLst>
              <a:ext uri="{FF2B5EF4-FFF2-40B4-BE49-F238E27FC236}">
                <a16:creationId xmlns:a16="http://schemas.microsoft.com/office/drawing/2014/main" id="{42193ADC-615B-7B4C-A832-1D2F2690612C}"/>
              </a:ext>
            </a:extLst>
          </p:cNvPr>
          <p:cNvPicPr/>
          <p:nvPr/>
        </p:nvPicPr>
        <p:blipFill>
          <a:blip r:embed="rId3">
            <a:extLst>
              <a:ext uri="{28A0092B-C50C-407E-A947-70E740481C1C}">
                <a14:useLocalDpi xmlns:a14="http://schemas.microsoft.com/office/drawing/2010/main" val="0"/>
              </a:ext>
            </a:extLst>
          </a:blip>
          <a:stretch>
            <a:fillRect/>
          </a:stretch>
        </p:blipFill>
        <p:spPr>
          <a:xfrm>
            <a:off x="5927436" y="1676399"/>
            <a:ext cx="4714875" cy="3505198"/>
          </a:xfrm>
          <a:prstGeom prst="rect">
            <a:avLst/>
          </a:prstGeom>
        </p:spPr>
      </p:pic>
    </p:spTree>
    <p:extLst>
      <p:ext uri="{BB962C8B-B14F-4D97-AF65-F5344CB8AC3E}">
        <p14:creationId xmlns:p14="http://schemas.microsoft.com/office/powerpoint/2010/main" val="420981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265A-ADEB-F447-950E-804389A4E508}"/>
              </a:ext>
            </a:extLst>
          </p:cNvPr>
          <p:cNvSpPr>
            <a:spLocks noGrp="1"/>
          </p:cNvSpPr>
          <p:nvPr>
            <p:ph type="title"/>
          </p:nvPr>
        </p:nvSpPr>
        <p:spPr/>
        <p:txBody>
          <a:bodyPr/>
          <a:lstStyle/>
          <a:p>
            <a:r>
              <a:rPr lang="en-US" b="1" dirty="0"/>
              <a:t>Padding ( padding image with multiple channels )</a:t>
            </a:r>
            <a:endParaRPr lang="en-EG" dirty="0"/>
          </a:p>
        </p:txBody>
      </p:sp>
      <p:sp>
        <p:nvSpPr>
          <p:cNvPr id="4" name="Slide Number Placeholder 3">
            <a:extLst>
              <a:ext uri="{FF2B5EF4-FFF2-40B4-BE49-F238E27FC236}">
                <a16:creationId xmlns:a16="http://schemas.microsoft.com/office/drawing/2014/main" id="{71020820-5A47-CF4C-B2CC-9C46C2CBFF7A}"/>
              </a:ext>
            </a:extLst>
          </p:cNvPr>
          <p:cNvSpPr>
            <a:spLocks noGrp="1"/>
          </p:cNvSpPr>
          <p:nvPr>
            <p:ph type="sldNum" sz="quarter" idx="12"/>
          </p:nvPr>
        </p:nvSpPr>
        <p:spPr/>
        <p:txBody>
          <a:bodyPr/>
          <a:lstStyle/>
          <a:p>
            <a:fld id="{3A98EE3D-8CD1-4C3F-BD1C-C98C9596463C}" type="slidenum">
              <a:rPr lang="en-US" smtClean="0"/>
              <a:pPr/>
              <a:t>26</a:t>
            </a:fld>
            <a:endParaRPr lang="en-US" dirty="0"/>
          </a:p>
        </p:txBody>
      </p:sp>
      <p:pic>
        <p:nvPicPr>
          <p:cNvPr id="5" name="Content Placeholder 4">
            <a:extLst>
              <a:ext uri="{FF2B5EF4-FFF2-40B4-BE49-F238E27FC236}">
                <a16:creationId xmlns:a16="http://schemas.microsoft.com/office/drawing/2014/main" id="{B72F013D-E688-AA47-B53D-08C5EF289951}"/>
              </a:ext>
            </a:extLst>
          </p:cNvPr>
          <p:cNvPicPr>
            <a:picLocks noGrp="1"/>
          </p:cNvPicPr>
          <p:nvPr>
            <p:ph idx="1"/>
          </p:nvPr>
        </p:nvPicPr>
        <p:blipFill>
          <a:blip r:embed="rId2"/>
          <a:stretch>
            <a:fillRect/>
          </a:stretch>
        </p:blipFill>
        <p:spPr>
          <a:xfrm>
            <a:off x="789710" y="2068571"/>
            <a:ext cx="4921466" cy="4337916"/>
          </a:xfrm>
          <a:prstGeom prst="rect">
            <a:avLst/>
          </a:prstGeom>
        </p:spPr>
      </p:pic>
    </p:spTree>
    <p:extLst>
      <p:ext uri="{BB962C8B-B14F-4D97-AF65-F5344CB8AC3E}">
        <p14:creationId xmlns:p14="http://schemas.microsoft.com/office/powerpoint/2010/main" val="154480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ctr"/>
            <a:r>
              <a:rPr lang="en-US" sz="5400" dirty="0"/>
              <a:t>Max Pooling Layer</a:t>
            </a:r>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27</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3253271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6004-8A9A-44E3-B283-D1EE9EBDFBAD}"/>
              </a:ext>
            </a:extLst>
          </p:cNvPr>
          <p:cNvSpPr>
            <a:spLocks noGrp="1"/>
          </p:cNvSpPr>
          <p:nvPr>
            <p:ph type="title"/>
          </p:nvPr>
        </p:nvSpPr>
        <p:spPr/>
        <p:txBody>
          <a:bodyPr/>
          <a:lstStyle/>
          <a:p>
            <a:r>
              <a:rPr lang="en-US" dirty="0"/>
              <a:t>Max Pooling Layer</a:t>
            </a:r>
            <a:r>
              <a:rPr lang="en-EG" dirty="0"/>
              <a:t> </a:t>
            </a:r>
            <a:br>
              <a:rPr lang="en-US" dirty="0"/>
            </a:br>
            <a:endParaRPr lang="en-US" dirty="0"/>
          </a:p>
        </p:txBody>
      </p:sp>
      <p:sp>
        <p:nvSpPr>
          <p:cNvPr id="3" name="Content Placeholder 2">
            <a:extLst>
              <a:ext uri="{FF2B5EF4-FFF2-40B4-BE49-F238E27FC236}">
                <a16:creationId xmlns:a16="http://schemas.microsoft.com/office/drawing/2014/main" id="{63CEE894-DF4C-4F6A-8CA1-4BBFC3652CFC}"/>
              </a:ext>
            </a:extLst>
          </p:cNvPr>
          <p:cNvSpPr>
            <a:spLocks noGrp="1"/>
          </p:cNvSpPr>
          <p:nvPr>
            <p:ph idx="1"/>
          </p:nvPr>
        </p:nvSpPr>
        <p:spPr/>
        <p:txBody>
          <a:bodyPr/>
          <a:lstStyle/>
          <a:p>
            <a:r>
              <a:rPr lang="en-US" b="1" dirty="0"/>
              <a:t>Inputs:</a:t>
            </a:r>
            <a:r>
              <a:rPr lang="en-EG" b="1" dirty="0"/>
              <a:t> </a:t>
            </a:r>
            <a:r>
              <a:rPr lang="en-US" dirty="0"/>
              <a:t>Input matrix of </a:t>
            </a:r>
            <a:r>
              <a:rPr lang="en-US" dirty="0" err="1"/>
              <a:t>NxM</a:t>
            </a:r>
            <a:endParaRPr lang="en-US" dirty="0"/>
          </a:p>
          <a:p>
            <a:endParaRPr lang="en-US" dirty="0"/>
          </a:p>
          <a:p>
            <a:endParaRPr lang="en-EG" dirty="0"/>
          </a:p>
          <a:p>
            <a:r>
              <a:rPr lang="en-US" b="1" dirty="0"/>
              <a:t>Outputs:</a:t>
            </a:r>
            <a:r>
              <a:rPr lang="en-EG" b="1" dirty="0"/>
              <a:t> </a:t>
            </a:r>
            <a:r>
              <a:rPr lang="en-US" dirty="0"/>
              <a:t>Output matrix of N/2 x M/2 but with the maximum numbers only of the input</a:t>
            </a:r>
          </a:p>
          <a:p>
            <a:endParaRPr lang="en-US" dirty="0"/>
          </a:p>
          <a:p>
            <a:r>
              <a:rPr lang="en-US" dirty="0" err="1"/>
              <a:t>Github</a:t>
            </a:r>
            <a:r>
              <a:rPr lang="en-US" dirty="0"/>
              <a:t> Code: </a:t>
            </a:r>
            <a:r>
              <a:rPr lang="en-US" b="1" dirty="0"/>
              <a:t>Hardware-</a:t>
            </a:r>
            <a:r>
              <a:rPr lang="en-US" b="1" dirty="0" err="1"/>
              <a:t>FasterRCNN</a:t>
            </a:r>
            <a:r>
              <a:rPr lang="en-US" dirty="0"/>
              <a:t>/Hardware/HLS/</a:t>
            </a:r>
            <a:r>
              <a:rPr lang="en-US" dirty="0" err="1"/>
              <a:t>max_pooling</a:t>
            </a:r>
            <a:r>
              <a:rPr lang="en-US" dirty="0"/>
              <a:t>/</a:t>
            </a:r>
            <a:r>
              <a:rPr lang="en-US" b="1" dirty="0"/>
              <a:t>C++ codes</a:t>
            </a:r>
            <a:endParaRPr lang="en-EG" dirty="0"/>
          </a:p>
          <a:p>
            <a:pPr marL="0" indent="0">
              <a:buNone/>
            </a:pPr>
            <a:endParaRPr lang="en-US" dirty="0"/>
          </a:p>
        </p:txBody>
      </p:sp>
      <p:sp>
        <p:nvSpPr>
          <p:cNvPr id="4" name="Slide Number Placeholder 3">
            <a:extLst>
              <a:ext uri="{FF2B5EF4-FFF2-40B4-BE49-F238E27FC236}">
                <a16:creationId xmlns:a16="http://schemas.microsoft.com/office/drawing/2014/main" id="{3B52294F-638D-401F-8169-F922CCD7DC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64259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788" y="558084"/>
            <a:ext cx="9444247" cy="1335110"/>
          </a:xfrm>
        </p:spPr>
        <p:txBody>
          <a:bodyPr/>
          <a:lstStyle/>
          <a:p>
            <a:r>
              <a:rPr lang="en-US" dirty="0">
                <a:effectLst>
                  <a:outerShdw blurRad="38100" dist="38100" dir="2700000" algn="tl">
                    <a:srgbClr val="000000">
                      <a:alpha val="43137"/>
                    </a:srgbClr>
                  </a:outerShdw>
                </a:effectLst>
              </a:rPr>
              <a:t>Code Implemented</a:t>
            </a:r>
          </a:p>
        </p:txBody>
      </p:sp>
      <p:sp>
        <p:nvSpPr>
          <p:cNvPr id="3" name="Slide Number Placeholder 2">
            <a:extLst>
              <a:ext uri="{FF2B5EF4-FFF2-40B4-BE49-F238E27FC236}">
                <a16:creationId xmlns:a16="http://schemas.microsoft.com/office/drawing/2014/main" id="{CD28BBAE-A27C-43E1-8748-0D01D5653C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9" name="Picture 8">
            <a:extLst>
              <a:ext uri="{FF2B5EF4-FFF2-40B4-BE49-F238E27FC236}">
                <a16:creationId xmlns:a16="http://schemas.microsoft.com/office/drawing/2014/main" id="{F4C91FF8-8872-7F4D-9EB7-B39E0D47A8FD}"/>
              </a:ext>
            </a:extLst>
          </p:cNvPr>
          <p:cNvPicPr/>
          <p:nvPr/>
        </p:nvPicPr>
        <p:blipFill>
          <a:blip r:embed="rId2">
            <a:extLst>
              <a:ext uri="{28A0092B-C50C-407E-A947-70E740481C1C}">
                <a14:useLocalDpi xmlns:a14="http://schemas.microsoft.com/office/drawing/2010/main" val="0"/>
              </a:ext>
            </a:extLst>
          </a:blip>
          <a:stretch>
            <a:fillRect/>
          </a:stretch>
        </p:blipFill>
        <p:spPr>
          <a:xfrm>
            <a:off x="152400" y="1466966"/>
            <a:ext cx="5943600" cy="5000625"/>
          </a:xfrm>
          <a:prstGeom prst="rect">
            <a:avLst/>
          </a:prstGeom>
        </p:spPr>
      </p:pic>
      <p:pic>
        <p:nvPicPr>
          <p:cNvPr id="10" name="Picture 9">
            <a:extLst>
              <a:ext uri="{FF2B5EF4-FFF2-40B4-BE49-F238E27FC236}">
                <a16:creationId xmlns:a16="http://schemas.microsoft.com/office/drawing/2014/main" id="{8C168FDF-F68E-9C40-8506-B20DEE3310D5}"/>
              </a:ext>
            </a:extLst>
          </p:cNvPr>
          <p:cNvPicPr/>
          <p:nvPr/>
        </p:nvPicPr>
        <p:blipFill>
          <a:blip r:embed="rId3">
            <a:extLst>
              <a:ext uri="{28A0092B-C50C-407E-A947-70E740481C1C}">
                <a14:useLocalDpi xmlns:a14="http://schemas.microsoft.com/office/drawing/2010/main" val="0"/>
              </a:ext>
            </a:extLst>
          </a:blip>
          <a:stretch>
            <a:fillRect/>
          </a:stretch>
        </p:blipFill>
        <p:spPr>
          <a:xfrm>
            <a:off x="5618863" y="1466966"/>
            <a:ext cx="5943600" cy="5372100"/>
          </a:xfrm>
          <a:prstGeom prst="rect">
            <a:avLst/>
          </a:prstGeom>
        </p:spPr>
      </p:pic>
    </p:spTree>
    <p:extLst>
      <p:ext uri="{BB962C8B-B14F-4D97-AF65-F5344CB8AC3E}">
        <p14:creationId xmlns:p14="http://schemas.microsoft.com/office/powerpoint/2010/main" val="165373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ctr"/>
            <a:r>
              <a:rPr lang="en-US" sz="5400" dirty="0"/>
              <a:t>Convolution Layer</a:t>
            </a:r>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3</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2208814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157A-3528-9A4B-8088-E3B78EA19B64}"/>
              </a:ext>
            </a:extLst>
          </p:cNvPr>
          <p:cNvSpPr>
            <a:spLocks noGrp="1"/>
          </p:cNvSpPr>
          <p:nvPr>
            <p:ph type="title"/>
          </p:nvPr>
        </p:nvSpPr>
        <p:spPr/>
        <p:txBody>
          <a:bodyPr>
            <a:normAutofit fontScale="90000"/>
          </a:bodyPr>
          <a:lstStyle/>
          <a:p>
            <a:r>
              <a:rPr lang="en-US" b="1" dirty="0"/>
              <a:t>Max pooling (for multiple feature maps )</a:t>
            </a:r>
            <a:br>
              <a:rPr lang="en-EG" dirty="0"/>
            </a:br>
            <a:endParaRPr lang="en-EG" dirty="0"/>
          </a:p>
        </p:txBody>
      </p:sp>
      <p:sp>
        <p:nvSpPr>
          <p:cNvPr id="4" name="Slide Number Placeholder 3">
            <a:extLst>
              <a:ext uri="{FF2B5EF4-FFF2-40B4-BE49-F238E27FC236}">
                <a16:creationId xmlns:a16="http://schemas.microsoft.com/office/drawing/2014/main" id="{A52AD6D1-DB75-884F-BD22-9EF0B607FD65}"/>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5" name="Content Placeholder 4">
            <a:extLst>
              <a:ext uri="{FF2B5EF4-FFF2-40B4-BE49-F238E27FC236}">
                <a16:creationId xmlns:a16="http://schemas.microsoft.com/office/drawing/2014/main" id="{50FDEAE4-0C04-D24C-9996-92024870D03F}"/>
              </a:ext>
            </a:extLst>
          </p:cNvPr>
          <p:cNvPicPr>
            <a:picLocks noGrp="1"/>
          </p:cNvPicPr>
          <p:nvPr>
            <p:ph idx="1"/>
          </p:nvPr>
        </p:nvPicPr>
        <p:blipFill>
          <a:blip r:embed="rId2"/>
          <a:stretch>
            <a:fillRect/>
          </a:stretch>
        </p:blipFill>
        <p:spPr>
          <a:xfrm>
            <a:off x="677333" y="1440873"/>
            <a:ext cx="8438957" cy="4965613"/>
          </a:xfrm>
          <a:prstGeom prst="rect">
            <a:avLst/>
          </a:prstGeom>
        </p:spPr>
      </p:pic>
    </p:spTree>
    <p:extLst>
      <p:ext uri="{BB962C8B-B14F-4D97-AF65-F5344CB8AC3E}">
        <p14:creationId xmlns:p14="http://schemas.microsoft.com/office/powerpoint/2010/main" val="183224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6EFC31-3068-4645-ABD2-86546BF0AE17}"/>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5" name="Content Placeholder 4">
            <a:extLst>
              <a:ext uri="{FF2B5EF4-FFF2-40B4-BE49-F238E27FC236}">
                <a16:creationId xmlns:a16="http://schemas.microsoft.com/office/drawing/2014/main" id="{E5B44E08-3476-2442-8EF2-DF0DD3355039}"/>
              </a:ext>
            </a:extLst>
          </p:cNvPr>
          <p:cNvPicPr>
            <a:picLocks noGrp="1"/>
          </p:cNvPicPr>
          <p:nvPr>
            <p:ph idx="1"/>
          </p:nvPr>
        </p:nvPicPr>
        <p:blipFill>
          <a:blip r:embed="rId2"/>
          <a:stretch>
            <a:fillRect/>
          </a:stretch>
        </p:blipFill>
        <p:spPr>
          <a:xfrm>
            <a:off x="677334" y="1316182"/>
            <a:ext cx="8411248" cy="5090305"/>
          </a:xfrm>
          <a:prstGeom prst="rect">
            <a:avLst/>
          </a:prstGeom>
        </p:spPr>
      </p:pic>
    </p:spTree>
    <p:extLst>
      <p:ext uri="{BB962C8B-B14F-4D97-AF65-F5344CB8AC3E}">
        <p14:creationId xmlns:p14="http://schemas.microsoft.com/office/powerpoint/2010/main" val="236279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Software Results</a:t>
            </a:r>
          </a:p>
        </p:txBody>
      </p:sp>
      <p:sp>
        <p:nvSpPr>
          <p:cNvPr id="5" name="Slide Number Placeholder 4">
            <a:extLst>
              <a:ext uri="{FF2B5EF4-FFF2-40B4-BE49-F238E27FC236}">
                <a16:creationId xmlns:a16="http://schemas.microsoft.com/office/drawing/2014/main" id="{7A70D2DF-48F0-45D2-AD98-A677934E3E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9" name="Picture 8" descr="No description available.">
            <a:extLst>
              <a:ext uri="{FF2B5EF4-FFF2-40B4-BE49-F238E27FC236}">
                <a16:creationId xmlns:a16="http://schemas.microsoft.com/office/drawing/2014/main" id="{2B11B5DF-A31D-424C-830F-872549251A2E}"/>
              </a:ext>
            </a:extLst>
          </p:cNvPr>
          <p:cNvPicPr/>
          <p:nvPr/>
        </p:nvPicPr>
        <p:blipFill>
          <a:blip r:embed="rId3">
            <a:extLst>
              <a:ext uri="{28A0092B-C50C-407E-A947-70E740481C1C}">
                <a14:useLocalDpi xmlns:a14="http://schemas.microsoft.com/office/drawing/2010/main" val="0"/>
              </a:ext>
            </a:extLst>
          </a:blip>
          <a:stretch>
            <a:fillRect/>
          </a:stretch>
        </p:blipFill>
        <p:spPr>
          <a:xfrm>
            <a:off x="1173762" y="1508125"/>
            <a:ext cx="2427576" cy="5105400"/>
          </a:xfrm>
          <a:prstGeom prst="rect">
            <a:avLst/>
          </a:prstGeom>
        </p:spPr>
      </p:pic>
      <p:pic>
        <p:nvPicPr>
          <p:cNvPr id="10" name="Picture 9" descr="No description available.">
            <a:extLst>
              <a:ext uri="{FF2B5EF4-FFF2-40B4-BE49-F238E27FC236}">
                <a16:creationId xmlns:a16="http://schemas.microsoft.com/office/drawing/2014/main" id="{55F7F8CA-40F6-6540-8F3D-32D702257139}"/>
              </a:ext>
            </a:extLst>
          </p:cNvPr>
          <p:cNvPicPr/>
          <p:nvPr/>
        </p:nvPicPr>
        <p:blipFill>
          <a:blip r:embed="rId4">
            <a:extLst>
              <a:ext uri="{28A0092B-C50C-407E-A947-70E740481C1C}">
                <a14:useLocalDpi xmlns:a14="http://schemas.microsoft.com/office/drawing/2010/main" val="0"/>
              </a:ext>
            </a:extLst>
          </a:blip>
          <a:stretch>
            <a:fillRect/>
          </a:stretch>
        </p:blipFill>
        <p:spPr>
          <a:xfrm>
            <a:off x="3601338" y="1526081"/>
            <a:ext cx="1571625" cy="1123950"/>
          </a:xfrm>
          <a:prstGeom prst="rect">
            <a:avLst/>
          </a:prstGeom>
        </p:spPr>
      </p:pic>
    </p:spTree>
    <p:extLst>
      <p:ext uri="{BB962C8B-B14F-4D97-AF65-F5344CB8AC3E}">
        <p14:creationId xmlns:p14="http://schemas.microsoft.com/office/powerpoint/2010/main" val="9643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183331" cy="1320800"/>
          </a:xfrm>
        </p:spPr>
        <p:txBody>
          <a:bodyPr/>
          <a:lstStyle/>
          <a:p>
            <a:r>
              <a:rPr lang="en-US" b="1" dirty="0">
                <a:effectLst>
                  <a:outerShdw blurRad="38100" dist="38100" dir="2700000" algn="tl">
                    <a:srgbClr val="000000">
                      <a:alpha val="43137"/>
                    </a:srgbClr>
                  </a:outerShdw>
                </a:effectLst>
              </a:rPr>
              <a:t>Simulation Results</a:t>
            </a:r>
          </a:p>
        </p:txBody>
      </p:sp>
      <p:graphicFrame>
        <p:nvGraphicFramePr>
          <p:cNvPr id="10" name="Diagram 9"/>
          <p:cNvGraphicFramePr/>
          <p:nvPr>
            <p:extLst>
              <p:ext uri="{D42A27DB-BD31-4B8C-83A1-F6EECF244321}">
                <p14:modId xmlns:p14="http://schemas.microsoft.com/office/powerpoint/2010/main" val="3809294702"/>
              </p:ext>
            </p:extLst>
          </p:nvPr>
        </p:nvGraphicFramePr>
        <p:xfrm>
          <a:off x="675745" y="2160983"/>
          <a:ext cx="4185623" cy="576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44380591"/>
              </p:ext>
            </p:extLst>
          </p:nvPr>
        </p:nvGraphicFramePr>
        <p:xfrm>
          <a:off x="5167477" y="2160983"/>
          <a:ext cx="4185618" cy="576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C622AA48-5157-44F9-A1AC-BCDAC0017D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Content Placeholder 4">
            <a:extLst>
              <a:ext uri="{FF2B5EF4-FFF2-40B4-BE49-F238E27FC236}">
                <a16:creationId xmlns:a16="http://schemas.microsoft.com/office/drawing/2014/main" id="{74397D4D-5A92-D445-8029-6DCDAD6FA87A}"/>
              </a:ext>
            </a:extLst>
          </p:cNvPr>
          <p:cNvSpPr>
            <a:spLocks noGrp="1"/>
          </p:cNvSpPr>
          <p:nvPr>
            <p:ph sz="half" idx="2"/>
          </p:nvPr>
        </p:nvSpPr>
        <p:spPr/>
        <p:txBody>
          <a:bodyPr/>
          <a:lstStyle/>
          <a:p>
            <a:endParaRPr lang="en-EG"/>
          </a:p>
        </p:txBody>
      </p:sp>
      <p:sp>
        <p:nvSpPr>
          <p:cNvPr id="9" name="Content Placeholder 8">
            <a:extLst>
              <a:ext uri="{FF2B5EF4-FFF2-40B4-BE49-F238E27FC236}">
                <a16:creationId xmlns:a16="http://schemas.microsoft.com/office/drawing/2014/main" id="{E96B24E0-B069-7E4A-8608-C34615C2DB61}"/>
              </a:ext>
            </a:extLst>
          </p:cNvPr>
          <p:cNvSpPr>
            <a:spLocks noGrp="1"/>
          </p:cNvSpPr>
          <p:nvPr>
            <p:ph sz="quarter" idx="4"/>
          </p:nvPr>
        </p:nvSpPr>
        <p:spPr/>
        <p:txBody>
          <a:bodyPr/>
          <a:lstStyle/>
          <a:p>
            <a:endParaRPr lang="en-EG"/>
          </a:p>
        </p:txBody>
      </p:sp>
      <p:pic>
        <p:nvPicPr>
          <p:cNvPr id="12" name="Picture 11">
            <a:extLst>
              <a:ext uri="{FF2B5EF4-FFF2-40B4-BE49-F238E27FC236}">
                <a16:creationId xmlns:a16="http://schemas.microsoft.com/office/drawing/2014/main" id="{3ED4F5BD-BFA2-5F4E-AAD9-38CB769EE2EF}"/>
              </a:ext>
            </a:extLst>
          </p:cNvPr>
          <p:cNvPicPr/>
          <p:nvPr/>
        </p:nvPicPr>
        <p:blipFill>
          <a:blip r:embed="rId12"/>
          <a:stretch>
            <a:fillRect/>
          </a:stretch>
        </p:blipFill>
        <p:spPr>
          <a:xfrm>
            <a:off x="884469" y="1551709"/>
            <a:ext cx="9187786" cy="4489653"/>
          </a:xfrm>
          <a:prstGeom prst="rect">
            <a:avLst/>
          </a:prstGeom>
        </p:spPr>
      </p:pic>
    </p:spTree>
    <p:extLst>
      <p:ext uri="{BB962C8B-B14F-4D97-AF65-F5344CB8AC3E}">
        <p14:creationId xmlns:p14="http://schemas.microsoft.com/office/powerpoint/2010/main" val="38838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Performance metrics</a:t>
            </a:r>
          </a:p>
        </p:txBody>
      </p:sp>
      <p:sp>
        <p:nvSpPr>
          <p:cNvPr id="5" name="Slide Number Placeholder 4">
            <a:extLst>
              <a:ext uri="{FF2B5EF4-FFF2-40B4-BE49-F238E27FC236}">
                <a16:creationId xmlns:a16="http://schemas.microsoft.com/office/drawing/2014/main" id="{9D3C5930-DDC1-4666-B3E9-6A180CA646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8" name="Picture 7">
            <a:extLst>
              <a:ext uri="{FF2B5EF4-FFF2-40B4-BE49-F238E27FC236}">
                <a16:creationId xmlns:a16="http://schemas.microsoft.com/office/drawing/2014/main" id="{BF5682B3-EB95-7144-92B1-31ACB0C0DFD3}"/>
              </a:ext>
            </a:extLst>
          </p:cNvPr>
          <p:cNvPicPr/>
          <p:nvPr/>
        </p:nvPicPr>
        <p:blipFill>
          <a:blip r:embed="rId2"/>
          <a:stretch>
            <a:fillRect/>
          </a:stretch>
        </p:blipFill>
        <p:spPr>
          <a:xfrm>
            <a:off x="677334" y="1721513"/>
            <a:ext cx="4991100" cy="5136487"/>
          </a:xfrm>
          <a:prstGeom prst="rect">
            <a:avLst/>
          </a:prstGeom>
        </p:spPr>
      </p:pic>
    </p:spTree>
    <p:extLst>
      <p:ext uri="{BB962C8B-B14F-4D97-AF65-F5344CB8AC3E}">
        <p14:creationId xmlns:p14="http://schemas.microsoft.com/office/powerpoint/2010/main" val="21877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77091" y="2601615"/>
            <a:ext cx="7766936" cy="1646302"/>
          </a:xfrm>
        </p:spPr>
        <p:txBody>
          <a:bodyPr vert="horz" lIns="91440" tIns="45720" rIns="91440" bIns="45720" rtlCol="0" anchor="b">
            <a:normAutofit/>
          </a:bodyPr>
          <a:lstStyle/>
          <a:p>
            <a:pPr algn="ctr">
              <a:lnSpc>
                <a:spcPct val="90000"/>
              </a:lnSpc>
            </a:pPr>
            <a:r>
              <a:rPr lang="en-US" sz="5400" dirty="0" err="1"/>
              <a:t>ReLU</a:t>
            </a:r>
            <a:endParaRPr lang="en-US" sz="5400" dirty="0"/>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35</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2013223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6004-8A9A-44E3-B283-D1EE9EBDFBAD}"/>
              </a:ext>
            </a:extLst>
          </p:cNvPr>
          <p:cNvSpPr>
            <a:spLocks noGrp="1"/>
          </p:cNvSpPr>
          <p:nvPr>
            <p:ph type="title"/>
          </p:nvPr>
        </p:nvSpPr>
        <p:spPr/>
        <p:txBody>
          <a:bodyPr/>
          <a:lstStyle/>
          <a:p>
            <a:r>
              <a:rPr lang="en-US" dirty="0" err="1"/>
              <a:t>ReLU</a:t>
            </a:r>
            <a:r>
              <a:rPr lang="en-US" dirty="0"/>
              <a:t> Layer</a:t>
            </a:r>
            <a:r>
              <a:rPr lang="en-EG" dirty="0"/>
              <a:t> </a:t>
            </a:r>
            <a:br>
              <a:rPr lang="en-US" dirty="0"/>
            </a:br>
            <a:endParaRPr lang="en-US" dirty="0"/>
          </a:p>
        </p:txBody>
      </p:sp>
      <p:sp>
        <p:nvSpPr>
          <p:cNvPr id="3" name="Content Placeholder 2">
            <a:extLst>
              <a:ext uri="{FF2B5EF4-FFF2-40B4-BE49-F238E27FC236}">
                <a16:creationId xmlns:a16="http://schemas.microsoft.com/office/drawing/2014/main" id="{63CEE894-DF4C-4F6A-8CA1-4BBFC3652CFC}"/>
              </a:ext>
            </a:extLst>
          </p:cNvPr>
          <p:cNvSpPr>
            <a:spLocks noGrp="1"/>
          </p:cNvSpPr>
          <p:nvPr>
            <p:ph idx="1"/>
          </p:nvPr>
        </p:nvSpPr>
        <p:spPr/>
        <p:txBody>
          <a:bodyPr/>
          <a:lstStyle/>
          <a:p>
            <a:r>
              <a:rPr lang="en-US" b="1" dirty="0"/>
              <a:t>Inputs:</a:t>
            </a:r>
            <a:r>
              <a:rPr lang="en-EG" b="1" dirty="0"/>
              <a:t> </a:t>
            </a:r>
            <a:r>
              <a:rPr lang="en-US" dirty="0"/>
              <a:t>Input matrix of defined size </a:t>
            </a:r>
          </a:p>
          <a:p>
            <a:endParaRPr lang="en-US" dirty="0"/>
          </a:p>
          <a:p>
            <a:endParaRPr lang="en-EG" dirty="0"/>
          </a:p>
          <a:p>
            <a:r>
              <a:rPr lang="en-US" b="1" dirty="0"/>
              <a:t>Outputs:</a:t>
            </a:r>
            <a:r>
              <a:rPr lang="en-EG" b="1" dirty="0"/>
              <a:t> </a:t>
            </a:r>
            <a:r>
              <a:rPr lang="en-US" dirty="0"/>
              <a:t>Output matrix of same defined size but output greater than zero only</a:t>
            </a:r>
          </a:p>
          <a:p>
            <a:endParaRPr lang="en-US" dirty="0"/>
          </a:p>
          <a:p>
            <a:r>
              <a:rPr lang="en-US" dirty="0"/>
              <a:t>GitHub Code: </a:t>
            </a:r>
            <a:r>
              <a:rPr lang="en-US" b="1" dirty="0"/>
              <a:t>Hardware-</a:t>
            </a:r>
            <a:r>
              <a:rPr lang="en-US" b="1" dirty="0" err="1"/>
              <a:t>FasterRCNN</a:t>
            </a:r>
            <a:r>
              <a:rPr lang="en-US" dirty="0"/>
              <a:t>/Hardware/HLS/</a:t>
            </a:r>
            <a:r>
              <a:rPr lang="en-US" dirty="0" err="1"/>
              <a:t>relu</a:t>
            </a:r>
            <a:r>
              <a:rPr lang="en-US" dirty="0"/>
              <a:t>/</a:t>
            </a:r>
            <a:r>
              <a:rPr lang="en-US" b="1" dirty="0"/>
              <a:t>C++ codes</a:t>
            </a:r>
            <a:endParaRPr lang="en-EG" dirty="0"/>
          </a:p>
          <a:p>
            <a:pPr marL="0" indent="0">
              <a:buNone/>
            </a:pPr>
            <a:endParaRPr lang="en-US" dirty="0"/>
          </a:p>
        </p:txBody>
      </p:sp>
      <p:sp>
        <p:nvSpPr>
          <p:cNvPr id="4" name="Slide Number Placeholder 3">
            <a:extLst>
              <a:ext uri="{FF2B5EF4-FFF2-40B4-BE49-F238E27FC236}">
                <a16:creationId xmlns:a16="http://schemas.microsoft.com/office/drawing/2014/main" id="{3B52294F-638D-401F-8169-F922CCD7DC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5328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788" y="558084"/>
            <a:ext cx="9444247" cy="1335110"/>
          </a:xfrm>
        </p:spPr>
        <p:txBody>
          <a:bodyPr/>
          <a:lstStyle/>
          <a:p>
            <a:r>
              <a:rPr lang="en-US" dirty="0">
                <a:effectLst>
                  <a:outerShdw blurRad="38100" dist="38100" dir="2700000" algn="tl">
                    <a:srgbClr val="000000">
                      <a:alpha val="43137"/>
                    </a:srgbClr>
                  </a:outerShdw>
                </a:effectLst>
              </a:rPr>
              <a:t>Code Implemented</a:t>
            </a:r>
          </a:p>
        </p:txBody>
      </p:sp>
      <p:sp>
        <p:nvSpPr>
          <p:cNvPr id="3" name="Slide Number Placeholder 2">
            <a:extLst>
              <a:ext uri="{FF2B5EF4-FFF2-40B4-BE49-F238E27FC236}">
                <a16:creationId xmlns:a16="http://schemas.microsoft.com/office/drawing/2014/main" id="{CD28BBAE-A27C-43E1-8748-0D01D5653C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614D574F-B4FE-2347-971C-21918E54CDB2}"/>
              </a:ext>
            </a:extLst>
          </p:cNvPr>
          <p:cNvPicPr/>
          <p:nvPr/>
        </p:nvPicPr>
        <p:blipFill>
          <a:blip r:embed="rId2"/>
          <a:stretch>
            <a:fillRect/>
          </a:stretch>
        </p:blipFill>
        <p:spPr>
          <a:xfrm>
            <a:off x="652787" y="1314941"/>
            <a:ext cx="6731685" cy="5543059"/>
          </a:xfrm>
          <a:prstGeom prst="rect">
            <a:avLst/>
          </a:prstGeom>
        </p:spPr>
      </p:pic>
    </p:spTree>
    <p:extLst>
      <p:ext uri="{BB962C8B-B14F-4D97-AF65-F5344CB8AC3E}">
        <p14:creationId xmlns:p14="http://schemas.microsoft.com/office/powerpoint/2010/main" val="37679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Software Results</a:t>
            </a:r>
          </a:p>
        </p:txBody>
      </p:sp>
      <p:sp>
        <p:nvSpPr>
          <p:cNvPr id="5" name="Slide Number Placeholder 4">
            <a:extLst>
              <a:ext uri="{FF2B5EF4-FFF2-40B4-BE49-F238E27FC236}">
                <a16:creationId xmlns:a16="http://schemas.microsoft.com/office/drawing/2014/main" id="{7A70D2DF-48F0-45D2-AD98-A677934E3E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DADC1F9C-B78A-4CFF-B757-1C7FEBB40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904" y="2118323"/>
            <a:ext cx="4088176" cy="3222797"/>
          </a:xfrm>
          <a:prstGeom prst="rect">
            <a:avLst/>
          </a:prstGeom>
        </p:spPr>
      </p:pic>
    </p:spTree>
    <p:extLst>
      <p:ext uri="{BB962C8B-B14F-4D97-AF65-F5344CB8AC3E}">
        <p14:creationId xmlns:p14="http://schemas.microsoft.com/office/powerpoint/2010/main" val="199227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183331" cy="1320800"/>
          </a:xfrm>
        </p:spPr>
        <p:txBody>
          <a:bodyPr/>
          <a:lstStyle/>
          <a:p>
            <a:r>
              <a:rPr lang="en-US" b="1" dirty="0">
                <a:effectLst>
                  <a:outerShdw blurRad="38100" dist="38100" dir="2700000" algn="tl">
                    <a:srgbClr val="000000">
                      <a:alpha val="43137"/>
                    </a:srgbClr>
                  </a:outerShdw>
                </a:effectLst>
              </a:rPr>
              <a:t>Simulation Results</a:t>
            </a:r>
          </a:p>
        </p:txBody>
      </p:sp>
      <p:graphicFrame>
        <p:nvGraphicFramePr>
          <p:cNvPr id="10" name="Diagram 9"/>
          <p:cNvGraphicFramePr/>
          <p:nvPr/>
        </p:nvGraphicFramePr>
        <p:xfrm>
          <a:off x="675745" y="2160983"/>
          <a:ext cx="4185623" cy="576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nvGraphicFramePr>
        <p:xfrm>
          <a:off x="5167477" y="2160983"/>
          <a:ext cx="4185618" cy="576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C622AA48-5157-44F9-A1AC-BCDAC0017D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Content Placeholder 4">
            <a:extLst>
              <a:ext uri="{FF2B5EF4-FFF2-40B4-BE49-F238E27FC236}">
                <a16:creationId xmlns:a16="http://schemas.microsoft.com/office/drawing/2014/main" id="{74397D4D-5A92-D445-8029-6DCDAD6FA87A}"/>
              </a:ext>
            </a:extLst>
          </p:cNvPr>
          <p:cNvSpPr>
            <a:spLocks noGrp="1"/>
          </p:cNvSpPr>
          <p:nvPr>
            <p:ph sz="half" idx="2"/>
          </p:nvPr>
        </p:nvSpPr>
        <p:spPr/>
        <p:txBody>
          <a:bodyPr/>
          <a:lstStyle/>
          <a:p>
            <a:endParaRPr lang="en-EG"/>
          </a:p>
        </p:txBody>
      </p:sp>
      <p:sp>
        <p:nvSpPr>
          <p:cNvPr id="9" name="Content Placeholder 8">
            <a:extLst>
              <a:ext uri="{FF2B5EF4-FFF2-40B4-BE49-F238E27FC236}">
                <a16:creationId xmlns:a16="http://schemas.microsoft.com/office/drawing/2014/main" id="{E96B24E0-B069-7E4A-8608-C34615C2DB61}"/>
              </a:ext>
            </a:extLst>
          </p:cNvPr>
          <p:cNvSpPr>
            <a:spLocks noGrp="1"/>
          </p:cNvSpPr>
          <p:nvPr>
            <p:ph sz="quarter" idx="4"/>
          </p:nvPr>
        </p:nvSpPr>
        <p:spPr/>
        <p:txBody>
          <a:bodyPr/>
          <a:lstStyle/>
          <a:p>
            <a:endParaRPr lang="en-EG"/>
          </a:p>
        </p:txBody>
      </p:sp>
      <p:pic>
        <p:nvPicPr>
          <p:cNvPr id="8" name="Picture 7">
            <a:extLst>
              <a:ext uri="{FF2B5EF4-FFF2-40B4-BE49-F238E27FC236}">
                <a16:creationId xmlns:a16="http://schemas.microsoft.com/office/drawing/2014/main" id="{3BDAA30D-BD65-9A4B-8F83-014D36F8E4E0}"/>
              </a:ext>
            </a:extLst>
          </p:cNvPr>
          <p:cNvPicPr/>
          <p:nvPr/>
        </p:nvPicPr>
        <p:blipFill>
          <a:blip r:embed="rId12"/>
          <a:stretch>
            <a:fillRect/>
          </a:stretch>
        </p:blipFill>
        <p:spPr>
          <a:xfrm>
            <a:off x="1052945" y="1468582"/>
            <a:ext cx="8783782" cy="4572780"/>
          </a:xfrm>
          <a:prstGeom prst="rect">
            <a:avLst/>
          </a:prstGeom>
        </p:spPr>
      </p:pic>
    </p:spTree>
    <p:extLst>
      <p:ext uri="{BB962C8B-B14F-4D97-AF65-F5344CB8AC3E}">
        <p14:creationId xmlns:p14="http://schemas.microsoft.com/office/powerpoint/2010/main" val="167831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C436A-0FDE-487C-8864-64B0FD58CFFA}"/>
              </a:ext>
            </a:extLst>
          </p:cNvPr>
          <p:cNvSpPr>
            <a:spLocks noGrp="1"/>
          </p:cNvSpPr>
          <p:nvPr>
            <p:ph idx="1"/>
          </p:nvPr>
        </p:nvSpPr>
        <p:spPr/>
        <p:txBody>
          <a:bodyPr/>
          <a:lstStyle/>
          <a:p>
            <a:r>
              <a:rPr lang="en-US" b="1" dirty="0"/>
              <a:t>Inputs:</a:t>
            </a:r>
            <a:r>
              <a:rPr lang="en-EG" b="1" dirty="0"/>
              <a:t> </a:t>
            </a:r>
            <a:r>
              <a:rPr lang="en-US" dirty="0"/>
              <a:t>Taking the input RGB image as three dimensional array with (channel * row * column ) and the kernels number , channels and size as four dimension array (kernel number, kernel channel , row , column)</a:t>
            </a:r>
          </a:p>
          <a:p>
            <a:endParaRPr lang="en-US" dirty="0"/>
          </a:p>
          <a:p>
            <a:endParaRPr lang="en-EG" dirty="0"/>
          </a:p>
          <a:p>
            <a:r>
              <a:rPr lang="en-US" b="1" dirty="0"/>
              <a:t>Outputs: The</a:t>
            </a:r>
            <a:r>
              <a:rPr lang="en-US" dirty="0"/>
              <a:t> feature maps the number of them is equal to the number of filters and the size is equal to image size –kernel size +1 if no padding is used</a:t>
            </a:r>
            <a:endParaRPr lang="en-EG" dirty="0"/>
          </a:p>
          <a:p>
            <a:pPr marL="0" indent="0">
              <a:buNone/>
            </a:pPr>
            <a:endParaRPr lang="en-GB" dirty="0"/>
          </a:p>
          <a:p>
            <a:r>
              <a:rPr lang="en-GB" dirty="0"/>
              <a:t>GitHub Code: </a:t>
            </a:r>
            <a:r>
              <a:rPr lang="en-US" dirty="0"/>
              <a:t>Hardware-</a:t>
            </a:r>
            <a:r>
              <a:rPr lang="en-US" dirty="0" err="1"/>
              <a:t>FasterRCNN</a:t>
            </a:r>
            <a:r>
              <a:rPr lang="en-US" dirty="0"/>
              <a:t>/Hardware/HLS/Convolution</a:t>
            </a:r>
            <a:endParaRPr lang="en-GB" dirty="0"/>
          </a:p>
        </p:txBody>
      </p:sp>
      <p:sp>
        <p:nvSpPr>
          <p:cNvPr id="7" name="Title 1">
            <a:extLst>
              <a:ext uri="{FF2B5EF4-FFF2-40B4-BE49-F238E27FC236}">
                <a16:creationId xmlns:a16="http://schemas.microsoft.com/office/drawing/2014/main" id="{7D449DCE-2F2B-4AED-87B7-A1957E29F5E6}"/>
              </a:ext>
            </a:extLst>
          </p:cNvPr>
          <p:cNvSpPr>
            <a:spLocks noGrp="1"/>
          </p:cNvSpPr>
          <p:nvPr>
            <p:ph type="title"/>
          </p:nvPr>
        </p:nvSpPr>
        <p:spPr>
          <a:xfrm>
            <a:off x="677863" y="609600"/>
            <a:ext cx="8596312" cy="1320800"/>
          </a:xfrm>
        </p:spPr>
        <p:txBody>
          <a:bodyPr/>
          <a:lstStyle/>
          <a:p>
            <a:r>
              <a:rPr lang="en-US" b="1" dirty="0"/>
              <a:t>Convolution Layer</a:t>
            </a:r>
            <a:br>
              <a:rPr lang="en-EG" b="1" dirty="0"/>
            </a:br>
            <a:endParaRPr lang="en-GB" b="1" dirty="0">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AE8D0567-7805-4A00-9373-5339FB4913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8533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Performance metrics</a:t>
            </a:r>
          </a:p>
        </p:txBody>
      </p:sp>
      <p:sp>
        <p:nvSpPr>
          <p:cNvPr id="5" name="Slide Number Placeholder 4">
            <a:extLst>
              <a:ext uri="{FF2B5EF4-FFF2-40B4-BE49-F238E27FC236}">
                <a16:creationId xmlns:a16="http://schemas.microsoft.com/office/drawing/2014/main" id="{9D3C5930-DDC1-4666-B3E9-6A180CA646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32B7D3CD-7CAA-4A4C-94B0-3366ECBDF2CA}"/>
              </a:ext>
            </a:extLst>
          </p:cNvPr>
          <p:cNvPicPr/>
          <p:nvPr/>
        </p:nvPicPr>
        <p:blipFill>
          <a:blip r:embed="rId2"/>
          <a:stretch>
            <a:fillRect/>
          </a:stretch>
        </p:blipFill>
        <p:spPr>
          <a:xfrm>
            <a:off x="677334" y="1496291"/>
            <a:ext cx="5143500" cy="5269808"/>
          </a:xfrm>
          <a:prstGeom prst="rect">
            <a:avLst/>
          </a:prstGeom>
        </p:spPr>
      </p:pic>
    </p:spTree>
    <p:extLst>
      <p:ext uri="{BB962C8B-B14F-4D97-AF65-F5344CB8AC3E}">
        <p14:creationId xmlns:p14="http://schemas.microsoft.com/office/powerpoint/2010/main" val="118617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fontScale="90000"/>
          </a:bodyPr>
          <a:lstStyle/>
          <a:p>
            <a:pPr algn="ctr"/>
            <a:r>
              <a:rPr lang="en-US" sz="5400" dirty="0"/>
              <a:t>Integration of padding and convolution</a:t>
            </a:r>
            <a:r>
              <a:rPr lang="en-EG" sz="5400" dirty="0"/>
              <a:t> </a:t>
            </a:r>
            <a:endParaRPr lang="en-US" sz="5400" dirty="0"/>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41</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1820958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of padding and convolution</a:t>
            </a:r>
            <a:r>
              <a:rPr lang="en-EG" dirty="0"/>
              <a:t> </a:t>
            </a:r>
            <a:endParaRPr lang="en-US" b="1"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D9FFF7A7-273B-48D8-B296-7F88F5D759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Content Placeholder 5">
            <a:extLst>
              <a:ext uri="{FF2B5EF4-FFF2-40B4-BE49-F238E27FC236}">
                <a16:creationId xmlns:a16="http://schemas.microsoft.com/office/drawing/2014/main" id="{CBD41605-6C78-354A-8755-6ED9FE7484D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316182"/>
            <a:ext cx="7913329" cy="5090305"/>
          </a:xfrm>
          <a:prstGeom prst="rect">
            <a:avLst/>
          </a:prstGeom>
        </p:spPr>
      </p:pic>
    </p:spTree>
    <p:extLst>
      <p:ext uri="{BB962C8B-B14F-4D97-AF65-F5344CB8AC3E}">
        <p14:creationId xmlns:p14="http://schemas.microsoft.com/office/powerpoint/2010/main" val="392000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Software Results</a:t>
            </a:r>
          </a:p>
        </p:txBody>
      </p:sp>
      <p:sp>
        <p:nvSpPr>
          <p:cNvPr id="4" name="Slide Number Placeholder 3">
            <a:extLst>
              <a:ext uri="{FF2B5EF4-FFF2-40B4-BE49-F238E27FC236}">
                <a16:creationId xmlns:a16="http://schemas.microsoft.com/office/drawing/2014/main" id="{08D5A290-F23A-458E-AE87-395951E640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7" name="Content Placeholder 6">
            <a:extLst>
              <a:ext uri="{FF2B5EF4-FFF2-40B4-BE49-F238E27FC236}">
                <a16:creationId xmlns:a16="http://schemas.microsoft.com/office/drawing/2014/main" id="{0339DA3A-F77C-594D-AD9C-7ACAB076265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27019" y="1930400"/>
            <a:ext cx="3219955" cy="3503540"/>
          </a:xfrm>
          <a:prstGeom prst="rect">
            <a:avLst/>
          </a:prstGeom>
        </p:spPr>
      </p:pic>
    </p:spTree>
    <p:extLst>
      <p:ext uri="{BB962C8B-B14F-4D97-AF65-F5344CB8AC3E}">
        <p14:creationId xmlns:p14="http://schemas.microsoft.com/office/powerpoint/2010/main" val="423685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results</a:t>
            </a:r>
            <a:br>
              <a:rPr lang="en-EG" dirty="0"/>
            </a:br>
            <a:endParaRPr lang="en-US" b="1" dirty="0">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FA4CA346-6D01-4061-89AA-2ECA3A8587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7" name="Content Placeholder 6">
            <a:extLst>
              <a:ext uri="{FF2B5EF4-FFF2-40B4-BE49-F238E27FC236}">
                <a16:creationId xmlns:a16="http://schemas.microsoft.com/office/drawing/2014/main" id="{457361C7-4591-DE41-AD4E-AC9D93ACFF1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863" y="1677017"/>
            <a:ext cx="9431337" cy="4310415"/>
          </a:xfrm>
          <a:prstGeom prst="rect">
            <a:avLst/>
          </a:prstGeom>
        </p:spPr>
      </p:pic>
    </p:spTree>
    <p:extLst>
      <p:ext uri="{BB962C8B-B14F-4D97-AF65-F5344CB8AC3E}">
        <p14:creationId xmlns:p14="http://schemas.microsoft.com/office/powerpoint/2010/main" val="82559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lnSpc>
                <a:spcPct val="90000"/>
              </a:lnSpc>
            </a:pPr>
            <a:r>
              <a:rPr lang="en-US" sz="5400" dirty="0"/>
              <a:t>Integration of (Padding-Convolution-</a:t>
            </a:r>
            <a:r>
              <a:rPr lang="en-US" sz="5400" dirty="0" err="1"/>
              <a:t>Maxpooling</a:t>
            </a:r>
            <a:r>
              <a:rPr lang="en-US" sz="5400" dirty="0"/>
              <a:t>)</a:t>
            </a:r>
            <a:r>
              <a:rPr lang="en-EG" sz="5400" dirty="0"/>
              <a:t> </a:t>
            </a:r>
            <a:endParaRPr lang="en-US" sz="5400" dirty="0"/>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45</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29708917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of (Padding-Convolution-</a:t>
            </a:r>
            <a:r>
              <a:rPr lang="en-US" dirty="0" err="1"/>
              <a:t>Maxpooling</a:t>
            </a:r>
            <a:r>
              <a:rPr lang="en-US" dirty="0"/>
              <a:t>)</a:t>
            </a:r>
            <a:r>
              <a:rPr lang="en-EG" dirty="0"/>
              <a:t> </a:t>
            </a:r>
            <a:endParaRPr lang="en-US" dirty="0"/>
          </a:p>
        </p:txBody>
      </p:sp>
      <p:sp>
        <p:nvSpPr>
          <p:cNvPr id="3" name="Slide Number Placeholder 2">
            <a:extLst>
              <a:ext uri="{FF2B5EF4-FFF2-40B4-BE49-F238E27FC236}">
                <a16:creationId xmlns:a16="http://schemas.microsoft.com/office/drawing/2014/main" id="{34263F19-AA2F-4E49-8481-9813481C22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Content Placeholder 4">
            <a:extLst>
              <a:ext uri="{FF2B5EF4-FFF2-40B4-BE49-F238E27FC236}">
                <a16:creationId xmlns:a16="http://schemas.microsoft.com/office/drawing/2014/main" id="{69323B3C-344E-2F4E-9197-28AEB72EDCF6}"/>
              </a:ext>
            </a:extLst>
          </p:cNvPr>
          <p:cNvSpPr>
            <a:spLocks noGrp="1"/>
          </p:cNvSpPr>
          <p:nvPr>
            <p:ph sz="half" idx="2"/>
          </p:nvPr>
        </p:nvSpPr>
        <p:spPr>
          <a:xfrm>
            <a:off x="675745" y="2133601"/>
            <a:ext cx="8205019" cy="3907762"/>
          </a:xfrm>
        </p:spPr>
        <p:txBody>
          <a:bodyPr/>
          <a:lstStyle/>
          <a:p>
            <a:pPr lvl="0"/>
            <a:r>
              <a:rPr lang="en-US" dirty="0"/>
              <a:t>Start the function by padding the input image so the feature map after convolution is same size if input image </a:t>
            </a:r>
            <a:endParaRPr lang="en-EG" dirty="0"/>
          </a:p>
          <a:p>
            <a:pPr lvl="0"/>
            <a:r>
              <a:rPr lang="en-US" dirty="0"/>
              <a:t>Then do the convolution with one image RGB ,2 filter with three channels each </a:t>
            </a:r>
            <a:endParaRPr lang="en-EG" dirty="0"/>
          </a:p>
          <a:p>
            <a:pPr lvl="0"/>
            <a:r>
              <a:rPr lang="en-US" dirty="0"/>
              <a:t>Then do max pooling 2*2 which reduce the output feature map size by 2</a:t>
            </a:r>
            <a:endParaRPr lang="en-EG" dirty="0"/>
          </a:p>
          <a:p>
            <a:endParaRPr lang="en-EG" dirty="0"/>
          </a:p>
        </p:txBody>
      </p:sp>
    </p:spTree>
    <p:extLst>
      <p:ext uri="{BB962C8B-B14F-4D97-AF65-F5344CB8AC3E}">
        <p14:creationId xmlns:p14="http://schemas.microsoft.com/office/powerpoint/2010/main" val="153182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C941-291D-4EA0-A408-F654D0654B86}"/>
              </a:ext>
            </a:extLst>
          </p:cNvPr>
          <p:cNvSpPr>
            <a:spLocks noGrp="1"/>
          </p:cNvSpPr>
          <p:nvPr>
            <p:ph type="title"/>
          </p:nvPr>
        </p:nvSpPr>
        <p:spPr/>
        <p:txBody>
          <a:bodyPr>
            <a:normAutofit/>
          </a:bodyPr>
          <a:lstStyle/>
          <a:p>
            <a:r>
              <a:rPr lang="en-US" dirty="0"/>
              <a:t>Simulation results</a:t>
            </a:r>
            <a:endParaRPr lang="en-EG" dirty="0"/>
          </a:p>
        </p:txBody>
      </p:sp>
      <p:sp>
        <p:nvSpPr>
          <p:cNvPr id="6" name="Content Placeholder 5">
            <a:extLst>
              <a:ext uri="{FF2B5EF4-FFF2-40B4-BE49-F238E27FC236}">
                <a16:creationId xmlns:a16="http://schemas.microsoft.com/office/drawing/2014/main" id="{BF79C627-214B-4AE1-BD3A-63FF8911546C}"/>
              </a:ext>
            </a:extLst>
          </p:cNvPr>
          <p:cNvSpPr>
            <a:spLocks noGrp="1"/>
          </p:cNvSpPr>
          <p:nvPr>
            <p:ph idx="1"/>
          </p:nvPr>
        </p:nvSpPr>
        <p:spPr>
          <a:xfrm>
            <a:off x="677334" y="2160589"/>
            <a:ext cx="9255806" cy="3880773"/>
          </a:xfrm>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FF0DE811-CB81-4657-AED5-B429FBBB20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8" name="Picture 7">
            <a:extLst>
              <a:ext uri="{FF2B5EF4-FFF2-40B4-BE49-F238E27FC236}">
                <a16:creationId xmlns:a16="http://schemas.microsoft.com/office/drawing/2014/main" id="{4F3F3978-F5F8-7C47-9A02-C5E534EC535F}"/>
              </a:ext>
            </a:extLst>
          </p:cNvPr>
          <p:cNvPicPr/>
          <p:nvPr/>
        </p:nvPicPr>
        <p:blipFill>
          <a:blip r:embed="rId2">
            <a:extLst>
              <a:ext uri="{28A0092B-C50C-407E-A947-70E740481C1C}">
                <a14:useLocalDpi xmlns:a14="http://schemas.microsoft.com/office/drawing/2010/main" val="0"/>
              </a:ext>
            </a:extLst>
          </a:blip>
          <a:stretch>
            <a:fillRect/>
          </a:stretch>
        </p:blipFill>
        <p:spPr>
          <a:xfrm>
            <a:off x="900545" y="1510145"/>
            <a:ext cx="8880764" cy="4114799"/>
          </a:xfrm>
          <a:prstGeom prst="rect">
            <a:avLst/>
          </a:prstGeom>
        </p:spPr>
      </p:pic>
    </p:spTree>
    <p:extLst>
      <p:ext uri="{BB962C8B-B14F-4D97-AF65-F5344CB8AC3E}">
        <p14:creationId xmlns:p14="http://schemas.microsoft.com/office/powerpoint/2010/main" val="51734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FC67-D2BE-4969-8452-D866DA04CEE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Block Diagram of the project</a:t>
            </a:r>
          </a:p>
        </p:txBody>
      </p:sp>
      <p:sp>
        <p:nvSpPr>
          <p:cNvPr id="4" name="Slide Number Placeholder 3">
            <a:extLst>
              <a:ext uri="{FF2B5EF4-FFF2-40B4-BE49-F238E27FC236}">
                <a16:creationId xmlns:a16="http://schemas.microsoft.com/office/drawing/2014/main" id="{189619C2-FC2F-4AE5-B2C8-ED3EAEF829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C9971AB8-6848-E74D-A37A-C1BEDB6315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689" y="2222830"/>
            <a:ext cx="9408419" cy="4344225"/>
          </a:xfrm>
          <a:prstGeom prst="rect">
            <a:avLst/>
          </a:prstGeom>
        </p:spPr>
      </p:pic>
    </p:spTree>
    <p:extLst>
      <p:ext uri="{BB962C8B-B14F-4D97-AF65-F5344CB8AC3E}">
        <p14:creationId xmlns:p14="http://schemas.microsoft.com/office/powerpoint/2010/main" val="359441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5AE8-B6BA-4EC3-9480-EF42BCB4E5E4}"/>
              </a:ext>
            </a:extLst>
          </p:cNvPr>
          <p:cNvSpPr>
            <a:spLocks noGrp="1"/>
          </p:cNvSpPr>
          <p:nvPr>
            <p:ph type="title"/>
          </p:nvPr>
        </p:nvSpPr>
        <p:spPr/>
        <p:txBody>
          <a:bodyPr/>
          <a:lstStyle/>
          <a:p>
            <a:r>
              <a:rPr lang="en-US" dirty="0"/>
              <a:t>Software implementation </a:t>
            </a:r>
          </a:p>
        </p:txBody>
      </p:sp>
      <p:sp>
        <p:nvSpPr>
          <p:cNvPr id="3" name="Content Placeholder 2">
            <a:extLst>
              <a:ext uri="{FF2B5EF4-FFF2-40B4-BE49-F238E27FC236}">
                <a16:creationId xmlns:a16="http://schemas.microsoft.com/office/drawing/2014/main" id="{2CFE4B6F-7B8C-4E58-AC2B-D767F2FF06E0}"/>
              </a:ext>
            </a:extLst>
          </p:cNvPr>
          <p:cNvSpPr>
            <a:spLocks noGrp="1"/>
          </p:cNvSpPr>
          <p:nvPr>
            <p:ph idx="1"/>
          </p:nvPr>
        </p:nvSpPr>
        <p:spPr/>
        <p:txBody>
          <a:bodyPr/>
          <a:lstStyle/>
          <a:p>
            <a:r>
              <a:rPr lang="en-US" dirty="0"/>
              <a:t>Simulated a full Faster-RCNN using the code in the following repo</a:t>
            </a:r>
          </a:p>
          <a:p>
            <a:r>
              <a:rPr lang="en-US" b="1" dirty="0">
                <a:hlinkClick r:id="rId2"/>
              </a:rPr>
              <a:t>Hardware-</a:t>
            </a:r>
            <a:r>
              <a:rPr lang="en-US" b="1" dirty="0" err="1">
                <a:hlinkClick r:id="rId2"/>
              </a:rPr>
              <a:t>FasterRCNN</a:t>
            </a:r>
            <a:r>
              <a:rPr lang="en-US" dirty="0"/>
              <a:t>/</a:t>
            </a:r>
            <a:r>
              <a:rPr lang="en-US" u="sng" dirty="0">
                <a:hlinkClick r:id="rId3"/>
              </a:rPr>
              <a:t>Software</a:t>
            </a:r>
            <a:r>
              <a:rPr lang="en-US" dirty="0"/>
              <a:t>/</a:t>
            </a:r>
            <a:r>
              <a:rPr lang="en-US" b="1" dirty="0" err="1"/>
              <a:t>tensorflow</a:t>
            </a:r>
            <a:r>
              <a:rPr lang="en-US" b="1" dirty="0"/>
              <a:t>-object-detection-faster-</a:t>
            </a:r>
            <a:r>
              <a:rPr lang="en-US" b="1" dirty="0" err="1"/>
              <a:t>rcnn</a:t>
            </a:r>
            <a:r>
              <a:rPr lang="en-US" dirty="0"/>
              <a:t>/</a:t>
            </a:r>
          </a:p>
          <a:p>
            <a:r>
              <a:rPr lang="en-US" dirty="0"/>
              <a:t>The steps is attached to the readme file in the </a:t>
            </a:r>
            <a:r>
              <a:rPr lang="en-US" dirty="0" err="1"/>
              <a:t>github</a:t>
            </a:r>
            <a:r>
              <a:rPr lang="en-US" dirty="0"/>
              <a:t> code</a:t>
            </a:r>
          </a:p>
          <a:p>
            <a:r>
              <a:rPr lang="en-US" dirty="0">
                <a:hlinkClick r:id="rId2"/>
              </a:rPr>
              <a:t>https://github.com/Ramy-osama/Hardware-FasterRCNN</a:t>
            </a:r>
            <a:endParaRPr lang="en-US" dirty="0"/>
          </a:p>
          <a:p>
            <a:endParaRPr lang="en-US" dirty="0"/>
          </a:p>
        </p:txBody>
      </p:sp>
      <p:sp>
        <p:nvSpPr>
          <p:cNvPr id="4" name="Slide Number Placeholder 3">
            <a:extLst>
              <a:ext uri="{FF2B5EF4-FFF2-40B4-BE49-F238E27FC236}">
                <a16:creationId xmlns:a16="http://schemas.microsoft.com/office/drawing/2014/main" id="{8491E32D-7890-48D8-8F30-1E6106EAB6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2826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88A9-BD19-415D-95B6-B1BD9B858D80}"/>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Code implemented</a:t>
            </a:r>
          </a:p>
        </p:txBody>
      </p:sp>
      <p:sp>
        <p:nvSpPr>
          <p:cNvPr id="4" name="Slide Number Placeholder 3">
            <a:extLst>
              <a:ext uri="{FF2B5EF4-FFF2-40B4-BE49-F238E27FC236}">
                <a16:creationId xmlns:a16="http://schemas.microsoft.com/office/drawing/2014/main" id="{679584BA-8874-4537-A470-DAC4D2F6CB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D773904C-5F0D-1A4F-B855-5BB6F559DA1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55963" y="1357745"/>
            <a:ext cx="7634700" cy="5048741"/>
          </a:xfrm>
          <a:prstGeom prst="rect">
            <a:avLst/>
          </a:prstGeom>
        </p:spPr>
      </p:pic>
    </p:spTree>
    <p:extLst>
      <p:ext uri="{BB962C8B-B14F-4D97-AF65-F5344CB8AC3E}">
        <p14:creationId xmlns:p14="http://schemas.microsoft.com/office/powerpoint/2010/main" val="174791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E2CA-7511-4CBD-B906-2165A4AC2083}"/>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4C80AB30-620B-4882-A7AC-E91B9103C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022" y="2159925"/>
            <a:ext cx="6134898" cy="3881437"/>
          </a:xfrm>
        </p:spPr>
      </p:pic>
      <p:sp>
        <p:nvSpPr>
          <p:cNvPr id="4" name="Slide Number Placeholder 3">
            <a:extLst>
              <a:ext uri="{FF2B5EF4-FFF2-40B4-BE49-F238E27FC236}">
                <a16:creationId xmlns:a16="http://schemas.microsoft.com/office/drawing/2014/main" id="{884825A1-BBB9-4E67-B610-E313587B00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82456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0BC4-1893-45C8-8C0B-40C275D71C87}"/>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A61E49BF-A6E5-4153-91FF-A6E888AF28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511" y="2159925"/>
            <a:ext cx="6134898" cy="3881437"/>
          </a:xfrm>
        </p:spPr>
      </p:pic>
      <p:sp>
        <p:nvSpPr>
          <p:cNvPr id="4" name="Slide Number Placeholder 3">
            <a:extLst>
              <a:ext uri="{FF2B5EF4-FFF2-40B4-BE49-F238E27FC236}">
                <a16:creationId xmlns:a16="http://schemas.microsoft.com/office/drawing/2014/main" id="{F7E4986C-5203-4D6B-A03D-82F8B89581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1265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376D-E8B4-49CB-B804-542B66B67C43}"/>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D121ED9C-0BDD-42D3-8581-359A648DD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570" y="2160588"/>
            <a:ext cx="6134898" cy="3881437"/>
          </a:xfrm>
        </p:spPr>
      </p:pic>
      <p:sp>
        <p:nvSpPr>
          <p:cNvPr id="4" name="Slide Number Placeholder 3">
            <a:extLst>
              <a:ext uri="{FF2B5EF4-FFF2-40B4-BE49-F238E27FC236}">
                <a16:creationId xmlns:a16="http://schemas.microsoft.com/office/drawing/2014/main" id="{0751E4A1-2BB8-4A58-A738-4634BC76C7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43368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6FFD-0E42-4881-9F1D-D3419BCF10FC}"/>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C411E6C5-0C68-4A34-B825-2A2AA1698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570" y="2160588"/>
            <a:ext cx="6134898" cy="3881437"/>
          </a:xfrm>
        </p:spPr>
      </p:pic>
      <p:sp>
        <p:nvSpPr>
          <p:cNvPr id="4" name="Slide Number Placeholder 3">
            <a:extLst>
              <a:ext uri="{FF2B5EF4-FFF2-40B4-BE49-F238E27FC236}">
                <a16:creationId xmlns:a16="http://schemas.microsoft.com/office/drawing/2014/main" id="{C2B17887-C8E1-4256-8BE3-0748C3C820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29837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81FD-66F5-475D-A4EB-A0CA424F2851}"/>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83C3B5C3-384E-4B47-9125-C7CD022E7561}"/>
              </a:ext>
            </a:extLst>
          </p:cNvPr>
          <p:cNvSpPr>
            <a:spLocks noGrp="1"/>
          </p:cNvSpPr>
          <p:nvPr>
            <p:ph idx="1"/>
          </p:nvPr>
        </p:nvSpPr>
        <p:spPr/>
        <p:txBody>
          <a:bodyPr/>
          <a:lstStyle/>
          <a:p>
            <a:r>
              <a:rPr lang="en-US" dirty="0"/>
              <a:t>created 3 Vgg16 to do get weights we will use in the hardware simulation </a:t>
            </a:r>
          </a:p>
          <a:p>
            <a:r>
              <a:rPr lang="en-US" dirty="0"/>
              <a:t>1</a:t>
            </a:r>
            <a:r>
              <a:rPr lang="en-US" baseline="30000" dirty="0"/>
              <a:t>st</a:t>
            </a:r>
            <a:r>
              <a:rPr lang="en-US" dirty="0"/>
              <a:t> VGG I took as a refence from the </a:t>
            </a:r>
            <a:r>
              <a:rPr lang="en-US" dirty="0" err="1"/>
              <a:t>github</a:t>
            </a:r>
            <a:r>
              <a:rPr lang="en-US" dirty="0"/>
              <a:t> code:</a:t>
            </a:r>
          </a:p>
          <a:p>
            <a:r>
              <a:rPr lang="en-US" dirty="0">
                <a:hlinkClick r:id="rId2"/>
              </a:rPr>
              <a:t>https://github.com/Ramy-osama/VGG16-In-Keras</a:t>
            </a:r>
            <a:endParaRPr lang="en-US" dirty="0"/>
          </a:p>
          <a:p>
            <a:endParaRPr lang="en-US" dirty="0"/>
          </a:p>
        </p:txBody>
      </p:sp>
      <p:sp>
        <p:nvSpPr>
          <p:cNvPr id="4" name="Slide Number Placeholder 3">
            <a:extLst>
              <a:ext uri="{FF2B5EF4-FFF2-40B4-BE49-F238E27FC236}">
                <a16:creationId xmlns:a16="http://schemas.microsoft.com/office/drawing/2014/main" id="{5165A21E-455A-42D5-A196-A45DCC4AD6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1344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4084-0925-4C2C-8869-8B767465F0D9}"/>
              </a:ext>
            </a:extLst>
          </p:cNvPr>
          <p:cNvSpPr>
            <a:spLocks noGrp="1"/>
          </p:cNvSpPr>
          <p:nvPr>
            <p:ph type="title"/>
          </p:nvPr>
        </p:nvSpPr>
        <p:spPr/>
        <p:txBody>
          <a:bodyPr/>
          <a:lstStyle/>
          <a:p>
            <a:r>
              <a:rPr lang="en-US" dirty="0"/>
              <a:t>VGG16_v1</a:t>
            </a:r>
          </a:p>
        </p:txBody>
      </p:sp>
      <p:sp>
        <p:nvSpPr>
          <p:cNvPr id="3" name="Content Placeholder 2">
            <a:extLst>
              <a:ext uri="{FF2B5EF4-FFF2-40B4-BE49-F238E27FC236}">
                <a16:creationId xmlns:a16="http://schemas.microsoft.com/office/drawing/2014/main" id="{C965869F-B424-477A-ADA9-321D65114A2A}"/>
              </a:ext>
            </a:extLst>
          </p:cNvPr>
          <p:cNvSpPr>
            <a:spLocks noGrp="1"/>
          </p:cNvSpPr>
          <p:nvPr>
            <p:ph idx="1"/>
          </p:nvPr>
        </p:nvSpPr>
        <p:spPr>
          <a:xfrm>
            <a:off x="677334" y="1660125"/>
            <a:ext cx="8596668" cy="4381238"/>
          </a:xfrm>
        </p:spPr>
        <p:txBody>
          <a:bodyPr/>
          <a:lstStyle/>
          <a:p>
            <a:r>
              <a:rPr lang="en-US" dirty="0"/>
              <a:t>Trained VGG16 on the </a:t>
            </a:r>
            <a:r>
              <a:rPr lang="en-US" dirty="0" err="1"/>
              <a:t>fashion_mnist</a:t>
            </a:r>
            <a:r>
              <a:rPr lang="en-US" dirty="0"/>
              <a:t> dataset built in TensorFlow</a:t>
            </a:r>
          </a:p>
          <a:p>
            <a:endParaRPr lang="en-US" dirty="0"/>
          </a:p>
        </p:txBody>
      </p:sp>
      <p:sp>
        <p:nvSpPr>
          <p:cNvPr id="4" name="Slide Number Placeholder 3">
            <a:extLst>
              <a:ext uri="{FF2B5EF4-FFF2-40B4-BE49-F238E27FC236}">
                <a16:creationId xmlns:a16="http://schemas.microsoft.com/office/drawing/2014/main" id="{68799AE1-485A-4A3A-AC32-BA68B353EA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38626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41D2-7DBD-4DB0-ACD4-11820177AE03}"/>
              </a:ext>
            </a:extLst>
          </p:cNvPr>
          <p:cNvSpPr>
            <a:spLocks noGrp="1"/>
          </p:cNvSpPr>
          <p:nvPr>
            <p:ph type="title"/>
          </p:nvPr>
        </p:nvSpPr>
        <p:spPr/>
        <p:txBody>
          <a:bodyPr/>
          <a:lstStyle/>
          <a:p>
            <a:r>
              <a:rPr lang="en-US" dirty="0"/>
              <a:t>VGG16_v1 </a:t>
            </a:r>
            <a:r>
              <a:rPr lang="en-US" dirty="0" err="1"/>
              <a:t>architechture</a:t>
            </a:r>
            <a:endParaRPr lang="en-US" dirty="0"/>
          </a:p>
        </p:txBody>
      </p:sp>
      <p:sp>
        <p:nvSpPr>
          <p:cNvPr id="4" name="Slide Number Placeholder 3">
            <a:extLst>
              <a:ext uri="{FF2B5EF4-FFF2-40B4-BE49-F238E27FC236}">
                <a16:creationId xmlns:a16="http://schemas.microsoft.com/office/drawing/2014/main" id="{EAF319C6-E302-4C32-81C0-2F1A10805893}"/>
              </a:ext>
            </a:extLst>
          </p:cNvPr>
          <p:cNvSpPr>
            <a:spLocks noGrp="1"/>
          </p:cNvSpPr>
          <p:nvPr>
            <p:ph type="sldNum" sz="quarter" idx="12"/>
          </p:nvPr>
        </p:nvSpPr>
        <p:spPr/>
        <p:txBody>
          <a:bodyPr/>
          <a:lstStyle/>
          <a:p>
            <a:fld id="{D57F1E4F-1CFF-5643-939E-217C01CDF565}" type="slidenum">
              <a:rPr lang="en-US" smtClean="0"/>
              <a:pPr/>
              <a:t>56</a:t>
            </a:fld>
            <a:endParaRPr lang="en-US" dirty="0"/>
          </a:p>
        </p:txBody>
      </p:sp>
      <p:pic>
        <p:nvPicPr>
          <p:cNvPr id="5" name="Content Placeholder 4">
            <a:extLst>
              <a:ext uri="{FF2B5EF4-FFF2-40B4-BE49-F238E27FC236}">
                <a16:creationId xmlns:a16="http://schemas.microsoft.com/office/drawing/2014/main" id="{9A6AC2A3-AEEF-45B9-BC71-FE62087E6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210" y="1497037"/>
            <a:ext cx="4174347" cy="5077650"/>
          </a:xfrm>
          <a:prstGeom prst="rect">
            <a:avLst/>
          </a:prstGeom>
        </p:spPr>
      </p:pic>
    </p:spTree>
    <p:extLst>
      <p:ext uri="{BB962C8B-B14F-4D97-AF65-F5344CB8AC3E}">
        <p14:creationId xmlns:p14="http://schemas.microsoft.com/office/powerpoint/2010/main" val="896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ACE5-D7B3-4B31-9346-7DCB4015B81D}"/>
              </a:ext>
            </a:extLst>
          </p:cNvPr>
          <p:cNvSpPr>
            <a:spLocks noGrp="1"/>
          </p:cNvSpPr>
          <p:nvPr>
            <p:ph type="title"/>
          </p:nvPr>
        </p:nvSpPr>
        <p:spPr/>
        <p:txBody>
          <a:bodyPr/>
          <a:lstStyle/>
          <a:p>
            <a:r>
              <a:rPr lang="en-US" dirty="0"/>
              <a:t>Vgg16_v1 result</a:t>
            </a:r>
          </a:p>
        </p:txBody>
      </p:sp>
      <p:pic>
        <p:nvPicPr>
          <p:cNvPr id="6" name="Content Placeholder 5">
            <a:extLst>
              <a:ext uri="{FF2B5EF4-FFF2-40B4-BE49-F238E27FC236}">
                <a16:creationId xmlns:a16="http://schemas.microsoft.com/office/drawing/2014/main" id="{A1ADACDD-93EE-4F21-A2DB-42B73842D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946" y="2560459"/>
            <a:ext cx="7361717" cy="3303335"/>
          </a:xfrm>
        </p:spPr>
      </p:pic>
      <p:sp>
        <p:nvSpPr>
          <p:cNvPr id="4" name="Slide Number Placeholder 3">
            <a:extLst>
              <a:ext uri="{FF2B5EF4-FFF2-40B4-BE49-F238E27FC236}">
                <a16:creationId xmlns:a16="http://schemas.microsoft.com/office/drawing/2014/main" id="{1BEB1CEE-3662-4F34-A4FA-EC3DDC86F576}"/>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89452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963A-7F66-4CF4-AD88-E1E7B66AEF77}"/>
              </a:ext>
            </a:extLst>
          </p:cNvPr>
          <p:cNvSpPr>
            <a:spLocks noGrp="1"/>
          </p:cNvSpPr>
          <p:nvPr>
            <p:ph type="title"/>
          </p:nvPr>
        </p:nvSpPr>
        <p:spPr/>
        <p:txBody>
          <a:bodyPr/>
          <a:lstStyle/>
          <a:p>
            <a:r>
              <a:rPr lang="en-US" dirty="0"/>
              <a:t>Vgg16_V2</a:t>
            </a:r>
          </a:p>
        </p:txBody>
      </p:sp>
      <p:sp>
        <p:nvSpPr>
          <p:cNvPr id="3" name="Content Placeholder 2">
            <a:extLst>
              <a:ext uri="{FF2B5EF4-FFF2-40B4-BE49-F238E27FC236}">
                <a16:creationId xmlns:a16="http://schemas.microsoft.com/office/drawing/2014/main" id="{90017885-3560-4703-983F-DEB8E04FEFF3}"/>
              </a:ext>
            </a:extLst>
          </p:cNvPr>
          <p:cNvSpPr>
            <a:spLocks noGrp="1"/>
          </p:cNvSpPr>
          <p:nvPr>
            <p:ph idx="1"/>
          </p:nvPr>
        </p:nvSpPr>
        <p:spPr/>
        <p:txBody>
          <a:bodyPr/>
          <a:lstStyle/>
          <a:p>
            <a:r>
              <a:rPr lang="en-US" dirty="0"/>
              <a:t>Removed some Layers as the size of the images is so small and there are  many </a:t>
            </a:r>
            <a:r>
              <a:rPr lang="en-US" dirty="0" err="1"/>
              <a:t>MaxPool</a:t>
            </a:r>
            <a:r>
              <a:rPr lang="en-US" dirty="0"/>
              <a:t> layers That reduces the size of the image which makes it very hard for the network to train </a:t>
            </a:r>
          </a:p>
        </p:txBody>
      </p:sp>
      <p:sp>
        <p:nvSpPr>
          <p:cNvPr id="4" name="Slide Number Placeholder 3">
            <a:extLst>
              <a:ext uri="{FF2B5EF4-FFF2-40B4-BE49-F238E27FC236}">
                <a16:creationId xmlns:a16="http://schemas.microsoft.com/office/drawing/2014/main" id="{2958D94C-506C-4F4A-A80A-2407184500EC}"/>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59089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3F79-37B5-4848-AA1D-FB80CB9BCB83}"/>
              </a:ext>
            </a:extLst>
          </p:cNvPr>
          <p:cNvSpPr>
            <a:spLocks noGrp="1"/>
          </p:cNvSpPr>
          <p:nvPr>
            <p:ph type="title"/>
          </p:nvPr>
        </p:nvSpPr>
        <p:spPr/>
        <p:txBody>
          <a:bodyPr/>
          <a:lstStyle/>
          <a:p>
            <a:r>
              <a:rPr lang="en-US" dirty="0"/>
              <a:t>Vgg16_V2 architecture</a:t>
            </a:r>
          </a:p>
        </p:txBody>
      </p:sp>
      <p:pic>
        <p:nvPicPr>
          <p:cNvPr id="6" name="Content Placeholder 5">
            <a:extLst>
              <a:ext uri="{FF2B5EF4-FFF2-40B4-BE49-F238E27FC236}">
                <a16:creationId xmlns:a16="http://schemas.microsoft.com/office/drawing/2014/main" id="{D5A2EFB4-7BF9-4D5A-A313-B3888EC1E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428" y="1930400"/>
            <a:ext cx="6957300" cy="4182197"/>
          </a:xfrm>
        </p:spPr>
      </p:pic>
      <p:sp>
        <p:nvSpPr>
          <p:cNvPr id="4" name="Slide Number Placeholder 3">
            <a:extLst>
              <a:ext uri="{FF2B5EF4-FFF2-40B4-BE49-F238E27FC236}">
                <a16:creationId xmlns:a16="http://schemas.microsoft.com/office/drawing/2014/main" id="{66B5D197-F9D8-412A-9CFF-EB89D872EFB4}"/>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04883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FFDF-8F6C-B84F-A46C-48201E5049EB}"/>
              </a:ext>
            </a:extLst>
          </p:cNvPr>
          <p:cNvSpPr>
            <a:spLocks noGrp="1"/>
          </p:cNvSpPr>
          <p:nvPr>
            <p:ph type="title"/>
          </p:nvPr>
        </p:nvSpPr>
        <p:spPr/>
        <p:txBody>
          <a:bodyPr/>
          <a:lstStyle/>
          <a:p>
            <a:r>
              <a:rPr lang="en-US" b="1" dirty="0"/>
              <a:t>Convolution (RGB Input images and kernel channels)</a:t>
            </a:r>
            <a:r>
              <a:rPr lang="en-EG" dirty="0"/>
              <a:t> </a:t>
            </a:r>
          </a:p>
        </p:txBody>
      </p:sp>
      <p:sp>
        <p:nvSpPr>
          <p:cNvPr id="4" name="Slide Number Placeholder 3">
            <a:extLst>
              <a:ext uri="{FF2B5EF4-FFF2-40B4-BE49-F238E27FC236}">
                <a16:creationId xmlns:a16="http://schemas.microsoft.com/office/drawing/2014/main" id="{F5330A6B-92B9-844B-9EF4-737A2765FA1A}"/>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Content Placeholder 4">
            <a:extLst>
              <a:ext uri="{FF2B5EF4-FFF2-40B4-BE49-F238E27FC236}">
                <a16:creationId xmlns:a16="http://schemas.microsoft.com/office/drawing/2014/main" id="{130D159F-9BF6-F644-92C4-D04C49A8B812}"/>
              </a:ext>
            </a:extLst>
          </p:cNvPr>
          <p:cNvPicPr>
            <a:picLocks noGrp="1"/>
          </p:cNvPicPr>
          <p:nvPr>
            <p:ph idx="1"/>
          </p:nvPr>
        </p:nvPicPr>
        <p:blipFill>
          <a:blip r:embed="rId2"/>
          <a:stretch>
            <a:fillRect/>
          </a:stretch>
        </p:blipFill>
        <p:spPr>
          <a:xfrm>
            <a:off x="677334" y="1801091"/>
            <a:ext cx="8702193" cy="4835235"/>
          </a:xfrm>
          <a:prstGeom prst="rect">
            <a:avLst/>
          </a:prstGeom>
        </p:spPr>
      </p:pic>
    </p:spTree>
    <p:extLst>
      <p:ext uri="{BB962C8B-B14F-4D97-AF65-F5344CB8AC3E}">
        <p14:creationId xmlns:p14="http://schemas.microsoft.com/office/powerpoint/2010/main" val="99886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C3A4-EFFC-4771-884D-8FE10CCA8BED}"/>
              </a:ext>
            </a:extLst>
          </p:cNvPr>
          <p:cNvSpPr>
            <a:spLocks noGrp="1"/>
          </p:cNvSpPr>
          <p:nvPr>
            <p:ph type="title"/>
          </p:nvPr>
        </p:nvSpPr>
        <p:spPr/>
        <p:txBody>
          <a:bodyPr/>
          <a:lstStyle/>
          <a:p>
            <a:r>
              <a:rPr lang="en-US" dirty="0"/>
              <a:t>Vgg16_V2 results</a:t>
            </a:r>
          </a:p>
        </p:txBody>
      </p:sp>
      <p:pic>
        <p:nvPicPr>
          <p:cNvPr id="6" name="Content Placeholder 5">
            <a:extLst>
              <a:ext uri="{FF2B5EF4-FFF2-40B4-BE49-F238E27FC236}">
                <a16:creationId xmlns:a16="http://schemas.microsoft.com/office/drawing/2014/main" id="{EDD8E733-E564-4B63-8252-E95E27A84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657" y="2143464"/>
            <a:ext cx="8238345" cy="3428315"/>
          </a:xfrm>
        </p:spPr>
      </p:pic>
      <p:sp>
        <p:nvSpPr>
          <p:cNvPr id="4" name="Slide Number Placeholder 3">
            <a:extLst>
              <a:ext uri="{FF2B5EF4-FFF2-40B4-BE49-F238E27FC236}">
                <a16:creationId xmlns:a16="http://schemas.microsoft.com/office/drawing/2014/main" id="{10E124B2-4E12-4EC7-A512-6FFC8FE19FFC}"/>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47020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132E-DFE7-484B-987B-226A4D5B2515}"/>
              </a:ext>
            </a:extLst>
          </p:cNvPr>
          <p:cNvSpPr>
            <a:spLocks noGrp="1"/>
          </p:cNvSpPr>
          <p:nvPr>
            <p:ph type="title"/>
          </p:nvPr>
        </p:nvSpPr>
        <p:spPr/>
        <p:txBody>
          <a:bodyPr/>
          <a:lstStyle/>
          <a:p>
            <a:r>
              <a:rPr lang="en-US" dirty="0"/>
              <a:t>Vgg16_V2 </a:t>
            </a:r>
          </a:p>
        </p:txBody>
      </p:sp>
      <p:sp>
        <p:nvSpPr>
          <p:cNvPr id="3" name="Content Placeholder 2">
            <a:extLst>
              <a:ext uri="{FF2B5EF4-FFF2-40B4-BE49-F238E27FC236}">
                <a16:creationId xmlns:a16="http://schemas.microsoft.com/office/drawing/2014/main" id="{47C19071-A03F-4FB2-9EE2-DE44F353F721}"/>
              </a:ext>
            </a:extLst>
          </p:cNvPr>
          <p:cNvSpPr>
            <a:spLocks noGrp="1"/>
          </p:cNvSpPr>
          <p:nvPr>
            <p:ph idx="1"/>
          </p:nvPr>
        </p:nvSpPr>
        <p:spPr/>
        <p:txBody>
          <a:bodyPr/>
          <a:lstStyle/>
          <a:p>
            <a:r>
              <a:rPr lang="en-US" dirty="0"/>
              <a:t>The weights were extracted in h5 file format and uploaded on a google drive</a:t>
            </a:r>
          </a:p>
          <a:p>
            <a:r>
              <a:rPr lang="en-US" dirty="0">
                <a:hlinkClick r:id="rId2"/>
              </a:rPr>
              <a:t>https://drive.google.com/drive/u/0/folders/1GQCNm_edwJvQwaAi0zqB5a9IqUj_k90N?fbclid=IwAR30ugLg_A5xYqQ3jtNCu6PBxg48zJwsfVuASQWO_FlbpCma7YFOZ4aPbgw</a:t>
            </a:r>
            <a:endParaRPr lang="en-US" dirty="0"/>
          </a:p>
        </p:txBody>
      </p:sp>
      <p:sp>
        <p:nvSpPr>
          <p:cNvPr id="4" name="Slide Number Placeholder 3">
            <a:extLst>
              <a:ext uri="{FF2B5EF4-FFF2-40B4-BE49-F238E27FC236}">
                <a16:creationId xmlns:a16="http://schemas.microsoft.com/office/drawing/2014/main" id="{EEF1EA3B-A15D-4FC9-8513-CE74AE56DC1F}"/>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254968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E7B7-469C-42F2-8B5C-FFE9ED08C1F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CF27AA2-1CD9-4449-A44A-64B0B3514CCB}"/>
              </a:ext>
            </a:extLst>
          </p:cNvPr>
          <p:cNvSpPr>
            <a:spLocks noGrp="1"/>
          </p:cNvSpPr>
          <p:nvPr>
            <p:ph idx="1"/>
          </p:nvPr>
        </p:nvSpPr>
        <p:spPr/>
        <p:txBody>
          <a:bodyPr/>
          <a:lstStyle/>
          <a:p>
            <a:r>
              <a:rPr lang="en-US" dirty="0"/>
              <a:t>Read an image on </a:t>
            </a:r>
            <a:r>
              <a:rPr lang="en-US" dirty="0" err="1"/>
              <a:t>c++</a:t>
            </a:r>
            <a:r>
              <a:rPr lang="en-US" dirty="0"/>
              <a:t> and apply the convolution layer on it</a:t>
            </a:r>
          </a:p>
          <a:p>
            <a:r>
              <a:rPr lang="en-US" dirty="0"/>
              <a:t>Use the extracted weights to build our model and use make sure it is working properly by using it in the inference mode</a:t>
            </a:r>
          </a:p>
          <a:p>
            <a:r>
              <a:rPr lang="en-US" dirty="0"/>
              <a:t>Train vgg16 on an autonomous car dataset which is our interest and extract its weights</a:t>
            </a:r>
          </a:p>
          <a:p>
            <a:r>
              <a:rPr lang="en-US" dirty="0"/>
              <a:t>Apply the extracted weights to complete Vgg16 architecture and use it in inference mode and make sure it is working properly  </a:t>
            </a:r>
          </a:p>
          <a:p>
            <a:endParaRPr lang="en-US" dirty="0"/>
          </a:p>
        </p:txBody>
      </p:sp>
      <p:sp>
        <p:nvSpPr>
          <p:cNvPr id="4" name="Slide Number Placeholder 3">
            <a:extLst>
              <a:ext uri="{FF2B5EF4-FFF2-40B4-BE49-F238E27FC236}">
                <a16:creationId xmlns:a16="http://schemas.microsoft.com/office/drawing/2014/main" id="{23276BFC-53AF-4F51-9CA8-BF334337AD2C}"/>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73312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0525C0-7D81-4844-B3F7-033F7356BF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6" name="TextBox 5">
            <a:extLst>
              <a:ext uri="{FF2B5EF4-FFF2-40B4-BE49-F238E27FC236}">
                <a16:creationId xmlns:a16="http://schemas.microsoft.com/office/drawing/2014/main" id="{55E3D2E2-8251-44CF-82CF-99AB3F553DE5}"/>
              </a:ext>
            </a:extLst>
          </p:cNvPr>
          <p:cNvSpPr txBox="1"/>
          <p:nvPr/>
        </p:nvSpPr>
        <p:spPr>
          <a:xfrm>
            <a:off x="2919690" y="2644170"/>
            <a:ext cx="7125162" cy="1569660"/>
          </a:xfrm>
          <a:prstGeom prst="rect">
            <a:avLst/>
          </a:prstGeom>
          <a:noFill/>
        </p:spPr>
        <p:txBody>
          <a:bodyPr wrap="square" rtlCol="0">
            <a:spAutoFit/>
          </a:bodyPr>
          <a:lstStyle>
            <a:defPPr>
              <a:defRPr lang="en-US"/>
            </a:defPPr>
            <a:lvl1pPr>
              <a:defRPr sz="3600" b="1">
                <a:solidFill>
                  <a:schemeClr val="accent1"/>
                </a:solidFill>
                <a:effectLst>
                  <a:outerShdw blurRad="38100" dist="38100" dir="2700000" algn="tl">
                    <a:srgbClr val="000000">
                      <a:alpha val="43137"/>
                    </a:srgbClr>
                  </a:outerShdw>
                </a:effectLst>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90C226">
                    <a:lumMod val="60000"/>
                    <a:lumOff val="40000"/>
                  </a:srgbClr>
                </a:solidFill>
                <a:effectLst>
                  <a:outerShdw blurRad="38100" dist="38100" dir="2700000" algn="tl">
                    <a:srgbClr val="000000">
                      <a:alpha val="43137"/>
                    </a:srgbClr>
                  </a:outerShdw>
                </a:effectLst>
                <a:uLnTx/>
                <a:uFillTx/>
                <a:latin typeface="Trebuchet MS" panose="020B0603020202020204"/>
                <a:ea typeface="+mj-ea"/>
                <a:cs typeface="+mj-cs"/>
              </a:rPr>
              <a:t>Thank </a:t>
            </a:r>
            <a:r>
              <a:rPr lang="en-US" sz="6000" dirty="0">
                <a:solidFill>
                  <a:srgbClr val="90C226">
                    <a:lumMod val="60000"/>
                    <a:lumOff val="40000"/>
                  </a:srgbClr>
                </a:solidFill>
                <a:latin typeface="Trebuchet MS" panose="020B0603020202020204"/>
              </a:rPr>
              <a:t>You</a:t>
            </a:r>
            <a:endParaRPr kumimoji="0" lang="en-US" sz="6000" b="1" i="0" u="none" strike="noStrike" kern="1200" cap="none" spc="0" normalizeH="0" baseline="0" noProof="0" dirty="0">
              <a:ln>
                <a:noFill/>
              </a:ln>
              <a:solidFill>
                <a:srgbClr val="90C226">
                  <a:lumMod val="60000"/>
                  <a:lumOff val="40000"/>
                </a:srgbClr>
              </a:solidFill>
              <a:effectLst>
                <a:outerShdw blurRad="38100" dist="38100" dir="2700000" algn="tl">
                  <a:srgbClr val="000000">
                    <a:alpha val="43137"/>
                  </a:srgbClr>
                </a:outerShdw>
              </a:effectLst>
              <a:uLnTx/>
              <a:uFillTx/>
              <a:latin typeface="Trebuchet MS" panose="020B0603020202020204"/>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srgbClr val="90C226"/>
              </a:solidFill>
              <a:effectLst>
                <a:outerShdw blurRad="38100" dist="38100" dir="2700000" algn="tl">
                  <a:srgbClr val="000000">
                    <a:alpha val="43137"/>
                  </a:srgbClr>
                </a:outerShdw>
              </a:effectLst>
              <a:uLnTx/>
              <a:uFillTx/>
              <a:latin typeface="Trebuchet MS" panose="020B0603020202020204"/>
              <a:ea typeface="+mj-ea"/>
              <a:cs typeface="+mj-cs"/>
            </a:endParaRPr>
          </a:p>
        </p:txBody>
      </p:sp>
    </p:spTree>
    <p:extLst>
      <p:ext uri="{BB962C8B-B14F-4D97-AF65-F5344CB8AC3E}">
        <p14:creationId xmlns:p14="http://schemas.microsoft.com/office/powerpoint/2010/main" val="138969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07AB-5126-412C-BBBE-3F1F52841F15}"/>
              </a:ext>
            </a:extLst>
          </p:cNvPr>
          <p:cNvSpPr>
            <a:spLocks noGrp="1"/>
          </p:cNvSpPr>
          <p:nvPr>
            <p:ph type="title"/>
          </p:nvPr>
        </p:nvSpPr>
        <p:spPr/>
        <p:txBody>
          <a:bodyPr/>
          <a:lstStyle/>
          <a:p>
            <a:r>
              <a:rPr lang="en-GB" dirty="0"/>
              <a:t>Software Results_v1</a:t>
            </a:r>
          </a:p>
        </p:txBody>
      </p:sp>
      <p:sp>
        <p:nvSpPr>
          <p:cNvPr id="3" name="Content Placeholder 2">
            <a:extLst>
              <a:ext uri="{FF2B5EF4-FFF2-40B4-BE49-F238E27FC236}">
                <a16:creationId xmlns:a16="http://schemas.microsoft.com/office/drawing/2014/main" id="{427106C1-2988-419B-96B6-7B350DE4B26B}"/>
              </a:ext>
            </a:extLst>
          </p:cNvPr>
          <p:cNvSpPr>
            <a:spLocks noGrp="1"/>
          </p:cNvSpPr>
          <p:nvPr>
            <p:ph idx="1"/>
          </p:nvPr>
        </p:nvSpPr>
        <p:spPr>
          <a:xfrm>
            <a:off x="1661007" y="4090989"/>
            <a:ext cx="8596668" cy="3880773"/>
          </a:xfrm>
        </p:spPr>
        <p:txBody>
          <a:bodyPr/>
          <a:lstStyle/>
          <a:p>
            <a:endParaRPr lang="en-GB" dirty="0"/>
          </a:p>
          <a:p>
            <a:pPr marL="0" indent="0">
              <a:buNone/>
            </a:pPr>
            <a:endParaRPr lang="en-GB" dirty="0"/>
          </a:p>
          <a:p>
            <a:pPr marL="0" indent="0">
              <a:buNone/>
            </a:pPr>
            <a:endParaRPr lang="en-GB" dirty="0"/>
          </a:p>
          <a:p>
            <a:endParaRPr lang="en-GB" dirty="0"/>
          </a:p>
        </p:txBody>
      </p:sp>
      <p:sp>
        <p:nvSpPr>
          <p:cNvPr id="4" name="Slide Number Placeholder 3">
            <a:extLst>
              <a:ext uri="{FF2B5EF4-FFF2-40B4-BE49-F238E27FC236}">
                <a16:creationId xmlns:a16="http://schemas.microsoft.com/office/drawing/2014/main" id="{9A87CF05-5041-40BC-B474-D0DC0C60FE9F}"/>
              </a:ext>
            </a:extLst>
          </p:cNvPr>
          <p:cNvSpPr>
            <a:spLocks noGrp="1"/>
          </p:cNvSpPr>
          <p:nvPr>
            <p:ph type="sldNum" sz="quarter" idx="12"/>
          </p:nvPr>
        </p:nvSpPr>
        <p:spPr>
          <a:xfrm>
            <a:off x="8776447" y="6041362"/>
            <a:ext cx="497555" cy="386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2049" name="Picture 2082011359">
            <a:extLst>
              <a:ext uri="{FF2B5EF4-FFF2-40B4-BE49-F238E27FC236}">
                <a16:creationId xmlns:a16="http://schemas.microsoft.com/office/drawing/2014/main" id="{0C9D6577-858D-7E4A-A737-B84D1E2C8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673" y="1930400"/>
            <a:ext cx="3532909" cy="36714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D697306-EFD6-6A47-9B1E-AD1194CF59CE}"/>
              </a:ext>
            </a:extLst>
          </p:cNvPr>
          <p:cNvSpPr>
            <a:spLocks noChangeArrowheads="1"/>
          </p:cNvSpPr>
          <p:nvPr/>
        </p:nvSpPr>
        <p:spPr bwMode="auto">
          <a:xfrm>
            <a:off x="983673" y="5080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9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15</a:t>
            </a:r>
            <a:endParaRPr kumimoji="0" lang="en-US" altLang="en-EG"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78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34C5-D686-40DF-8995-63101D632802}"/>
              </a:ext>
            </a:extLst>
          </p:cNvPr>
          <p:cNvSpPr>
            <a:spLocks noGrp="1"/>
          </p:cNvSpPr>
          <p:nvPr>
            <p:ph type="title"/>
          </p:nvPr>
        </p:nvSpPr>
        <p:spPr/>
        <p:txBody>
          <a:bodyPr/>
          <a:lstStyle/>
          <a:p>
            <a:r>
              <a:rPr lang="en-GB" dirty="0"/>
              <a:t>Software Results_v2</a:t>
            </a:r>
            <a:endParaRPr lang="en-US" dirty="0"/>
          </a:p>
        </p:txBody>
      </p:sp>
      <p:pic>
        <p:nvPicPr>
          <p:cNvPr id="7" name="Content Placeholder 6">
            <a:extLst>
              <a:ext uri="{FF2B5EF4-FFF2-40B4-BE49-F238E27FC236}">
                <a16:creationId xmlns:a16="http://schemas.microsoft.com/office/drawing/2014/main" id="{6D8F40AB-DA05-45CD-A9FE-AB3C19868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074" y="1402671"/>
            <a:ext cx="2460364" cy="5391357"/>
          </a:xfrm>
        </p:spPr>
      </p:pic>
      <p:sp>
        <p:nvSpPr>
          <p:cNvPr id="4" name="Slide Number Placeholder 3">
            <a:extLst>
              <a:ext uri="{FF2B5EF4-FFF2-40B4-BE49-F238E27FC236}">
                <a16:creationId xmlns:a16="http://schemas.microsoft.com/office/drawing/2014/main" id="{4E2C09EA-4F72-4D2F-9B23-3751B621CF3F}"/>
              </a:ext>
            </a:extLst>
          </p:cNvPr>
          <p:cNvSpPr>
            <a:spLocks noGrp="1"/>
          </p:cNvSpPr>
          <p:nvPr>
            <p:ph type="sldNum" sz="quarter" idx="12"/>
          </p:nvPr>
        </p:nvSpPr>
        <p:spPr/>
        <p:txBody>
          <a:bodyPr/>
          <a:lstStyle/>
          <a:p>
            <a:fld id="{3A98EE3D-8CD1-4C3F-BD1C-C98C9596463C}" type="slidenum">
              <a:rPr lang="en-US" smtClean="0"/>
              <a:pPr/>
              <a:t>8</a:t>
            </a:fld>
            <a:endParaRPr lang="en-US" dirty="0"/>
          </a:p>
        </p:txBody>
      </p:sp>
      <p:pic>
        <p:nvPicPr>
          <p:cNvPr id="9" name="Picture 8">
            <a:extLst>
              <a:ext uri="{FF2B5EF4-FFF2-40B4-BE49-F238E27FC236}">
                <a16:creationId xmlns:a16="http://schemas.microsoft.com/office/drawing/2014/main" id="{D8243077-5496-45E9-BECD-29B00DAE2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408" y="1402671"/>
            <a:ext cx="2460363" cy="4509205"/>
          </a:xfrm>
          <a:prstGeom prst="rect">
            <a:avLst/>
          </a:prstGeom>
        </p:spPr>
      </p:pic>
    </p:spTree>
    <p:extLst>
      <p:ext uri="{BB962C8B-B14F-4D97-AF65-F5344CB8AC3E}">
        <p14:creationId xmlns:p14="http://schemas.microsoft.com/office/powerpoint/2010/main" val="236440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88A9-BD19-415D-95B6-B1BD9B858D80}"/>
              </a:ext>
            </a:extLst>
          </p:cNvPr>
          <p:cNvSpPr>
            <a:spLocks noGrp="1"/>
          </p:cNvSpPr>
          <p:nvPr>
            <p:ph type="title"/>
          </p:nvPr>
        </p:nvSpPr>
        <p:spPr/>
        <p:txBody>
          <a:bodyPr>
            <a:normAutofit/>
          </a:bodyPr>
          <a:lstStyle/>
          <a:p>
            <a:r>
              <a:rPr lang="en-US" dirty="0"/>
              <a:t>Synthesized code output report</a:t>
            </a:r>
            <a:endParaRPr lang="en-EG" dirty="0"/>
          </a:p>
        </p:txBody>
      </p:sp>
      <p:sp>
        <p:nvSpPr>
          <p:cNvPr id="4" name="Slide Number Placeholder 3">
            <a:extLst>
              <a:ext uri="{FF2B5EF4-FFF2-40B4-BE49-F238E27FC236}">
                <a16:creationId xmlns:a16="http://schemas.microsoft.com/office/drawing/2014/main" id="{679584BA-8874-4537-A470-DAC4D2F6CB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BCA07411-BBD0-254F-B6B0-7EBAFA88703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9709" y="1357746"/>
            <a:ext cx="6996546" cy="4711326"/>
          </a:xfrm>
          <a:prstGeom prst="rect">
            <a:avLst/>
          </a:prstGeom>
        </p:spPr>
      </p:pic>
    </p:spTree>
    <p:extLst>
      <p:ext uri="{BB962C8B-B14F-4D97-AF65-F5344CB8AC3E}">
        <p14:creationId xmlns:p14="http://schemas.microsoft.com/office/powerpoint/2010/main" val="185752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4.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otalTime>166</TotalTime>
  <Words>884</Words>
  <Application>Microsoft Office PowerPoint</Application>
  <PresentationFormat>Widescreen</PresentationFormat>
  <Paragraphs>192</Paragraphs>
  <Slides>63</Slides>
  <Notes>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63</vt:i4>
      </vt:variant>
    </vt:vector>
  </HeadingPairs>
  <TitlesOfParts>
    <vt:vector size="73" baseType="lpstr">
      <vt:lpstr>Arial</vt:lpstr>
      <vt:lpstr>Calibri</vt:lpstr>
      <vt:lpstr>Calibri Light</vt:lpstr>
      <vt:lpstr>Times New Roman</vt:lpstr>
      <vt:lpstr>Trebuchet MS</vt:lpstr>
      <vt:lpstr>Wingdings 3</vt:lpstr>
      <vt:lpstr>1_Facet</vt:lpstr>
      <vt:lpstr>Facet</vt:lpstr>
      <vt:lpstr>2_Facet</vt:lpstr>
      <vt:lpstr>4_Facet</vt:lpstr>
      <vt:lpstr>Block Diagram of the project</vt:lpstr>
      <vt:lpstr>Hardware Implementation</vt:lpstr>
      <vt:lpstr>Convolution Layer</vt:lpstr>
      <vt:lpstr>Convolution Layer </vt:lpstr>
      <vt:lpstr>Code implemented</vt:lpstr>
      <vt:lpstr>Convolution (RGB Input images and kernel channels) </vt:lpstr>
      <vt:lpstr>Software Results_v1</vt:lpstr>
      <vt:lpstr>Software Results_v2</vt:lpstr>
      <vt:lpstr>Synthesized code output report</vt:lpstr>
      <vt:lpstr>Simulation results </vt:lpstr>
      <vt:lpstr> </vt:lpstr>
      <vt:lpstr>Simulation results (RGB Input images and kernel channels) </vt:lpstr>
      <vt:lpstr>Performance metrics </vt:lpstr>
      <vt:lpstr>Performance metrics (RGB Input images and kernel channels) </vt:lpstr>
      <vt:lpstr>Padding Layer</vt:lpstr>
      <vt:lpstr>Padding Layer</vt:lpstr>
      <vt:lpstr>Code implemented</vt:lpstr>
      <vt:lpstr>Padding ( padding image with multiple channels ) </vt:lpstr>
      <vt:lpstr>Padding ( padding image with multiple channels ) </vt:lpstr>
      <vt:lpstr>Software Results</vt:lpstr>
      <vt:lpstr>Synthesized code output report  </vt:lpstr>
      <vt:lpstr>Simulation results  </vt:lpstr>
      <vt:lpstr>When the input is 3d Matrix (channels * columns*rows) </vt:lpstr>
      <vt:lpstr>Padding ( padding image with multiple channels )</vt:lpstr>
      <vt:lpstr>Performance metrics </vt:lpstr>
      <vt:lpstr>Padding ( padding image with multiple channels )</vt:lpstr>
      <vt:lpstr>Max Pooling Layer</vt:lpstr>
      <vt:lpstr>Max Pooling Layer  </vt:lpstr>
      <vt:lpstr>Code Implemented</vt:lpstr>
      <vt:lpstr>Max pooling (for multiple feature maps ) </vt:lpstr>
      <vt:lpstr>PowerPoint Presentation</vt:lpstr>
      <vt:lpstr>Software Results</vt:lpstr>
      <vt:lpstr>Simulation Results</vt:lpstr>
      <vt:lpstr>Performance metrics</vt:lpstr>
      <vt:lpstr>ReLU</vt:lpstr>
      <vt:lpstr>ReLU Layer  </vt:lpstr>
      <vt:lpstr>Code Implemented</vt:lpstr>
      <vt:lpstr>Software Results</vt:lpstr>
      <vt:lpstr>Simulation Results</vt:lpstr>
      <vt:lpstr>Performance metrics</vt:lpstr>
      <vt:lpstr>Integration of padding and convolution </vt:lpstr>
      <vt:lpstr>Integration of padding and convolution </vt:lpstr>
      <vt:lpstr>Software Results</vt:lpstr>
      <vt:lpstr>Simulation results </vt:lpstr>
      <vt:lpstr>Integration of (Padding-Convolution-Maxpooling) </vt:lpstr>
      <vt:lpstr>Integration of (Padding-Convolution-Maxpooling) </vt:lpstr>
      <vt:lpstr>Simulation results</vt:lpstr>
      <vt:lpstr>Block Diagram of the project</vt:lpstr>
      <vt:lpstr>Software implementation </vt:lpstr>
      <vt:lpstr>Results</vt:lpstr>
      <vt:lpstr>Results</vt:lpstr>
      <vt:lpstr>Results</vt:lpstr>
      <vt:lpstr>Results</vt:lpstr>
      <vt:lpstr>VGG16</vt:lpstr>
      <vt:lpstr>VGG16_v1</vt:lpstr>
      <vt:lpstr>VGG16_v1 architechture</vt:lpstr>
      <vt:lpstr>Vgg16_v1 result</vt:lpstr>
      <vt:lpstr>Vgg16_V2</vt:lpstr>
      <vt:lpstr>Vgg16_V2 architecture</vt:lpstr>
      <vt:lpstr>Vgg16_V2 results</vt:lpstr>
      <vt:lpstr>Vgg16_V2 </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Diagram of the project</dc:title>
  <dc:creator>Farah Khaled Abdel Samie Ahmed Jadallah</dc:creator>
  <cp:lastModifiedBy>future</cp:lastModifiedBy>
  <cp:revision>27</cp:revision>
  <dcterms:created xsi:type="dcterms:W3CDTF">2020-06-13T12:12:55Z</dcterms:created>
  <dcterms:modified xsi:type="dcterms:W3CDTF">2020-06-13T18:57:13Z</dcterms:modified>
</cp:coreProperties>
</file>