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e73748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e73748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f82141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f82141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f821415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f821415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f821415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f821415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f821415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f821415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e7374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e7374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e73748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e73748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b4d98a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b4d98a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b4d98a3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b4d98a3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b4d98a3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b4d98a3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b4d98a3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b4d98a3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b4d98a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b4d98a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b4d98a3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b4d98a3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43008" y="131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latin typeface="Georgia"/>
                <a:ea typeface="Georgia"/>
                <a:cs typeface="Georgia"/>
                <a:sym typeface="Georgia"/>
              </a:rPr>
              <a:t>Travel Agency </a:t>
            </a:r>
            <a:r>
              <a:rPr b="1" lang="iw" sz="1800">
                <a:latin typeface="Georgia"/>
                <a:ea typeface="Georgia"/>
                <a:cs typeface="Georgia"/>
                <a:sym typeface="Georgia"/>
              </a:rPr>
              <a:t>Inc</a:t>
            </a:r>
            <a:r>
              <a:rPr b="1" lang="iw" sz="2400"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lang="iw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iw" sz="1800"/>
              <a:t>LTD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600"/>
              <a:t>✈</a:t>
            </a:r>
            <a:r>
              <a:rPr lang="iw" sz="1200"/>
              <a:t>®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01200" y="3448125"/>
            <a:ext cx="402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/>
              <a:t>Ramy Gildenberg          204035901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/>
              <a:t>Avi Baazov                     318603271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31950" y="120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38761D"/>
                </a:solidFill>
              </a:rPr>
              <a:t>//display best-deal package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vacation_package. * 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vaction_package,flight,hotel 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hotel.ID=vacation_package.hotel_ID 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flight.id=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vacation_package.flightl_ID 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hotel.star_rating=(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(hotel.star_rating)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hotel) 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vacation_package.payment=(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(vacation_package.payment )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vacation_package)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0" y="847300"/>
            <a:ext cx="89883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38761D"/>
                </a:solidFill>
              </a:rPr>
              <a:t>//show all the flight times and cities according to date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</a:rPr>
              <a:t>S</a:t>
            </a: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ELECT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time,city,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destination_city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,landing_time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flight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iw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date=’ 2020-01-25’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38761D"/>
                </a:solidFill>
              </a:rPr>
              <a:t>//show matches of all hotel and their address to flight destination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 city,address,star_rating </a:t>
            </a: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 hotel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flight </a:t>
            </a: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hotel.city= flight.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destination_city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0" y="131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400">
                <a:solidFill>
                  <a:srgbClr val="38761D"/>
                </a:solidFill>
              </a:rPr>
              <a:t>//show hotels sorted by star rating in Barcelona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 name,star_rating,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address,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room_price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 hotels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 star_rating BETWEEN 4 AND 5 AND city=’Barcelona’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iw">
                <a:latin typeface="Courier New"/>
                <a:ea typeface="Courier New"/>
                <a:cs typeface="Courier New"/>
                <a:sym typeface="Courier New"/>
              </a:rPr>
              <a:t> BY star_rating </a:t>
            </a:r>
            <a:r>
              <a:rPr b="1" lang="iw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24257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38761D"/>
                </a:solidFill>
              </a:rPr>
              <a:t>//weather conditions that forced flight cancelation that day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/>
              <a:t>DELETE FROM</a:t>
            </a:r>
            <a:r>
              <a:rPr lang="iw"/>
              <a:t> flight </a:t>
            </a:r>
            <a:r>
              <a:rPr b="1" lang="iw"/>
              <a:t>WHERE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departure_date=getDate() </a:t>
            </a:r>
            <a:r>
              <a:rPr b="1" lang="iw"/>
              <a:t>AND  </a:t>
            </a:r>
            <a:r>
              <a:rPr lang="iw"/>
              <a:t>return_date=getDate()</a:t>
            </a:r>
            <a:r>
              <a:rPr b="1" lang="iw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/>
              <a:t>AND </a:t>
            </a:r>
            <a:r>
              <a:rPr lang="iw"/>
              <a:t>return_airport=’TLV’</a:t>
            </a:r>
            <a:r>
              <a:rPr b="1" lang="iw"/>
              <a:t> AND </a:t>
            </a:r>
            <a:r>
              <a:rPr lang="iw"/>
              <a:t>departure_airport=’TLV’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3181150" y="2409087"/>
            <a:ext cx="2083638" cy="325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The End</a:t>
            </a:r>
          </a:p>
        </p:txBody>
      </p:sp>
      <p:sp>
        <p:nvSpPr>
          <p:cNvPr id="128" name="Google Shape;128;p26"/>
          <p:cNvSpPr/>
          <p:nvPr/>
        </p:nvSpPr>
        <p:spPr>
          <a:xfrm>
            <a:off x="1650150" y="2924962"/>
            <a:ext cx="5247161" cy="41916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Thanks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-860775" y="1106450"/>
            <a:ext cx="67758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The System - General Description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2175" y="189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Old school type of agency , with a dash of digital feel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system is used for the travel </a:t>
            </a:r>
            <a:r>
              <a:rPr lang="iw"/>
              <a:t>agency</a:t>
            </a:r>
            <a:r>
              <a:rPr lang="iw"/>
              <a:t> agent book services for the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Traveler can request booking from the agent and view his booking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Booking of hotels for the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Booking of flights for the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Booking for “</a:t>
            </a:r>
            <a:r>
              <a:rPr lang="iw"/>
              <a:t>lucratively</a:t>
            </a:r>
            <a:r>
              <a:rPr lang="iw"/>
              <a:t>” priced vacation packages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16075" y="1166900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see details about pricing of all the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book a hotel , flight, vacation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access his </a:t>
            </a:r>
            <a:r>
              <a:rPr lang="iw"/>
              <a:t>itinerary of the trip he is booked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access his plane ticket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access his hotel orders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update his personal information(first name , last name , date of birth, etc’)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request a cancel on a booking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87000" y="1061900"/>
            <a:ext cx="3318369" cy="401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Traveler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0" y="2033175"/>
            <a:ext cx="86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book a hotel,</a:t>
            </a:r>
            <a:r>
              <a:rPr lang="iw"/>
              <a:t>flight</a:t>
            </a:r>
            <a:r>
              <a:rPr lang="iw"/>
              <a:t>,vacation package as requested by the traveler </a:t>
            </a:r>
            <a:r>
              <a:rPr lang="iw"/>
              <a:t>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can add or remove a traveler from the agency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update and delete hotels , flights, vacation packages if the need arises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update the pricing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access to </a:t>
            </a:r>
            <a:r>
              <a:rPr lang="iw"/>
              <a:t>travel</a:t>
            </a:r>
            <a:r>
              <a:rPr lang="iw"/>
              <a:t> contact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receives</a:t>
            </a:r>
            <a:r>
              <a:rPr lang="iw"/>
              <a:t> salary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11700" y="947100"/>
            <a:ext cx="2445433" cy="5109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Agent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158675" y="1042575"/>
            <a:ext cx="4135960" cy="325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Databse Entities</a:t>
            </a:r>
          </a:p>
        </p:txBody>
      </p:sp>
      <p:sp>
        <p:nvSpPr>
          <p:cNvPr id="79" name="Google Shape;79;p17"/>
          <p:cNvSpPr txBox="1"/>
          <p:nvPr/>
        </p:nvSpPr>
        <p:spPr>
          <a:xfrm>
            <a:off x="200850" y="1928850"/>
            <a:ext cx="87039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w" u="sng"/>
              <a:t>Traveler</a:t>
            </a:r>
            <a:r>
              <a:rPr b="1" lang="iw"/>
              <a:t> </a:t>
            </a:r>
            <a:r>
              <a:rPr lang="iw"/>
              <a:t>- the customer ,requests to book a hotel , flights ,or a vacation package.his ID number,first name , last name , phone number , gender , date of birth ,passport number,email, and trip id(if </a:t>
            </a:r>
            <a:r>
              <a:rPr lang="iw"/>
              <a:t>existent</a:t>
            </a:r>
            <a:r>
              <a:rPr lang="iw"/>
              <a:t>) is stored in the database.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w" u="sng"/>
              <a:t>Agent</a:t>
            </a:r>
            <a:r>
              <a:rPr lang="iw"/>
              <a:t> - does the work for the traveler if he is not able to book things on his own , plus is responsible for updating the database as needed for hotel , flights , vacation packages.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His first name , last name , employee ID,salary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w" u="sng"/>
              <a:t>Flight</a:t>
            </a:r>
            <a:r>
              <a:rPr lang="iw"/>
              <a:t> - one of the options for the traveler to book , it’s data is stored in the system database,flight company name , flight number , departure date and time,the airports initials, city and country,and the same info for the return flight</a:t>
            </a:r>
            <a:r>
              <a:rPr lang="iw"/>
              <a:t>,flight duration and ticket prices.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w" u="sng"/>
              <a:t>Hotel</a:t>
            </a:r>
            <a:r>
              <a:rPr lang="iw"/>
              <a:t> - second option for the traveler to book , it’s data is also stored in the system database,the hotel’s ID, name , its star rating, the city </a:t>
            </a:r>
            <a:r>
              <a:rPr lang="iw"/>
              <a:t>it is</a:t>
            </a:r>
            <a:r>
              <a:rPr lang="iw"/>
              <a:t> based in,address,beds in room and room prices.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16050" y="2052750"/>
            <a:ext cx="87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iw" sz="1400" u="sng">
                <a:solidFill>
                  <a:srgbClr val="000000"/>
                </a:solidFill>
              </a:rPr>
              <a:t>Vacation packages</a:t>
            </a:r>
            <a:r>
              <a:rPr lang="iw" sz="1400">
                <a:solidFill>
                  <a:srgbClr val="000000"/>
                </a:solidFill>
              </a:rPr>
              <a:t> - the third option for the traveler to book.Its ID, destination\s , departure date ,flight ID, return date, hotel name and star rating , price of the package , are stored in the database.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iw" sz="1400" u="sng">
                <a:solidFill>
                  <a:srgbClr val="000000"/>
                </a:solidFill>
              </a:rPr>
              <a:t>T</a:t>
            </a:r>
            <a:r>
              <a:rPr b="1" lang="iw" sz="1400" u="sng">
                <a:solidFill>
                  <a:srgbClr val="000000"/>
                </a:solidFill>
              </a:rPr>
              <a:t>rip</a:t>
            </a:r>
            <a:r>
              <a:rPr lang="iw" sz="1400">
                <a:solidFill>
                  <a:srgbClr val="000000"/>
                </a:solidFill>
              </a:rPr>
              <a:t> - the trip that the traveler built for himself. Each trip has its unique trip_ID, departure date , return date , total price , destination city and country , departure city and country ,chosen hotels, all stored in the database , where the traveler can view it</a:t>
            </a:r>
            <a:r>
              <a:rPr lang="iw" sz="1400"/>
              <a:t>.</a:t>
            </a:r>
            <a:endParaRPr sz="14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1400"/>
              <a:t> </a:t>
            </a:r>
            <a:endParaRPr sz="1400"/>
          </a:p>
        </p:txBody>
      </p:sp>
      <p:sp>
        <p:nvSpPr>
          <p:cNvPr id="85" name="Google Shape;85;p18"/>
          <p:cNvSpPr/>
          <p:nvPr/>
        </p:nvSpPr>
        <p:spPr>
          <a:xfrm>
            <a:off x="158675" y="1099950"/>
            <a:ext cx="4135960" cy="325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Databse Entities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0127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rgbClr val="000000"/>
                </a:solidFill>
              </a:rPr>
              <a:t>The </a:t>
            </a:r>
            <a:r>
              <a:rPr b="1" lang="iw" sz="1400">
                <a:solidFill>
                  <a:srgbClr val="000000"/>
                </a:solidFill>
              </a:rPr>
              <a:t>agent </a:t>
            </a:r>
            <a:r>
              <a:rPr lang="iw" sz="1400">
                <a:solidFill>
                  <a:srgbClr val="000000"/>
                </a:solidFill>
              </a:rPr>
              <a:t>helps the </a:t>
            </a:r>
            <a:r>
              <a:rPr b="1" lang="iw" sz="1400">
                <a:solidFill>
                  <a:srgbClr val="000000"/>
                </a:solidFill>
              </a:rPr>
              <a:t>traveler </a:t>
            </a:r>
            <a:r>
              <a:rPr lang="iw" sz="1400">
                <a:solidFill>
                  <a:srgbClr val="000000"/>
                </a:solidFill>
              </a:rPr>
              <a:t>and</a:t>
            </a:r>
            <a:r>
              <a:rPr b="1" lang="iw" sz="1400">
                <a:solidFill>
                  <a:srgbClr val="000000"/>
                </a:solidFill>
              </a:rPr>
              <a:t> </a:t>
            </a:r>
            <a:r>
              <a:rPr lang="iw" sz="1400">
                <a:solidFill>
                  <a:srgbClr val="000000"/>
                </a:solidFill>
              </a:rPr>
              <a:t>book services for him, the </a:t>
            </a:r>
            <a:r>
              <a:rPr b="1" lang="iw" sz="1400">
                <a:solidFill>
                  <a:srgbClr val="000000"/>
                </a:solidFill>
              </a:rPr>
              <a:t>traveler </a:t>
            </a:r>
            <a:r>
              <a:rPr lang="iw" sz="1400">
                <a:solidFill>
                  <a:srgbClr val="000000"/>
                </a:solidFill>
              </a:rPr>
              <a:t>than have </a:t>
            </a:r>
            <a:r>
              <a:rPr lang="iw" sz="1400">
                <a:solidFill>
                  <a:srgbClr val="000000"/>
                </a:solidFill>
              </a:rPr>
              <a:t>access</a:t>
            </a:r>
            <a:r>
              <a:rPr lang="iw" sz="1400">
                <a:solidFill>
                  <a:srgbClr val="000000"/>
                </a:solidFill>
              </a:rPr>
              <a:t> to his </a:t>
            </a:r>
            <a:r>
              <a:rPr b="1" lang="iw" sz="1400">
                <a:solidFill>
                  <a:srgbClr val="000000"/>
                </a:solidFill>
              </a:rPr>
              <a:t>trip </a:t>
            </a:r>
            <a:r>
              <a:rPr lang="iw" sz="1400">
                <a:solidFill>
                  <a:srgbClr val="000000"/>
                </a:solidFill>
              </a:rPr>
              <a:t>info,</a:t>
            </a:r>
            <a:r>
              <a:rPr lang="iw" sz="1400">
                <a:solidFill>
                  <a:srgbClr val="000000"/>
                </a:solidFill>
              </a:rPr>
              <a:t>whether</a:t>
            </a:r>
            <a:r>
              <a:rPr lang="iw" sz="1400">
                <a:solidFill>
                  <a:srgbClr val="000000"/>
                </a:solidFill>
              </a:rPr>
              <a:t> it be a </a:t>
            </a:r>
            <a:r>
              <a:rPr b="1" lang="iw" sz="1400">
                <a:solidFill>
                  <a:srgbClr val="000000"/>
                </a:solidFill>
              </a:rPr>
              <a:t>hotel</a:t>
            </a:r>
            <a:r>
              <a:rPr lang="iw" sz="1400">
                <a:solidFill>
                  <a:srgbClr val="000000"/>
                </a:solidFill>
              </a:rPr>
              <a:t>,</a:t>
            </a:r>
            <a:r>
              <a:rPr b="1" lang="iw" sz="1400">
                <a:solidFill>
                  <a:srgbClr val="000000"/>
                </a:solidFill>
              </a:rPr>
              <a:t>flight</a:t>
            </a:r>
            <a:r>
              <a:rPr lang="iw" sz="1400">
                <a:solidFill>
                  <a:srgbClr val="000000"/>
                </a:solidFill>
              </a:rPr>
              <a:t> or </a:t>
            </a:r>
            <a:r>
              <a:rPr b="1" lang="iw" sz="1400">
                <a:solidFill>
                  <a:srgbClr val="000000"/>
                </a:solidFill>
              </a:rPr>
              <a:t>vacation </a:t>
            </a:r>
            <a:r>
              <a:rPr b="1" lang="iw" sz="1400">
                <a:solidFill>
                  <a:srgbClr val="000000"/>
                </a:solidFill>
              </a:rPr>
              <a:t>package</a:t>
            </a:r>
            <a:r>
              <a:rPr lang="iw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400">
                <a:solidFill>
                  <a:srgbClr val="000000"/>
                </a:solidFill>
              </a:rPr>
              <a:t>The </a:t>
            </a:r>
            <a:r>
              <a:rPr b="1" lang="iw" sz="1400">
                <a:solidFill>
                  <a:srgbClr val="000000"/>
                </a:solidFill>
              </a:rPr>
              <a:t>agent </a:t>
            </a:r>
            <a:r>
              <a:rPr lang="iw" sz="1400">
                <a:solidFill>
                  <a:srgbClr val="000000"/>
                </a:solidFill>
              </a:rPr>
              <a:t>can add/remove </a:t>
            </a:r>
            <a:r>
              <a:rPr b="1" lang="iw" sz="1400">
                <a:solidFill>
                  <a:srgbClr val="000000"/>
                </a:solidFill>
              </a:rPr>
              <a:t>travelers </a:t>
            </a:r>
            <a:r>
              <a:rPr lang="iw" sz="1400">
                <a:solidFill>
                  <a:srgbClr val="000000"/>
                </a:solidFill>
              </a:rPr>
              <a:t>from the database, and can see his(traveler) required info.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400">
                <a:solidFill>
                  <a:srgbClr val="000000"/>
                </a:solidFill>
              </a:rPr>
              <a:t>The </a:t>
            </a:r>
            <a:r>
              <a:rPr b="1" lang="iw" sz="1400">
                <a:solidFill>
                  <a:srgbClr val="000000"/>
                </a:solidFill>
              </a:rPr>
              <a:t>vacation package</a:t>
            </a:r>
            <a:r>
              <a:rPr lang="iw" sz="1400">
                <a:solidFill>
                  <a:srgbClr val="000000"/>
                </a:solidFill>
              </a:rPr>
              <a:t> contains info about </a:t>
            </a:r>
            <a:r>
              <a:rPr b="1" lang="iw" sz="1400">
                <a:solidFill>
                  <a:srgbClr val="000000"/>
                </a:solidFill>
              </a:rPr>
              <a:t>hotel </a:t>
            </a:r>
            <a:r>
              <a:rPr lang="iw" sz="1400">
                <a:solidFill>
                  <a:srgbClr val="000000"/>
                </a:solidFill>
              </a:rPr>
              <a:t>and </a:t>
            </a:r>
            <a:r>
              <a:rPr b="1" lang="iw" sz="1400">
                <a:solidFill>
                  <a:srgbClr val="000000"/>
                </a:solidFill>
              </a:rPr>
              <a:t>flights </a:t>
            </a:r>
            <a:r>
              <a:rPr lang="iw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 sz="1400">
                <a:solidFill>
                  <a:srgbClr val="000000"/>
                </a:solidFill>
              </a:rPr>
              <a:t>Hotels </a:t>
            </a:r>
            <a:r>
              <a:rPr lang="iw" sz="1400">
                <a:solidFill>
                  <a:srgbClr val="000000"/>
                </a:solidFill>
              </a:rPr>
              <a:t>are located in certain </a:t>
            </a:r>
            <a:r>
              <a:rPr b="1" lang="iw" sz="1400">
                <a:solidFill>
                  <a:srgbClr val="000000"/>
                </a:solidFill>
              </a:rPr>
              <a:t>cities , flights </a:t>
            </a:r>
            <a:r>
              <a:rPr lang="iw" sz="1400">
                <a:solidFill>
                  <a:srgbClr val="000000"/>
                </a:solidFill>
              </a:rPr>
              <a:t>leave from certain </a:t>
            </a:r>
            <a:r>
              <a:rPr b="1" lang="iw" sz="1400">
                <a:solidFill>
                  <a:srgbClr val="000000"/>
                </a:solidFill>
              </a:rPr>
              <a:t>cities </a:t>
            </a:r>
            <a:r>
              <a:rPr lang="iw" sz="1400">
                <a:solidFill>
                  <a:srgbClr val="000000"/>
                </a:solidFill>
              </a:rPr>
              <a:t>and land in other </a:t>
            </a:r>
            <a:r>
              <a:rPr b="1" lang="iw" sz="1400">
                <a:solidFill>
                  <a:srgbClr val="000000"/>
                </a:solidFill>
              </a:rPr>
              <a:t>cities.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 sz="1400">
                <a:solidFill>
                  <a:srgbClr val="000000"/>
                </a:solidFill>
              </a:rPr>
              <a:t>Flights </a:t>
            </a:r>
            <a:r>
              <a:rPr lang="iw" sz="1400">
                <a:solidFill>
                  <a:srgbClr val="000000"/>
                </a:solidFill>
              </a:rPr>
              <a:t>and</a:t>
            </a:r>
            <a:r>
              <a:rPr b="1" lang="iw" sz="1400">
                <a:solidFill>
                  <a:srgbClr val="000000"/>
                </a:solidFill>
              </a:rPr>
              <a:t> hotels </a:t>
            </a:r>
            <a:r>
              <a:rPr lang="iw" sz="1400">
                <a:solidFill>
                  <a:srgbClr val="000000"/>
                </a:solidFill>
              </a:rPr>
              <a:t>have a relationship with the</a:t>
            </a:r>
            <a:r>
              <a:rPr b="1" lang="iw" sz="1400">
                <a:solidFill>
                  <a:srgbClr val="000000"/>
                </a:solidFill>
              </a:rPr>
              <a:t> city </a:t>
            </a:r>
            <a:r>
              <a:rPr lang="iw" sz="1400">
                <a:solidFill>
                  <a:srgbClr val="000000"/>
                </a:solidFill>
              </a:rPr>
              <a:t>entity</a:t>
            </a:r>
            <a:r>
              <a:rPr b="1" lang="iw" sz="1400">
                <a:solidFill>
                  <a:srgbClr val="000000"/>
                </a:solidFill>
              </a:rPr>
              <a:t> </a:t>
            </a:r>
            <a:r>
              <a:rPr lang="iw" sz="1400">
                <a:solidFill>
                  <a:srgbClr val="000000"/>
                </a:solidFill>
              </a:rPr>
              <a:t>,each</a:t>
            </a:r>
            <a:r>
              <a:rPr b="1" lang="iw" sz="1400">
                <a:solidFill>
                  <a:srgbClr val="000000"/>
                </a:solidFill>
              </a:rPr>
              <a:t> flight </a:t>
            </a:r>
            <a:r>
              <a:rPr lang="iw" sz="1400">
                <a:solidFill>
                  <a:srgbClr val="000000"/>
                </a:solidFill>
              </a:rPr>
              <a:t>has its departure and arrival </a:t>
            </a:r>
            <a:r>
              <a:rPr b="1" lang="iw" sz="1400">
                <a:solidFill>
                  <a:srgbClr val="000000"/>
                </a:solidFill>
              </a:rPr>
              <a:t>city</a:t>
            </a:r>
            <a:r>
              <a:rPr lang="iw" sz="1400">
                <a:solidFill>
                  <a:srgbClr val="000000"/>
                </a:solidFill>
              </a:rPr>
              <a:t>, while hotels are linked to city location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101275" y="840125"/>
            <a:ext cx="3474530" cy="4079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Relationships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0" y="1204275"/>
            <a:ext cx="8832300" cy="4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700" u="sng">
                <a:solidFill>
                  <a:srgbClr val="38761D"/>
                </a:solidFill>
              </a:rPr>
              <a:t>//display travelers identification info</a:t>
            </a:r>
            <a:r>
              <a:rPr b="1" i="1" lang="iw" sz="1700" u="sng">
                <a:solidFill>
                  <a:srgbClr val="38761D"/>
                </a:solidFill>
              </a:rPr>
              <a:t> sorted by name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>
                <a:solidFill>
                  <a:schemeClr val="dk1"/>
                </a:solidFill>
              </a:rPr>
              <a:t>SELECT </a:t>
            </a:r>
            <a:r>
              <a:rPr lang="i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Fname,Lname,id,gender,dob</a:t>
            </a:r>
            <a:r>
              <a:rPr b="1" lang="iw">
                <a:solidFill>
                  <a:schemeClr val="dk1"/>
                </a:solidFill>
              </a:rPr>
              <a:t> FROM </a:t>
            </a:r>
            <a:r>
              <a:rPr lang="i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traveler</a:t>
            </a:r>
            <a:r>
              <a:rPr b="1" lang="iw">
                <a:solidFill>
                  <a:schemeClr val="dk1"/>
                </a:solidFill>
              </a:rPr>
              <a:t> ORDER BY</a:t>
            </a:r>
            <a:r>
              <a:rPr b="1" lang="i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Lname</a:t>
            </a:r>
            <a:r>
              <a:rPr b="1" lang="iw">
                <a:solidFill>
                  <a:schemeClr val="dk1"/>
                </a:solidFill>
              </a:rPr>
              <a:t> ASC;</a:t>
            </a:r>
            <a:endParaRPr b="1">
              <a:solidFill>
                <a:schemeClr val="dk1"/>
              </a:solidFill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w" u="sng">
                <a:solidFill>
                  <a:srgbClr val="38761D"/>
                </a:solidFill>
                <a:highlight>
                  <a:srgbClr val="FFFFFF"/>
                </a:highlight>
              </a:rPr>
              <a:t>//To find N highest salary </a:t>
            </a:r>
            <a:endParaRPr b="1" u="sng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TOP</a:t>
            </a: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salary </a:t>
            </a: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(SELECT </a:t>
            </a: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DISTINCT TOP</a:t>
            </a: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salary </a:t>
            </a: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agent </a:t>
            </a: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ASC)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400" u="sng">
                <a:solidFill>
                  <a:srgbClr val="38761D"/>
                </a:solidFill>
                <a:highlight>
                  <a:srgbClr val="FFFFFF"/>
                </a:highlight>
              </a:rPr>
              <a:t>//show </a:t>
            </a:r>
            <a:r>
              <a:rPr b="1" lang="iw" sz="1400" u="sng">
                <a:solidFill>
                  <a:srgbClr val="38761D"/>
                </a:solidFill>
                <a:highlight>
                  <a:srgbClr val="FFFFFF"/>
                </a:highlight>
              </a:rPr>
              <a:t>vacation</a:t>
            </a:r>
            <a:r>
              <a:rPr b="1" lang="iw" sz="1400" u="sng">
                <a:solidFill>
                  <a:srgbClr val="38761D"/>
                </a:solidFill>
                <a:highlight>
                  <a:srgbClr val="FFFFFF"/>
                </a:highlight>
              </a:rPr>
              <a:t> package for family(where there are more than two beds in hotel room) </a:t>
            </a:r>
            <a:endParaRPr b="1" sz="1400" u="sng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vacation_package. </a:t>
            </a: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vacation_package,hotels </a:t>
            </a:r>
            <a:r>
              <a:rPr b="1" lang="iw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i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vacation_package.hotel_ID =hotels.ID </a:t>
            </a:r>
            <a:r>
              <a:rPr b="1" lang="i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iw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hotels.beds&gt;1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79487" y="794975"/>
            <a:ext cx="1961071" cy="357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4C2F4"/>
                </a:solidFill>
                <a:latin typeface="Arial"/>
              </a:rPr>
              <a:t>Queries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