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74" r:id="rId2"/>
  </p:sldIdLst>
  <p:sldSz cx="42479913" cy="30600650"/>
  <p:notesSz cx="6858000" cy="9144000"/>
  <p:defaultTextStyle>
    <a:defPPr>
      <a:defRPr lang="he-IL"/>
    </a:defPPr>
    <a:lvl1pPr marL="0" algn="r" defTabSz="3507821" rtl="1" eaLnBrk="1" latinLnBrk="0" hangingPunct="1">
      <a:defRPr sz="6905" kern="1200">
        <a:solidFill>
          <a:schemeClr val="tx1"/>
        </a:solidFill>
        <a:latin typeface="+mn-lt"/>
        <a:ea typeface="+mn-ea"/>
        <a:cs typeface="+mn-cs"/>
      </a:defRPr>
    </a:lvl1pPr>
    <a:lvl2pPr marL="1753911" algn="r" defTabSz="3507821" rtl="1" eaLnBrk="1" latinLnBrk="0" hangingPunct="1">
      <a:defRPr sz="6905" kern="1200">
        <a:solidFill>
          <a:schemeClr val="tx1"/>
        </a:solidFill>
        <a:latin typeface="+mn-lt"/>
        <a:ea typeface="+mn-ea"/>
        <a:cs typeface="+mn-cs"/>
      </a:defRPr>
    </a:lvl2pPr>
    <a:lvl3pPr marL="3507821" algn="r" defTabSz="3507821" rtl="1" eaLnBrk="1" latinLnBrk="0" hangingPunct="1">
      <a:defRPr sz="6905" kern="1200">
        <a:solidFill>
          <a:schemeClr val="tx1"/>
        </a:solidFill>
        <a:latin typeface="+mn-lt"/>
        <a:ea typeface="+mn-ea"/>
        <a:cs typeface="+mn-cs"/>
      </a:defRPr>
    </a:lvl3pPr>
    <a:lvl4pPr marL="5261732" algn="r" defTabSz="3507821" rtl="1" eaLnBrk="1" latinLnBrk="0" hangingPunct="1">
      <a:defRPr sz="6905" kern="1200">
        <a:solidFill>
          <a:schemeClr val="tx1"/>
        </a:solidFill>
        <a:latin typeface="+mn-lt"/>
        <a:ea typeface="+mn-ea"/>
        <a:cs typeface="+mn-cs"/>
      </a:defRPr>
    </a:lvl4pPr>
    <a:lvl5pPr marL="7015643" algn="r" defTabSz="3507821" rtl="1" eaLnBrk="1" latinLnBrk="0" hangingPunct="1">
      <a:defRPr sz="6905" kern="1200">
        <a:solidFill>
          <a:schemeClr val="tx1"/>
        </a:solidFill>
        <a:latin typeface="+mn-lt"/>
        <a:ea typeface="+mn-ea"/>
        <a:cs typeface="+mn-cs"/>
      </a:defRPr>
    </a:lvl5pPr>
    <a:lvl6pPr marL="8769553" algn="r" defTabSz="3507821" rtl="1" eaLnBrk="1" latinLnBrk="0" hangingPunct="1">
      <a:defRPr sz="6905" kern="1200">
        <a:solidFill>
          <a:schemeClr val="tx1"/>
        </a:solidFill>
        <a:latin typeface="+mn-lt"/>
        <a:ea typeface="+mn-ea"/>
        <a:cs typeface="+mn-cs"/>
      </a:defRPr>
    </a:lvl6pPr>
    <a:lvl7pPr marL="10523464" algn="r" defTabSz="3507821" rtl="1" eaLnBrk="1" latinLnBrk="0" hangingPunct="1">
      <a:defRPr sz="6905" kern="1200">
        <a:solidFill>
          <a:schemeClr val="tx1"/>
        </a:solidFill>
        <a:latin typeface="+mn-lt"/>
        <a:ea typeface="+mn-ea"/>
        <a:cs typeface="+mn-cs"/>
      </a:defRPr>
    </a:lvl7pPr>
    <a:lvl8pPr marL="12277374" algn="r" defTabSz="3507821" rtl="1" eaLnBrk="1" latinLnBrk="0" hangingPunct="1">
      <a:defRPr sz="6905" kern="1200">
        <a:solidFill>
          <a:schemeClr val="tx1"/>
        </a:solidFill>
        <a:latin typeface="+mn-lt"/>
        <a:ea typeface="+mn-ea"/>
        <a:cs typeface="+mn-cs"/>
      </a:defRPr>
    </a:lvl8pPr>
    <a:lvl9pPr marL="14031285" algn="r" defTabSz="3507821" rtl="1"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F43"/>
    <a:srgbClr val="8BC43D"/>
    <a:srgbClr val="6E2B8F"/>
    <a:srgbClr val="E57121"/>
    <a:srgbClr val="00AAE9"/>
    <a:srgbClr val="015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77" autoAdjust="0"/>
    <p:restoredTop sz="94660"/>
  </p:normalViewPr>
  <p:slideViewPr>
    <p:cSldViewPr snapToGrid="0">
      <p:cViewPr varScale="1">
        <p:scale>
          <a:sx n="37" d="100"/>
          <a:sy n="37" d="100"/>
        </p:scale>
        <p:origin x="160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3185994" y="5008025"/>
            <a:ext cx="36107926" cy="10653560"/>
          </a:xfrm>
        </p:spPr>
        <p:txBody>
          <a:bodyPr anchor="b"/>
          <a:lstStyle>
            <a:lvl1pPr algn="ctr">
              <a:defRPr sz="26772"/>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5309989" y="16072427"/>
            <a:ext cx="31859935" cy="7388071"/>
          </a:xfrm>
        </p:spPr>
        <p:txBody>
          <a:bodyPr/>
          <a:lstStyle>
            <a:lvl1pPr marL="0" indent="0" algn="ctr">
              <a:buNone/>
              <a:defRPr sz="10709"/>
            </a:lvl1pPr>
            <a:lvl2pPr marL="2040026" indent="0" algn="ctr">
              <a:buNone/>
              <a:defRPr sz="8924"/>
            </a:lvl2pPr>
            <a:lvl3pPr marL="4080053" indent="0" algn="ctr">
              <a:buNone/>
              <a:defRPr sz="8032"/>
            </a:lvl3pPr>
            <a:lvl4pPr marL="6120079" indent="0" algn="ctr">
              <a:buNone/>
              <a:defRPr sz="7139"/>
            </a:lvl4pPr>
            <a:lvl5pPr marL="8160106" indent="0" algn="ctr">
              <a:buNone/>
              <a:defRPr sz="7139"/>
            </a:lvl5pPr>
            <a:lvl6pPr marL="10200132" indent="0" algn="ctr">
              <a:buNone/>
              <a:defRPr sz="7139"/>
            </a:lvl6pPr>
            <a:lvl7pPr marL="12240158" indent="0" algn="ctr">
              <a:buNone/>
              <a:defRPr sz="7139"/>
            </a:lvl7pPr>
            <a:lvl8pPr marL="14280185" indent="0" algn="ctr">
              <a:buNone/>
              <a:defRPr sz="7139"/>
            </a:lvl8pPr>
            <a:lvl9pPr marL="16320211" indent="0" algn="ctr">
              <a:buNone/>
              <a:defRPr sz="7139"/>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9851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666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99690" y="1629201"/>
            <a:ext cx="9159731" cy="2593263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920496" y="1629201"/>
            <a:ext cx="26948195" cy="2593263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5546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515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898371" y="7628921"/>
            <a:ext cx="36638925" cy="12729018"/>
          </a:xfrm>
        </p:spPr>
        <p:txBody>
          <a:bodyPr anchor="b"/>
          <a:lstStyle>
            <a:lvl1pPr>
              <a:defRPr sz="26772"/>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898371" y="20478361"/>
            <a:ext cx="36638925" cy="6693890"/>
          </a:xfrm>
        </p:spPr>
        <p:txBody>
          <a:bodyPr/>
          <a:lstStyle>
            <a:lvl1pPr marL="0" indent="0">
              <a:buNone/>
              <a:defRPr sz="10709">
                <a:solidFill>
                  <a:schemeClr val="tx1"/>
                </a:solidFill>
              </a:defRPr>
            </a:lvl1pPr>
            <a:lvl2pPr marL="2040026" indent="0">
              <a:buNone/>
              <a:defRPr sz="8924">
                <a:solidFill>
                  <a:schemeClr val="tx1">
                    <a:tint val="75000"/>
                  </a:schemeClr>
                </a:solidFill>
              </a:defRPr>
            </a:lvl2pPr>
            <a:lvl3pPr marL="4080053" indent="0">
              <a:buNone/>
              <a:defRPr sz="8032">
                <a:solidFill>
                  <a:schemeClr val="tx1">
                    <a:tint val="75000"/>
                  </a:schemeClr>
                </a:solidFill>
              </a:defRPr>
            </a:lvl3pPr>
            <a:lvl4pPr marL="6120079" indent="0">
              <a:buNone/>
              <a:defRPr sz="7139">
                <a:solidFill>
                  <a:schemeClr val="tx1">
                    <a:tint val="75000"/>
                  </a:schemeClr>
                </a:solidFill>
              </a:defRPr>
            </a:lvl4pPr>
            <a:lvl5pPr marL="8160106" indent="0">
              <a:buNone/>
              <a:defRPr sz="7139">
                <a:solidFill>
                  <a:schemeClr val="tx1">
                    <a:tint val="75000"/>
                  </a:schemeClr>
                </a:solidFill>
              </a:defRPr>
            </a:lvl5pPr>
            <a:lvl6pPr marL="10200132" indent="0">
              <a:buNone/>
              <a:defRPr sz="7139">
                <a:solidFill>
                  <a:schemeClr val="tx1">
                    <a:tint val="75000"/>
                  </a:schemeClr>
                </a:solidFill>
              </a:defRPr>
            </a:lvl6pPr>
            <a:lvl7pPr marL="12240158" indent="0">
              <a:buNone/>
              <a:defRPr sz="7139">
                <a:solidFill>
                  <a:schemeClr val="tx1">
                    <a:tint val="75000"/>
                  </a:schemeClr>
                </a:solidFill>
              </a:defRPr>
            </a:lvl7pPr>
            <a:lvl8pPr marL="14280185" indent="0">
              <a:buNone/>
              <a:defRPr sz="7139">
                <a:solidFill>
                  <a:schemeClr val="tx1">
                    <a:tint val="75000"/>
                  </a:schemeClr>
                </a:solidFill>
              </a:defRPr>
            </a:lvl8pPr>
            <a:lvl9pPr marL="16320211" indent="0">
              <a:buNone/>
              <a:defRPr sz="7139">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9009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920494"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21505456"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4215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926027" y="1629208"/>
            <a:ext cx="36638925" cy="591471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6031" y="7501412"/>
            <a:ext cx="17970992"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926031" y="11177737"/>
            <a:ext cx="17970992"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21505458" y="7501412"/>
            <a:ext cx="18059496"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21505458" y="11177737"/>
            <a:ext cx="18059496"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12825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66879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4416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8059496" y="4405934"/>
            <a:ext cx="21505456" cy="21746295"/>
          </a:xfrm>
        </p:spPr>
        <p:txBody>
          <a:bodyPr/>
          <a:lstStyle>
            <a:lvl1pPr>
              <a:defRPr sz="14278"/>
            </a:lvl1pPr>
            <a:lvl2pPr>
              <a:defRPr sz="12494"/>
            </a:lvl2pPr>
            <a:lvl3pPr>
              <a:defRPr sz="10709"/>
            </a:lvl3pPr>
            <a:lvl4pPr>
              <a:defRPr sz="8924"/>
            </a:lvl4pPr>
            <a:lvl5pPr>
              <a:defRPr sz="8924"/>
            </a:lvl5pPr>
            <a:lvl6pPr>
              <a:defRPr sz="8924"/>
            </a:lvl6pPr>
            <a:lvl7pPr>
              <a:defRPr sz="8924"/>
            </a:lvl7pPr>
            <a:lvl8pPr>
              <a:defRPr sz="8924"/>
            </a:lvl8pPr>
            <a:lvl9pPr>
              <a:defRPr sz="892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272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8059496" y="4405934"/>
            <a:ext cx="21505456" cy="21746295"/>
          </a:xfrm>
        </p:spPr>
        <p:txBody>
          <a:bodyPr anchor="t"/>
          <a:lstStyle>
            <a:lvl1pPr marL="0" indent="0">
              <a:buNone/>
              <a:defRPr sz="14278"/>
            </a:lvl1pPr>
            <a:lvl2pPr marL="2040026" indent="0">
              <a:buNone/>
              <a:defRPr sz="12494"/>
            </a:lvl2pPr>
            <a:lvl3pPr marL="4080053" indent="0">
              <a:buNone/>
              <a:defRPr sz="10709"/>
            </a:lvl3pPr>
            <a:lvl4pPr marL="6120079" indent="0">
              <a:buNone/>
              <a:defRPr sz="8924"/>
            </a:lvl4pPr>
            <a:lvl5pPr marL="8160106" indent="0">
              <a:buNone/>
              <a:defRPr sz="8924"/>
            </a:lvl5pPr>
            <a:lvl6pPr marL="10200132" indent="0">
              <a:buNone/>
              <a:defRPr sz="8924"/>
            </a:lvl6pPr>
            <a:lvl7pPr marL="12240158" indent="0">
              <a:buNone/>
              <a:defRPr sz="8924"/>
            </a:lvl7pPr>
            <a:lvl8pPr marL="14280185" indent="0">
              <a:buNone/>
              <a:defRPr sz="8924"/>
            </a:lvl8pPr>
            <a:lvl9pPr marL="16320211" indent="0">
              <a:buNone/>
              <a:defRPr sz="8924"/>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כ"ט/תמוז/תשפ"ב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6463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494" y="1629208"/>
            <a:ext cx="36638925" cy="591471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0494" y="8146007"/>
            <a:ext cx="36638925" cy="1941583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920494" y="28362276"/>
            <a:ext cx="9557980" cy="1629201"/>
          </a:xfrm>
          <a:prstGeom prst="rect">
            <a:avLst/>
          </a:prstGeom>
        </p:spPr>
        <p:txBody>
          <a:bodyPr vert="horz" lIns="91440" tIns="45720" rIns="91440" bIns="45720" rtlCol="0" anchor="ctr"/>
          <a:lstStyle>
            <a:lvl1pPr algn="l">
              <a:defRPr sz="5354">
                <a:solidFill>
                  <a:schemeClr val="tx1">
                    <a:tint val="75000"/>
                  </a:schemeClr>
                </a:solidFill>
              </a:defRPr>
            </a:lvl1pPr>
          </a:lstStyle>
          <a:p>
            <a:fld id="{D1938E48-F708-4DD5-A3C4-8D7851AB3431}" type="datetimeFigureOut">
              <a:rPr lang="he-IL" smtClean="0"/>
              <a:t>כ"ט/תמוז/תשפ"ב</a:t>
            </a:fld>
            <a:endParaRPr lang="he-IL"/>
          </a:p>
        </p:txBody>
      </p:sp>
      <p:sp>
        <p:nvSpPr>
          <p:cNvPr id="5" name="Footer Placeholder 4"/>
          <p:cNvSpPr>
            <a:spLocks noGrp="1"/>
          </p:cNvSpPr>
          <p:nvPr>
            <p:ph type="ftr" sz="quarter" idx="3"/>
          </p:nvPr>
        </p:nvSpPr>
        <p:spPr>
          <a:xfrm>
            <a:off x="14071471" y="28362276"/>
            <a:ext cx="14336971" cy="1629201"/>
          </a:xfrm>
          <a:prstGeom prst="rect">
            <a:avLst/>
          </a:prstGeom>
        </p:spPr>
        <p:txBody>
          <a:bodyPr vert="horz" lIns="91440" tIns="45720" rIns="91440" bIns="45720" rtlCol="0" anchor="ctr"/>
          <a:lstStyle>
            <a:lvl1pPr algn="ctr">
              <a:defRPr sz="5354">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0001439" y="28362276"/>
            <a:ext cx="9557980" cy="1629201"/>
          </a:xfrm>
          <a:prstGeom prst="rect">
            <a:avLst/>
          </a:prstGeom>
        </p:spPr>
        <p:txBody>
          <a:bodyPr vert="horz" lIns="91440" tIns="45720" rIns="91440" bIns="45720" rtlCol="0" anchor="ctr"/>
          <a:lstStyle>
            <a:lvl1pPr algn="r">
              <a:defRPr sz="5354">
                <a:solidFill>
                  <a:schemeClr val="tx1">
                    <a:tint val="75000"/>
                  </a:schemeClr>
                </a:solidFill>
              </a:defRPr>
            </a:lvl1pPr>
          </a:lstStyle>
          <a:p>
            <a:fld id="{454F0D2A-E218-47E0-A883-B788501C2BBC}" type="slidenum">
              <a:rPr lang="he-IL" smtClean="0"/>
              <a:t>‹#›</a:t>
            </a:fld>
            <a:endParaRPr lang="he-IL"/>
          </a:p>
        </p:txBody>
      </p:sp>
    </p:spTree>
    <p:extLst>
      <p:ext uri="{BB962C8B-B14F-4D97-AF65-F5344CB8AC3E}">
        <p14:creationId xmlns:p14="http://schemas.microsoft.com/office/powerpoint/2010/main" val="1029025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80053" rtl="1" eaLnBrk="1" latinLnBrk="0" hangingPunct="1">
        <a:lnSpc>
          <a:spcPct val="90000"/>
        </a:lnSpc>
        <a:spcBef>
          <a:spcPct val="0"/>
        </a:spcBef>
        <a:buNone/>
        <a:defRPr sz="19633" kern="1200">
          <a:solidFill>
            <a:schemeClr val="tx1"/>
          </a:solidFill>
          <a:latin typeface="+mj-lt"/>
          <a:ea typeface="+mj-ea"/>
          <a:cs typeface="+mj-cs"/>
        </a:defRPr>
      </a:lvl1pPr>
    </p:titleStyle>
    <p:bodyStyle>
      <a:lvl1pPr marL="1020013" indent="-1020013" algn="r" defTabSz="4080053" rtl="1" eaLnBrk="1" latinLnBrk="0" hangingPunct="1">
        <a:lnSpc>
          <a:spcPct val="90000"/>
        </a:lnSpc>
        <a:spcBef>
          <a:spcPts val="4462"/>
        </a:spcBef>
        <a:buFont typeface="Arial" panose="020B0604020202020204" pitchFamily="34" charset="0"/>
        <a:buChar char="•"/>
        <a:defRPr sz="12494" kern="1200">
          <a:solidFill>
            <a:schemeClr val="tx1"/>
          </a:solidFill>
          <a:latin typeface="+mn-lt"/>
          <a:ea typeface="+mn-ea"/>
          <a:cs typeface="+mn-cs"/>
        </a:defRPr>
      </a:lvl1pPr>
      <a:lvl2pPr marL="3060040" indent="-1020013" algn="r" defTabSz="4080053" rtl="1" eaLnBrk="1" latinLnBrk="0" hangingPunct="1">
        <a:lnSpc>
          <a:spcPct val="90000"/>
        </a:lnSpc>
        <a:spcBef>
          <a:spcPts val="2231"/>
        </a:spcBef>
        <a:buFont typeface="Arial" panose="020B0604020202020204" pitchFamily="34" charset="0"/>
        <a:buChar char="•"/>
        <a:defRPr sz="10709" kern="1200">
          <a:solidFill>
            <a:schemeClr val="tx1"/>
          </a:solidFill>
          <a:latin typeface="+mn-lt"/>
          <a:ea typeface="+mn-ea"/>
          <a:cs typeface="+mn-cs"/>
        </a:defRPr>
      </a:lvl2pPr>
      <a:lvl3pPr marL="5100066" indent="-1020013" algn="r" defTabSz="4080053" rtl="1" eaLnBrk="1" latinLnBrk="0" hangingPunct="1">
        <a:lnSpc>
          <a:spcPct val="90000"/>
        </a:lnSpc>
        <a:spcBef>
          <a:spcPts val="2231"/>
        </a:spcBef>
        <a:buFont typeface="Arial" panose="020B0604020202020204" pitchFamily="34" charset="0"/>
        <a:buChar char="•"/>
        <a:defRPr sz="8924" kern="1200">
          <a:solidFill>
            <a:schemeClr val="tx1"/>
          </a:solidFill>
          <a:latin typeface="+mn-lt"/>
          <a:ea typeface="+mn-ea"/>
          <a:cs typeface="+mn-cs"/>
        </a:defRPr>
      </a:lvl3pPr>
      <a:lvl4pPr marL="714009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4pPr>
      <a:lvl5pPr marL="9180119"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5pPr>
      <a:lvl6pPr marL="11220145"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6pPr>
      <a:lvl7pPr marL="1326017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7pPr>
      <a:lvl8pPr marL="15300198"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8pPr>
      <a:lvl9pPr marL="17340224"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9pPr>
    </p:bodyStyle>
    <p:otherStyle>
      <a:defPPr>
        <a:defRPr lang="en-US"/>
      </a:defPPr>
      <a:lvl1pPr marL="0" algn="r" defTabSz="4080053" rtl="1" eaLnBrk="1" latinLnBrk="0" hangingPunct="1">
        <a:defRPr sz="8032" kern="1200">
          <a:solidFill>
            <a:schemeClr val="tx1"/>
          </a:solidFill>
          <a:latin typeface="+mn-lt"/>
          <a:ea typeface="+mn-ea"/>
          <a:cs typeface="+mn-cs"/>
        </a:defRPr>
      </a:lvl1pPr>
      <a:lvl2pPr marL="2040026" algn="r" defTabSz="4080053" rtl="1" eaLnBrk="1" latinLnBrk="0" hangingPunct="1">
        <a:defRPr sz="8032" kern="1200">
          <a:solidFill>
            <a:schemeClr val="tx1"/>
          </a:solidFill>
          <a:latin typeface="+mn-lt"/>
          <a:ea typeface="+mn-ea"/>
          <a:cs typeface="+mn-cs"/>
        </a:defRPr>
      </a:lvl2pPr>
      <a:lvl3pPr marL="4080053" algn="r" defTabSz="4080053" rtl="1" eaLnBrk="1" latinLnBrk="0" hangingPunct="1">
        <a:defRPr sz="8032" kern="1200">
          <a:solidFill>
            <a:schemeClr val="tx1"/>
          </a:solidFill>
          <a:latin typeface="+mn-lt"/>
          <a:ea typeface="+mn-ea"/>
          <a:cs typeface="+mn-cs"/>
        </a:defRPr>
      </a:lvl3pPr>
      <a:lvl4pPr marL="6120079" algn="r" defTabSz="4080053" rtl="1" eaLnBrk="1" latinLnBrk="0" hangingPunct="1">
        <a:defRPr sz="8032" kern="1200">
          <a:solidFill>
            <a:schemeClr val="tx1"/>
          </a:solidFill>
          <a:latin typeface="+mn-lt"/>
          <a:ea typeface="+mn-ea"/>
          <a:cs typeface="+mn-cs"/>
        </a:defRPr>
      </a:lvl4pPr>
      <a:lvl5pPr marL="8160106" algn="r" defTabSz="4080053" rtl="1" eaLnBrk="1" latinLnBrk="0" hangingPunct="1">
        <a:defRPr sz="8032" kern="1200">
          <a:solidFill>
            <a:schemeClr val="tx1"/>
          </a:solidFill>
          <a:latin typeface="+mn-lt"/>
          <a:ea typeface="+mn-ea"/>
          <a:cs typeface="+mn-cs"/>
        </a:defRPr>
      </a:lvl5pPr>
      <a:lvl6pPr marL="10200132" algn="r" defTabSz="4080053" rtl="1" eaLnBrk="1" latinLnBrk="0" hangingPunct="1">
        <a:defRPr sz="8032" kern="1200">
          <a:solidFill>
            <a:schemeClr val="tx1"/>
          </a:solidFill>
          <a:latin typeface="+mn-lt"/>
          <a:ea typeface="+mn-ea"/>
          <a:cs typeface="+mn-cs"/>
        </a:defRPr>
      </a:lvl6pPr>
      <a:lvl7pPr marL="12240158" algn="r" defTabSz="4080053" rtl="1" eaLnBrk="1" latinLnBrk="0" hangingPunct="1">
        <a:defRPr sz="8032" kern="1200">
          <a:solidFill>
            <a:schemeClr val="tx1"/>
          </a:solidFill>
          <a:latin typeface="+mn-lt"/>
          <a:ea typeface="+mn-ea"/>
          <a:cs typeface="+mn-cs"/>
        </a:defRPr>
      </a:lvl7pPr>
      <a:lvl8pPr marL="14280185" algn="r" defTabSz="4080053" rtl="1" eaLnBrk="1" latinLnBrk="0" hangingPunct="1">
        <a:defRPr sz="8032" kern="1200">
          <a:solidFill>
            <a:schemeClr val="tx1"/>
          </a:solidFill>
          <a:latin typeface="+mn-lt"/>
          <a:ea typeface="+mn-ea"/>
          <a:cs typeface="+mn-cs"/>
        </a:defRPr>
      </a:lvl8pPr>
      <a:lvl9pPr marL="16320211" algn="r" defTabSz="4080053" rtl="1" eaLnBrk="1" latinLnBrk="0" hangingPunct="1">
        <a:defRPr sz="80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91EE7C4-2296-450B-9B15-F3223E8AD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 y="0"/>
            <a:ext cx="42476273" cy="30598827"/>
          </a:xfrm>
          <a:prstGeom prst="rect">
            <a:avLst/>
          </a:prstGeom>
        </p:spPr>
      </p:pic>
      <p:sp>
        <p:nvSpPr>
          <p:cNvPr id="13" name="TextBox 12"/>
          <p:cNvSpPr txBox="1"/>
          <p:nvPr/>
        </p:nvSpPr>
        <p:spPr>
          <a:xfrm>
            <a:off x="11440733" y="628871"/>
            <a:ext cx="9410700" cy="1862048"/>
          </a:xfrm>
          <a:prstGeom prst="rect">
            <a:avLst/>
          </a:prstGeom>
          <a:noFill/>
        </p:spPr>
        <p:txBody>
          <a:bodyPr wrap="square" rtlCol="1">
            <a:spAutoFit/>
          </a:bodyPr>
          <a:lstStyle/>
          <a:p>
            <a:r>
              <a:rPr lang="he-IL" sz="11500" dirty="0">
                <a:solidFill>
                  <a:schemeClr val="bg1"/>
                </a:solidFill>
              </a:rPr>
              <a:t>הנדסת תוכנה</a:t>
            </a:r>
          </a:p>
        </p:txBody>
      </p:sp>
      <p:sp>
        <p:nvSpPr>
          <p:cNvPr id="14" name="TextBox 13"/>
          <p:cNvSpPr txBox="1"/>
          <p:nvPr/>
        </p:nvSpPr>
        <p:spPr>
          <a:xfrm>
            <a:off x="21907500" y="3810000"/>
            <a:ext cx="17564100" cy="1107996"/>
          </a:xfrm>
          <a:prstGeom prst="rect">
            <a:avLst/>
          </a:prstGeom>
          <a:noFill/>
        </p:spPr>
        <p:txBody>
          <a:bodyPr wrap="square" rtlCol="1">
            <a:spAutoFit/>
          </a:bodyPr>
          <a:lstStyle/>
          <a:p>
            <a:pPr algn="ctr"/>
            <a:r>
              <a:rPr lang="he-IL" sz="6600" b="1" dirty="0">
                <a:solidFill>
                  <a:srgbClr val="73BF43"/>
                </a:solidFill>
              </a:rPr>
              <a:t>סימולטור לרשתית העין חלק ב' - </a:t>
            </a:r>
            <a:r>
              <a:rPr lang="en-US" sz="6600" b="1" dirty="0">
                <a:solidFill>
                  <a:srgbClr val="73BF43"/>
                </a:solidFill>
              </a:rPr>
              <a:t>RetinaX.2</a:t>
            </a:r>
            <a:endParaRPr lang="he-IL" sz="6600" b="1" dirty="0">
              <a:solidFill>
                <a:srgbClr val="73BF43"/>
              </a:solidFill>
            </a:endParaRPr>
          </a:p>
        </p:txBody>
      </p:sp>
      <p:sp>
        <p:nvSpPr>
          <p:cNvPr id="17" name="TextBox 16"/>
          <p:cNvSpPr txBox="1"/>
          <p:nvPr/>
        </p:nvSpPr>
        <p:spPr>
          <a:xfrm>
            <a:off x="21907500" y="7847375"/>
            <a:ext cx="17602200" cy="3484141"/>
          </a:xfrm>
          <a:prstGeom prst="rect">
            <a:avLst/>
          </a:prstGeom>
          <a:noFill/>
        </p:spPr>
        <p:txBody>
          <a:bodyPr wrap="square" rtlCol="1">
            <a:noAutofit/>
          </a:bodyPr>
          <a:lstStyle/>
          <a:p>
            <a:r>
              <a:rPr lang="he-IL" sz="3600" dirty="0"/>
              <a:t>פרויקט זה עוסק בבניה ושדרוג של סימולטור תוכנה ייעודי למבנה של רשתית העין. פרויקט זה נועד לשמש חוקרים של הרשתית במהלך מחקרם. כיום לא קיים ממשק נוח שמשמש ככלי לבניית רשתות של מאות תאים ברשתית העין וחישוב מעבר אותות ברשת כזו, משמע שחוקרים אינם מסוגלים לבצע סימולציות בסדר גודל שמתאים לפיצוח הבנת פעולות תאי הרשתית. פרויקט זה בא לתת מענה לבעיה זו על ידי יצירת ממשק וסביבת עבודה נוחה ואינטואיטיבית לחוקרי רשתית העין לביצוע סימולציות המתרחשות בתאים של רשתית העין.</a:t>
            </a:r>
          </a:p>
        </p:txBody>
      </p:sp>
      <p:sp>
        <p:nvSpPr>
          <p:cNvPr id="19" name="TextBox 18">
            <a:extLst>
              <a:ext uri="{FF2B5EF4-FFF2-40B4-BE49-F238E27FC236}">
                <a16:creationId xmlns:a16="http://schemas.microsoft.com/office/drawing/2014/main" id="{C37CF2F2-C3E6-4F5F-8E02-5E289890B20A}"/>
              </a:ext>
            </a:extLst>
          </p:cNvPr>
          <p:cNvSpPr txBox="1"/>
          <p:nvPr/>
        </p:nvSpPr>
        <p:spPr>
          <a:xfrm>
            <a:off x="37071300" y="6725247"/>
            <a:ext cx="2422276" cy="923330"/>
          </a:xfrm>
          <a:prstGeom prst="rect">
            <a:avLst/>
          </a:prstGeom>
          <a:solidFill>
            <a:srgbClr val="73BF43"/>
          </a:solidFill>
        </p:spPr>
        <p:txBody>
          <a:bodyPr wrap="square" rtlCol="1">
            <a:spAutoFit/>
          </a:bodyPr>
          <a:lstStyle/>
          <a:p>
            <a:pPr algn="just"/>
            <a:r>
              <a:rPr lang="he-IL" sz="5400" b="1" dirty="0">
                <a:solidFill>
                  <a:schemeClr val="bg1"/>
                </a:solidFill>
              </a:rPr>
              <a:t>1. רקע</a:t>
            </a:r>
          </a:p>
        </p:txBody>
      </p:sp>
      <p:sp>
        <p:nvSpPr>
          <p:cNvPr id="16" name="TextBox 15">
            <a:extLst>
              <a:ext uri="{FF2B5EF4-FFF2-40B4-BE49-F238E27FC236}">
                <a16:creationId xmlns:a16="http://schemas.microsoft.com/office/drawing/2014/main" id="{E1430865-316C-4E7D-AC90-3F49B8DD7F8B}"/>
              </a:ext>
            </a:extLst>
          </p:cNvPr>
          <p:cNvSpPr txBox="1"/>
          <p:nvPr/>
        </p:nvSpPr>
        <p:spPr>
          <a:xfrm>
            <a:off x="21847424" y="12980223"/>
            <a:ext cx="17602200" cy="4294028"/>
          </a:xfrm>
          <a:prstGeom prst="rect">
            <a:avLst/>
          </a:prstGeom>
          <a:noFill/>
        </p:spPr>
        <p:txBody>
          <a:bodyPr wrap="square" rtlCol="1">
            <a:noAutofit/>
          </a:bodyPr>
          <a:lstStyle/>
          <a:p>
            <a:pPr marL="571500" indent="-571500">
              <a:buFont typeface="Arial" panose="020B0604020202020204" pitchFamily="34" charset="0"/>
              <a:buChar char="•"/>
            </a:pPr>
            <a:r>
              <a:rPr lang="he-IL" sz="3600" dirty="0"/>
              <a:t>ממשק קל לשימוש המשתמש. </a:t>
            </a:r>
          </a:p>
          <a:p>
            <a:pPr marL="571500" indent="-571500">
              <a:buFont typeface="Arial" panose="020B0604020202020204" pitchFamily="34" charset="0"/>
              <a:buChar char="•"/>
            </a:pPr>
            <a:r>
              <a:rPr lang="he-IL" sz="3600" dirty="0"/>
              <a:t>יצירה של גרף.</a:t>
            </a:r>
          </a:p>
          <a:p>
            <a:pPr marL="571500" indent="-571500">
              <a:buFont typeface="Arial" panose="020B0604020202020204" pitchFamily="34" charset="0"/>
              <a:buChar char="•"/>
            </a:pPr>
            <a:r>
              <a:rPr lang="he-IL" sz="3600" dirty="0"/>
              <a:t>שליפה של גרף.</a:t>
            </a:r>
          </a:p>
          <a:p>
            <a:pPr marL="571500" indent="-571500">
              <a:buFont typeface="Arial" panose="020B0604020202020204" pitchFamily="34" charset="0"/>
              <a:buChar char="•"/>
            </a:pPr>
            <a:r>
              <a:rPr lang="he-IL" sz="3600" dirty="0"/>
              <a:t>שכפול של גרף.</a:t>
            </a:r>
          </a:p>
          <a:p>
            <a:pPr marL="571500" indent="-571500">
              <a:buFont typeface="Arial" panose="020B0604020202020204" pitchFamily="34" charset="0"/>
              <a:buChar char="•"/>
            </a:pPr>
            <a:r>
              <a:rPr lang="he-IL" sz="3600" dirty="0"/>
              <a:t>מחיקה של גרף.</a:t>
            </a:r>
          </a:p>
          <a:p>
            <a:pPr marL="571500" indent="-571500">
              <a:buFont typeface="Arial" panose="020B0604020202020204" pitchFamily="34" charset="0"/>
              <a:buChar char="•"/>
            </a:pPr>
            <a:r>
              <a:rPr lang="he-IL" sz="3600" dirty="0"/>
              <a:t>אפשרות להריץ סימולציית אותות על גרף או קבוצת גרפים.</a:t>
            </a:r>
          </a:p>
          <a:p>
            <a:pPr marL="571500" indent="-571500">
              <a:buFont typeface="Arial" panose="020B0604020202020204" pitchFamily="34" charset="0"/>
              <a:buChar char="•"/>
            </a:pPr>
            <a:r>
              <a:rPr lang="he-IL" sz="3600" dirty="0"/>
              <a:t>ויזואליזציה על גרף\קבוצת גרפים\חיבור בין גרפים המייצגים חלקי רשת ברשתית העין.</a:t>
            </a:r>
          </a:p>
        </p:txBody>
      </p:sp>
      <p:sp>
        <p:nvSpPr>
          <p:cNvPr id="20" name="TextBox 19">
            <a:extLst>
              <a:ext uri="{FF2B5EF4-FFF2-40B4-BE49-F238E27FC236}">
                <a16:creationId xmlns:a16="http://schemas.microsoft.com/office/drawing/2014/main" id="{1EAFA86E-2DFA-45F2-93A7-E0A7FF1A1186}"/>
              </a:ext>
            </a:extLst>
          </p:cNvPr>
          <p:cNvSpPr txBox="1"/>
          <p:nvPr/>
        </p:nvSpPr>
        <p:spPr>
          <a:xfrm>
            <a:off x="36325424" y="11417704"/>
            <a:ext cx="3146176" cy="923330"/>
          </a:xfrm>
          <a:prstGeom prst="rect">
            <a:avLst/>
          </a:prstGeom>
          <a:solidFill>
            <a:srgbClr val="73BF43"/>
          </a:solidFill>
        </p:spPr>
        <p:txBody>
          <a:bodyPr wrap="square" rtlCol="1">
            <a:spAutoFit/>
          </a:bodyPr>
          <a:lstStyle/>
          <a:p>
            <a:pPr algn="just"/>
            <a:r>
              <a:rPr lang="he-IL" sz="5400" b="1" dirty="0">
                <a:solidFill>
                  <a:schemeClr val="bg1"/>
                </a:solidFill>
              </a:rPr>
              <a:t>2. מטרות</a:t>
            </a:r>
          </a:p>
        </p:txBody>
      </p:sp>
      <p:sp>
        <p:nvSpPr>
          <p:cNvPr id="21" name="TextBox 20">
            <a:extLst>
              <a:ext uri="{FF2B5EF4-FFF2-40B4-BE49-F238E27FC236}">
                <a16:creationId xmlns:a16="http://schemas.microsoft.com/office/drawing/2014/main" id="{0DCD804D-487E-4291-A8D3-9C067A1100FB}"/>
              </a:ext>
            </a:extLst>
          </p:cNvPr>
          <p:cNvSpPr txBox="1"/>
          <p:nvPr/>
        </p:nvSpPr>
        <p:spPr>
          <a:xfrm>
            <a:off x="21907500" y="19623894"/>
            <a:ext cx="17602200" cy="6495736"/>
          </a:xfrm>
          <a:prstGeom prst="rect">
            <a:avLst/>
          </a:prstGeom>
          <a:noFill/>
        </p:spPr>
        <p:txBody>
          <a:bodyPr wrap="square" rtlCol="1">
            <a:noAutofit/>
          </a:bodyPr>
          <a:lstStyle/>
          <a:p>
            <a:endParaRPr lang="he-IL" sz="3600" dirty="0"/>
          </a:p>
        </p:txBody>
      </p:sp>
      <p:sp>
        <p:nvSpPr>
          <p:cNvPr id="22" name="TextBox 21">
            <a:extLst>
              <a:ext uri="{FF2B5EF4-FFF2-40B4-BE49-F238E27FC236}">
                <a16:creationId xmlns:a16="http://schemas.microsoft.com/office/drawing/2014/main" id="{D660C389-2767-4BC7-A446-ABA57ED2F145}"/>
              </a:ext>
            </a:extLst>
          </p:cNvPr>
          <p:cNvSpPr txBox="1"/>
          <p:nvPr/>
        </p:nvSpPr>
        <p:spPr>
          <a:xfrm>
            <a:off x="36347400" y="18061375"/>
            <a:ext cx="3146176" cy="923330"/>
          </a:xfrm>
          <a:prstGeom prst="rect">
            <a:avLst/>
          </a:prstGeom>
          <a:solidFill>
            <a:srgbClr val="73BF43"/>
          </a:solidFill>
        </p:spPr>
        <p:txBody>
          <a:bodyPr wrap="square" rtlCol="1">
            <a:spAutoFit/>
          </a:bodyPr>
          <a:lstStyle/>
          <a:p>
            <a:pPr algn="just"/>
            <a:r>
              <a:rPr lang="he-IL" sz="5400" b="1" dirty="0">
                <a:solidFill>
                  <a:schemeClr val="bg1"/>
                </a:solidFill>
              </a:rPr>
              <a:t>3. שיטות</a:t>
            </a:r>
          </a:p>
        </p:txBody>
      </p:sp>
      <p:sp>
        <p:nvSpPr>
          <p:cNvPr id="26" name="TextBox 25">
            <a:extLst>
              <a:ext uri="{FF2B5EF4-FFF2-40B4-BE49-F238E27FC236}">
                <a16:creationId xmlns:a16="http://schemas.microsoft.com/office/drawing/2014/main" id="{7CA0744C-A85F-4E2F-962B-7F66F377E7D9}"/>
              </a:ext>
            </a:extLst>
          </p:cNvPr>
          <p:cNvSpPr txBox="1"/>
          <p:nvPr/>
        </p:nvSpPr>
        <p:spPr>
          <a:xfrm>
            <a:off x="17183100" y="3697675"/>
            <a:ext cx="3311151" cy="923330"/>
          </a:xfrm>
          <a:prstGeom prst="rect">
            <a:avLst/>
          </a:prstGeom>
          <a:solidFill>
            <a:srgbClr val="73BF43"/>
          </a:solidFill>
        </p:spPr>
        <p:txBody>
          <a:bodyPr wrap="square" rtlCol="1">
            <a:spAutoFit/>
          </a:bodyPr>
          <a:lstStyle/>
          <a:p>
            <a:pPr algn="just"/>
            <a:r>
              <a:rPr lang="he-IL" sz="5400" b="1" dirty="0">
                <a:solidFill>
                  <a:schemeClr val="bg1"/>
                </a:solidFill>
              </a:rPr>
              <a:t>4. תוצאות</a:t>
            </a:r>
          </a:p>
        </p:txBody>
      </p:sp>
      <p:sp>
        <p:nvSpPr>
          <p:cNvPr id="27" name="TextBox 26">
            <a:extLst>
              <a:ext uri="{FF2B5EF4-FFF2-40B4-BE49-F238E27FC236}">
                <a16:creationId xmlns:a16="http://schemas.microsoft.com/office/drawing/2014/main" id="{5D18E6A9-9C22-4E65-B9C4-3259241905ED}"/>
              </a:ext>
            </a:extLst>
          </p:cNvPr>
          <p:cNvSpPr txBox="1"/>
          <p:nvPr/>
        </p:nvSpPr>
        <p:spPr>
          <a:xfrm>
            <a:off x="2870075" y="18020960"/>
            <a:ext cx="17602200" cy="10589406"/>
          </a:xfrm>
          <a:prstGeom prst="rect">
            <a:avLst/>
          </a:prstGeom>
          <a:noFill/>
        </p:spPr>
        <p:txBody>
          <a:bodyPr wrap="square" rtlCol="1">
            <a:noAutofit/>
          </a:bodyPr>
          <a:lstStyle/>
          <a:p>
            <a:r>
              <a:rPr lang="he-IL" sz="3600" dirty="0"/>
              <a:t>בפרויקט שלנו שאפנו לממש את כל דרישות החוקר שבא לידי ביטוי ביצירת גרפים שמדמים רשתות של תאי הרשתית, מטרתנו הייתה לעזור לחוקרי רשתית העין להבין את פעולת התאים ברשתית.</a:t>
            </a:r>
          </a:p>
          <a:p>
            <a:endParaRPr lang="he-IL" sz="3600" dirty="0"/>
          </a:p>
          <a:p>
            <a:r>
              <a:rPr lang="he-IL" sz="3600" dirty="0"/>
              <a:t>לדעתנו הבאנו ממשק משתמש נוח לשימוש שמספק חווית משתמש יותר טובה מהאלטרנטיבות בשוק, אם כי ישנם עוד שיפורים שניתן לבצע בכדי להביא את התוכנה לצורתה האידיאלית.</a:t>
            </a:r>
          </a:p>
        </p:txBody>
      </p:sp>
      <p:sp>
        <p:nvSpPr>
          <p:cNvPr id="28" name="TextBox 27">
            <a:extLst>
              <a:ext uri="{FF2B5EF4-FFF2-40B4-BE49-F238E27FC236}">
                <a16:creationId xmlns:a16="http://schemas.microsoft.com/office/drawing/2014/main" id="{EB8C9FB5-216E-4241-A151-0046EEC21554}"/>
              </a:ext>
            </a:extLst>
          </p:cNvPr>
          <p:cNvSpPr txBox="1"/>
          <p:nvPr/>
        </p:nvSpPr>
        <p:spPr>
          <a:xfrm>
            <a:off x="15201900" y="16687041"/>
            <a:ext cx="5292351" cy="923330"/>
          </a:xfrm>
          <a:prstGeom prst="rect">
            <a:avLst/>
          </a:prstGeom>
          <a:solidFill>
            <a:srgbClr val="73BF43"/>
          </a:solidFill>
        </p:spPr>
        <p:txBody>
          <a:bodyPr wrap="square" rtlCol="1">
            <a:spAutoFit/>
          </a:bodyPr>
          <a:lstStyle/>
          <a:p>
            <a:pPr algn="just"/>
            <a:r>
              <a:rPr lang="he-IL" sz="5400" b="1" dirty="0">
                <a:solidFill>
                  <a:schemeClr val="bg1"/>
                </a:solidFill>
              </a:rPr>
              <a:t>5. סיכום ומסקנות</a:t>
            </a:r>
          </a:p>
        </p:txBody>
      </p:sp>
      <p:sp>
        <p:nvSpPr>
          <p:cNvPr id="18" name="TextBox 17">
            <a:extLst>
              <a:ext uri="{FF2B5EF4-FFF2-40B4-BE49-F238E27FC236}">
                <a16:creationId xmlns:a16="http://schemas.microsoft.com/office/drawing/2014/main" id="{20B56B5D-03AC-41C5-B79F-EB941712AAFE}"/>
              </a:ext>
            </a:extLst>
          </p:cNvPr>
          <p:cNvSpPr txBox="1"/>
          <p:nvPr/>
        </p:nvSpPr>
        <p:spPr>
          <a:xfrm>
            <a:off x="23560451" y="476590"/>
            <a:ext cx="16208624" cy="2123658"/>
          </a:xfrm>
          <a:prstGeom prst="rect">
            <a:avLst/>
          </a:prstGeom>
          <a:noFill/>
        </p:spPr>
        <p:txBody>
          <a:bodyPr wrap="square" rtlCol="1" anchor="ctr" anchorCtr="0">
            <a:spAutoFit/>
          </a:bodyPr>
          <a:lstStyle/>
          <a:p>
            <a:r>
              <a:rPr lang="he-IL" sz="4400" b="1" dirty="0">
                <a:solidFill>
                  <a:schemeClr val="bg1"/>
                </a:solidFill>
              </a:rPr>
              <a:t>ורה </a:t>
            </a:r>
            <a:r>
              <a:rPr lang="he-IL" sz="4400" b="1" dirty="0" err="1">
                <a:solidFill>
                  <a:schemeClr val="bg1"/>
                </a:solidFill>
              </a:rPr>
              <a:t>נרודיצקי</a:t>
            </a:r>
            <a:r>
              <a:rPr lang="he-IL" sz="4400" b="1" dirty="0">
                <a:solidFill>
                  <a:schemeClr val="bg1"/>
                </a:solidFill>
              </a:rPr>
              <a:t>, מיכאל </a:t>
            </a:r>
            <a:r>
              <a:rPr lang="he-IL" sz="4400" b="1" dirty="0" err="1">
                <a:solidFill>
                  <a:schemeClr val="bg1"/>
                </a:solidFill>
              </a:rPr>
              <a:t>שרצקי</a:t>
            </a:r>
            <a:r>
              <a:rPr lang="he-IL" sz="4400" b="1" dirty="0">
                <a:solidFill>
                  <a:schemeClr val="bg1"/>
                </a:solidFill>
              </a:rPr>
              <a:t>, רמי </a:t>
            </a:r>
            <a:r>
              <a:rPr lang="he-IL" sz="4400" b="1" dirty="0" err="1">
                <a:solidFill>
                  <a:schemeClr val="bg1"/>
                </a:solidFill>
              </a:rPr>
              <a:t>גילדנברג</a:t>
            </a:r>
            <a:endParaRPr lang="he-IL" sz="4400" b="1" dirty="0">
              <a:solidFill>
                <a:schemeClr val="bg1"/>
              </a:solidFill>
            </a:endParaRPr>
          </a:p>
          <a:p>
            <a:r>
              <a:rPr lang="he-IL" sz="4400" b="1" dirty="0" err="1">
                <a:solidFill>
                  <a:schemeClr val="bg1"/>
                </a:solidFill>
              </a:rPr>
              <a:t>מנחה:ד"ר</a:t>
            </a:r>
            <a:r>
              <a:rPr lang="he-IL" sz="4400" b="1" dirty="0">
                <a:solidFill>
                  <a:schemeClr val="bg1"/>
                </a:solidFill>
              </a:rPr>
              <a:t> דגנית ערמון</a:t>
            </a:r>
          </a:p>
          <a:p>
            <a:r>
              <a:rPr lang="he-IL" sz="4400" b="1" dirty="0" err="1">
                <a:solidFill>
                  <a:schemeClr val="bg1"/>
                </a:solidFill>
              </a:rPr>
              <a:t>לקוח:ד"ר</a:t>
            </a:r>
            <a:r>
              <a:rPr lang="he-IL" sz="4400" b="1" dirty="0">
                <a:solidFill>
                  <a:schemeClr val="bg1"/>
                </a:solidFill>
              </a:rPr>
              <a:t> עופר זיו</a:t>
            </a:r>
          </a:p>
        </p:txBody>
      </p:sp>
      <p:sp>
        <p:nvSpPr>
          <p:cNvPr id="23" name="TextBox 24">
            <a:extLst>
              <a:ext uri="{FF2B5EF4-FFF2-40B4-BE49-F238E27FC236}">
                <a16:creationId xmlns:a16="http://schemas.microsoft.com/office/drawing/2014/main" id="{1C59ED4C-939E-AC32-2814-15E797DF1242}"/>
              </a:ext>
            </a:extLst>
          </p:cNvPr>
          <p:cNvSpPr txBox="1"/>
          <p:nvPr/>
        </p:nvSpPr>
        <p:spPr>
          <a:xfrm>
            <a:off x="-6852024" y="1291780"/>
            <a:ext cx="17602200" cy="10589406"/>
          </a:xfrm>
          <a:prstGeom prst="rect">
            <a:avLst/>
          </a:prstGeom>
          <a:noFill/>
        </p:spPr>
        <p:txBody>
          <a:bodyPr wrap="square" rtlCol="1">
            <a:noAutofit/>
          </a:bodyPr>
          <a:lstStyle/>
          <a:p>
            <a:endParaRPr lang="he-IL" sz="3600" dirty="0"/>
          </a:p>
        </p:txBody>
      </p:sp>
      <p:pic>
        <p:nvPicPr>
          <p:cNvPr id="24" name="Picture 4">
            <a:extLst>
              <a:ext uri="{FF2B5EF4-FFF2-40B4-BE49-F238E27FC236}">
                <a16:creationId xmlns:a16="http://schemas.microsoft.com/office/drawing/2014/main" id="{49EACA33-9774-7688-A40E-4C32C040E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277" y="7532661"/>
            <a:ext cx="18021842" cy="894397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16">
            <a:extLst>
              <a:ext uri="{FF2B5EF4-FFF2-40B4-BE49-F238E27FC236}">
                <a16:creationId xmlns:a16="http://schemas.microsoft.com/office/drawing/2014/main" id="{C0128916-B368-DB0B-6CCB-F7BCDB99F2AD}"/>
              </a:ext>
            </a:extLst>
          </p:cNvPr>
          <p:cNvSpPr txBox="1"/>
          <p:nvPr/>
        </p:nvSpPr>
        <p:spPr>
          <a:xfrm>
            <a:off x="2870075" y="4923302"/>
            <a:ext cx="17602200" cy="3484141"/>
          </a:xfrm>
          <a:prstGeom prst="rect">
            <a:avLst/>
          </a:prstGeom>
          <a:noFill/>
        </p:spPr>
        <p:txBody>
          <a:bodyPr wrap="square" rtlCol="1">
            <a:noAutofit/>
          </a:bodyPr>
          <a:lstStyle/>
          <a:p>
            <a:r>
              <a:rPr lang="he-IL" sz="3600" dirty="0"/>
              <a:t>ממשק המשתמש שבו נבנו ארבעה תתי גרפים, שעליהם ניתן להריץ סימולציה.</a:t>
            </a:r>
          </a:p>
          <a:p>
            <a:r>
              <a:rPr lang="he-IL" sz="3600" dirty="0"/>
              <a:t>הממשק מאפשר לייצר גרפים לפי צרכיו של המשתמש ולייצר חיבורים בין תאיים.</a:t>
            </a:r>
          </a:p>
          <a:p>
            <a:r>
              <a:rPr lang="he-IL" sz="3600" dirty="0"/>
              <a:t>כל הגרפים הם זהים מפני שהם שכפולים של אותו הגרף, שכפול היא אחת הפעולות שניתן לבצע, בנוסף למחיקת גרפים, ייצוא נתוני הגרפים הרצויים לקובץ חיצוני והרצת סימולציה.</a:t>
            </a:r>
          </a:p>
        </p:txBody>
      </p:sp>
      <p:pic>
        <p:nvPicPr>
          <p:cNvPr id="30" name="תמונה 29">
            <a:extLst>
              <a:ext uri="{FF2B5EF4-FFF2-40B4-BE49-F238E27FC236}">
                <a16:creationId xmlns:a16="http://schemas.microsoft.com/office/drawing/2014/main" id="{30F8E1E0-E96E-D1C2-0D35-9A905863A5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90221" y="19771829"/>
            <a:ext cx="17798658" cy="9358789"/>
          </a:xfrm>
          <a:prstGeom prst="rect">
            <a:avLst/>
          </a:prstGeom>
          <a:noFill/>
          <a:ln>
            <a:noFill/>
          </a:ln>
        </p:spPr>
      </p:pic>
    </p:spTree>
    <p:extLst>
      <p:ext uri="{BB962C8B-B14F-4D97-AF65-F5344CB8AC3E}">
        <p14:creationId xmlns:p14="http://schemas.microsoft.com/office/powerpoint/2010/main" val="1733826942"/>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10311</TotalTime>
  <Words>294</Words>
  <Application>Microsoft Office PowerPoint</Application>
  <PresentationFormat>מותאם אישית</PresentationFormat>
  <Paragraphs>24</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ערכת נושא Office</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ניר אלנברג</dc:creator>
  <cp:lastModifiedBy>Ramy Gildenberg</cp:lastModifiedBy>
  <cp:revision>51</cp:revision>
  <dcterms:created xsi:type="dcterms:W3CDTF">2017-02-20T11:23:11Z</dcterms:created>
  <dcterms:modified xsi:type="dcterms:W3CDTF">2022-07-28T18:45:06Z</dcterms:modified>
</cp:coreProperties>
</file>