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7735" y="1815921"/>
            <a:ext cx="9787944" cy="3149322"/>
          </a:xfrm>
        </p:spPr>
        <p:txBody>
          <a:bodyPr/>
          <a:lstStyle/>
          <a:p>
            <a:r>
              <a:rPr lang="ru-RU" dirty="0" smtClean="0"/>
              <a:t>Экономический кризис 2011 года в </a:t>
            </a:r>
            <a:r>
              <a:rPr lang="ru-RU" dirty="0" err="1" smtClean="0"/>
              <a:t>беларуси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60988" y="5705341"/>
            <a:ext cx="2433007" cy="40612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Туз И.С. ИИ-18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68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2732" y="-1"/>
            <a:ext cx="11419268" cy="1770743"/>
          </a:xfrm>
        </p:spPr>
        <p:txBody>
          <a:bodyPr>
            <a:normAutofit fontScale="90000"/>
          </a:bodyPr>
          <a:lstStyle/>
          <a:p>
            <a:r>
              <a:rPr lang="ru-RU" dirty="0"/>
              <a:t>Независимые эксперты постоянно обращают внимание на расхождения между планами властей и итогами их деятельности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1" y="1872343"/>
            <a:ext cx="7368347" cy="4936217"/>
          </a:xfrm>
          <a:prstGeom prst="rect">
            <a:avLst/>
          </a:prstGeom>
        </p:spPr>
      </p:pic>
      <p:pic>
        <p:nvPicPr>
          <p:cNvPr id="8194" name="Picture 2" descr="Обзор прессы: Карикатура от Ёлкина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7" b="96274" l="406" r="989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682" y="1770742"/>
            <a:ext cx="5563318" cy="378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Обзор прессы: Карикатура от Ёлкина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7" b="96274" l="406" r="98986">
                        <a14:foregroundMark x1="23428" y1="39791" x2="19270" y2="93443"/>
                        <a14:backgroundMark x1="31034" y1="12221" x2="72718" y2="88525"/>
                        <a14:backgroundMark x1="53955" y1="9538" x2="79817" y2="57079"/>
                        <a14:backgroundMark x1="16937" y1="14158" x2="69878" y2="12966"/>
                        <a14:backgroundMark x1="10345" y1="9091" x2="72211" y2="4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81" y="2264228"/>
            <a:ext cx="6677661" cy="45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40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4744" y="0"/>
            <a:ext cx="11277600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Финансовый кризис, переросший в полноценный экономический кризис, стал основным событием для Беларуси в 2011 году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87" y="1752691"/>
            <a:ext cx="10580914" cy="497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6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8490" y="154546"/>
            <a:ext cx="11393510" cy="2601534"/>
          </a:xfrm>
        </p:spPr>
        <p:txBody>
          <a:bodyPr>
            <a:normAutofit fontScale="90000"/>
          </a:bodyPr>
          <a:lstStyle/>
          <a:p>
            <a:pPr lvl="0"/>
            <a:r>
              <a:rPr lang="ru-RU" sz="4000" dirty="0"/>
              <a:t>Экономический кризис 2011 года в Белоруссии — комплекс явлений в экономике страны, вызванный многолетним отрицательным сальдо торгового баланса и издержками </a:t>
            </a:r>
            <a:r>
              <a:rPr lang="ru-RU" sz="4000" dirty="0" smtClean="0"/>
              <a:t>элементов административно-командной </a:t>
            </a:r>
            <a:r>
              <a:rPr lang="ru-RU" sz="4000" dirty="0"/>
              <a:t>системы в </a:t>
            </a:r>
            <a:r>
              <a:rPr lang="ru-RU" sz="4000" dirty="0" smtClean="0"/>
              <a:t>экономике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Мировой экономический кризис — когда он наступит и как отразится на  зерновом и элеваторном рынках Украины? — Elevatorist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90" y="2697050"/>
            <a:ext cx="6091707" cy="406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Экономический кризис 1998г.: 15 лет спустя :: Экономика :: РБ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87" y="2697050"/>
            <a:ext cx="5076422" cy="406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07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5280338" cy="6858000"/>
          </a:xfrm>
        </p:spPr>
        <p:txBody>
          <a:bodyPr>
            <a:noAutofit/>
          </a:bodyPr>
          <a:lstStyle/>
          <a:p>
            <a:r>
              <a:rPr lang="ru-RU" sz="3600" dirty="0"/>
              <a:t>Несмотря на проведение девальвации и введение антикризисного регулирования экономики, кризисные явления не исчезли, а инфляция многократно превысила прогнозные показатели</a:t>
            </a:r>
            <a:endParaRPr lang="ru-RU" sz="3600" dirty="0"/>
          </a:p>
        </p:txBody>
      </p:sp>
      <p:pic>
        <p:nvPicPr>
          <p:cNvPr id="2050" name="Picture 2" descr="Девальвация — что это такое простыми словами | KtoNaNovenkogo.r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" t="4687" r="7799" b="15387"/>
          <a:stretch/>
        </p:blipFill>
        <p:spPr bwMode="auto">
          <a:xfrm>
            <a:off x="5535677" y="1352281"/>
            <a:ext cx="6656323" cy="415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6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8204943" y="407792"/>
            <a:ext cx="3340339" cy="23072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202122"/>
                </a:solidFill>
                <a:latin typeface="+mj-lt"/>
                <a:ea typeface="Calibri" panose="020F0502020204030204" pitchFamily="34" charset="0"/>
              </a:rPr>
              <a:t>небольшие инвестиции в модернизацию производства</a:t>
            </a:r>
            <a:endParaRPr lang="ru-RU" sz="3200" dirty="0">
              <a:latin typeface="+mj-l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674399" y="2996361"/>
            <a:ext cx="3374265" cy="11918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202122"/>
                </a:solidFill>
                <a:latin typeface="+mj-lt"/>
                <a:ea typeface="Calibri" panose="020F0502020204030204" pitchFamily="34" charset="0"/>
              </a:rPr>
              <a:t>автомобильный ажиотаж</a:t>
            </a:r>
            <a:endParaRPr lang="ru-RU" sz="3200" dirty="0">
              <a:latin typeface="+mj-l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92078" y="4423164"/>
            <a:ext cx="3294902" cy="17366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202122"/>
                </a:solidFill>
                <a:latin typeface="+mj-lt"/>
                <a:ea typeface="Calibri" panose="020F0502020204030204" pitchFamily="34" charset="0"/>
              </a:rPr>
              <a:t>быстрый рост задолженности предприятий</a:t>
            </a:r>
            <a:endParaRPr lang="ru-RU" sz="3200" dirty="0">
              <a:latin typeface="+mj-l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017394" y="492069"/>
            <a:ext cx="2858063" cy="17689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202122"/>
                </a:solidFill>
                <a:latin typeface="+mj-lt"/>
                <a:ea typeface="Calibri" panose="020F0502020204030204" pitchFamily="34" charset="0"/>
              </a:rPr>
              <a:t>директивное увеличение зарплат </a:t>
            </a:r>
            <a:endParaRPr lang="ru-RU" sz="3200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11473" y="2832210"/>
            <a:ext cx="35221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dirty="0">
                <a:latin typeface="Franklin Gothic Medium" panose="020B0603020102020204" pitchFamily="34" charset="0"/>
                <a:ea typeface="Calibri" panose="020F0502020204030204" pitchFamily="34" charset="0"/>
              </a:rPr>
              <a:t>причины</a:t>
            </a:r>
            <a:endParaRPr lang="ru-RU" sz="6600" b="1" dirty="0">
              <a:latin typeface="Franklin Gothic Medium" panose="020B06030201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58994" y="2989869"/>
            <a:ext cx="2621333" cy="11918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202122"/>
                </a:solidFill>
                <a:latin typeface="+mj-lt"/>
                <a:ea typeface="Calibri" panose="020F0502020204030204" pitchFamily="34" charset="0"/>
              </a:rPr>
              <a:t>глубоких причин </a:t>
            </a:r>
            <a:r>
              <a:rPr lang="ru-RU" sz="3200" dirty="0" smtClean="0">
                <a:solidFill>
                  <a:srgbClr val="202122"/>
                </a:solidFill>
                <a:latin typeface="+mj-lt"/>
                <a:ea typeface="Calibri" panose="020F0502020204030204" pitchFamily="34" charset="0"/>
              </a:rPr>
              <a:t>нет</a:t>
            </a:r>
            <a:endParaRPr lang="ru-RU" sz="3200" dirty="0">
              <a:latin typeface="+mj-lt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701563" y="5051665"/>
            <a:ext cx="4347101" cy="11918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202122"/>
                </a:solidFill>
                <a:latin typeface="+mj-lt"/>
                <a:ea typeface="Calibri" panose="020F0502020204030204" pitchFamily="34" charset="0"/>
              </a:rPr>
              <a:t>неадекватная ставка рефинансирования</a:t>
            </a:r>
            <a:endParaRPr lang="ru-RU" sz="3200" dirty="0">
              <a:latin typeface="+mj-lt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216571" y="236908"/>
            <a:ext cx="3471338" cy="22814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202122"/>
                </a:solidFill>
                <a:latin typeface="+mj-lt"/>
                <a:ea typeface="Calibri" panose="020F0502020204030204" pitchFamily="34" charset="0"/>
              </a:rPr>
              <a:t>неэффективная </a:t>
            </a:r>
            <a:r>
              <a:rPr lang="ru-RU" sz="3200" dirty="0" smtClean="0">
                <a:solidFill>
                  <a:srgbClr val="202122"/>
                </a:solidFill>
                <a:latin typeface="+mj-lt"/>
                <a:ea typeface="Calibri" panose="020F0502020204030204" pitchFamily="34" charset="0"/>
              </a:rPr>
              <a:t>система </a:t>
            </a:r>
            <a:r>
              <a:rPr lang="ru-RU" sz="3200" dirty="0">
                <a:solidFill>
                  <a:srgbClr val="202122"/>
                </a:solidFill>
                <a:latin typeface="+mj-lt"/>
                <a:ea typeface="Calibri" panose="020F0502020204030204" pitchFamily="34" charset="0"/>
              </a:rPr>
              <a:t>управления экономикой</a:t>
            </a:r>
            <a:endParaRPr lang="ru-RU" sz="3200" dirty="0">
              <a:latin typeface="+mj-lt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843500" y="4779250"/>
            <a:ext cx="2683719" cy="17366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202122"/>
                </a:solidFill>
                <a:latin typeface="+mj-lt"/>
                <a:ea typeface="Calibri" panose="020F0502020204030204" pitchFamily="34" charset="0"/>
              </a:rPr>
              <a:t>ошибочная монетарная политика 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43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Экономику ждет самое большое падение со времен Второй мировой - Всемирный  банк | Экономическая правд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1" y="0"/>
            <a:ext cx="11741239" cy="690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0175" y="183524"/>
            <a:ext cx="7688686" cy="1310425"/>
          </a:xfrm>
        </p:spPr>
        <p:txBody>
          <a:bodyPr/>
          <a:lstStyle/>
          <a:p>
            <a:r>
              <a:rPr lang="ru-RU" dirty="0"/>
              <a:t>Финансовый кризис привёл к падению уровня жизни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95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592" y="473297"/>
            <a:ext cx="4994321" cy="5911403"/>
          </a:xfrm>
        </p:spPr>
        <p:txBody>
          <a:bodyPr>
            <a:normAutofit/>
          </a:bodyPr>
          <a:lstStyle/>
          <a:p>
            <a:r>
              <a:rPr lang="ru-RU" dirty="0"/>
              <a:t>Ряд компаний в сфере услуг, которые имели большие валютные обязательства, потерпели огромные убытки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8679" t="3510" r="7890" b="4482"/>
          <a:stretch/>
        </p:blipFill>
        <p:spPr>
          <a:xfrm>
            <a:off x="5523104" y="125567"/>
            <a:ext cx="6668896" cy="66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5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2810" y="814589"/>
            <a:ext cx="11236817" cy="1485900"/>
          </a:xfrm>
        </p:spPr>
        <p:txBody>
          <a:bodyPr>
            <a:normAutofit/>
          </a:bodyPr>
          <a:lstStyle/>
          <a:p>
            <a:r>
              <a:rPr lang="ru-RU" dirty="0"/>
              <a:t>Вклады граждан Беларуси в рублях обесценились на миллиард долларов</a:t>
            </a:r>
            <a:endParaRPr lang="ru-RU" dirty="0"/>
          </a:p>
        </p:txBody>
      </p:sp>
      <p:pic>
        <p:nvPicPr>
          <p:cNvPr id="5122" name="Picture 2" descr="Номинальные убыт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68" y="2689115"/>
            <a:ext cx="4393134" cy="373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Девальвация рубля - открытая и скрытая. Причины и последствия. Девальвация  и инфляц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37" y="2703415"/>
            <a:ext cx="6013406" cy="372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22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8490" y="0"/>
            <a:ext cx="11393510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Яркими сюжетами стали очереди у пунктов обмена валют, ажиотажный спрос на потребительском рынке, сокращение ассортимента товаров на прилавках и очереди в магазинах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03" y="3116687"/>
            <a:ext cx="4658688" cy="3394187"/>
          </a:xfrm>
          <a:prstGeom prst="rect">
            <a:avLst/>
          </a:prstGeom>
        </p:spPr>
      </p:pic>
      <p:pic>
        <p:nvPicPr>
          <p:cNvPr id="6146" name="Picture 2" descr="Коронавирусный &quot;конец света&quot;: как напуганные люди опустошают полки магазин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22" y="2332451"/>
            <a:ext cx="5571231" cy="417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31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668" y="489397"/>
            <a:ext cx="5100034" cy="6645499"/>
          </a:xfrm>
        </p:spPr>
        <p:txBody>
          <a:bodyPr>
            <a:normAutofit fontScale="90000"/>
          </a:bodyPr>
          <a:lstStyle/>
          <a:p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стране начались забастовки рабочих различных отраслей экономики и переход рабочих в независимые профсоюзы из государственных</a:t>
            </a:r>
            <a:endParaRPr lang="ru-RU" dirty="0"/>
          </a:p>
        </p:txBody>
      </p:sp>
      <p:pic>
        <p:nvPicPr>
          <p:cNvPr id="7170" name="Picture 2" descr="ᐈ Картинка забастовка фотографии, картинки забастовка | скачать на  Depositphotos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65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6372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54</TotalTime>
  <Words>164</Words>
  <Application>Microsoft Office PowerPoint</Application>
  <PresentationFormat>Широкоэкранный</PresentationFormat>
  <Paragraphs>20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Medium</vt:lpstr>
      <vt:lpstr>Crop</vt:lpstr>
      <vt:lpstr>Экономический кризис 2011 года в беларуси</vt:lpstr>
      <vt:lpstr>Экономический кризис 2011 года в Белоруссии — комплекс явлений в экономике страны, вызванный многолетним отрицательным сальдо торгового баланса и издержками элементов административно-командной системы в экономике </vt:lpstr>
      <vt:lpstr>Презентация PowerPoint</vt:lpstr>
      <vt:lpstr>Презентация PowerPoint</vt:lpstr>
      <vt:lpstr>Финансовый кризис привёл к падению уровня жизни</vt:lpstr>
      <vt:lpstr>Ряд компаний в сфере услуг, которые имели большие валютные обязательства, потерпели огромные убытки</vt:lpstr>
      <vt:lpstr>Вклады граждан Беларуси в рублях обесценились на миллиард долларов</vt:lpstr>
      <vt:lpstr>Яркими сюжетами стали очереди у пунктов обмена валют, ажиотажный спрос на потребительском рынке, сокращение ассортимента товаров на прилавках и очереди в магазинах</vt:lpstr>
      <vt:lpstr>В стране начались забастовки рабочих различных отраслей экономики и переход рабочих в независимые профсоюзы из государственных</vt:lpstr>
      <vt:lpstr>Независимые эксперты постоянно обращают внимание на расхождения между планами властей и итогами их деятельности</vt:lpstr>
      <vt:lpstr>Финансовый кризис, переросший в полноценный экономический кризис, стал основным событием для Беларуси в 2011 году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Экономический кризис 2011 года в беларуси</dc:title>
  <dc:creator>Margarita Karpenko</dc:creator>
  <cp:lastModifiedBy>Margarita Karpenko</cp:lastModifiedBy>
  <cp:revision>6</cp:revision>
  <dcterms:created xsi:type="dcterms:W3CDTF">2020-11-17T06:55:09Z</dcterms:created>
  <dcterms:modified xsi:type="dcterms:W3CDTF">2020-11-17T07:49:36Z</dcterms:modified>
</cp:coreProperties>
</file>