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210"/>
    <a:srgbClr val="512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B1420-6EA8-46E2-8A45-6371C78C673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05435-4128-4E87-A82F-006FCF8AF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2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05435-4128-4E87-A82F-006FCF8AFC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23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05435-4128-4E87-A82F-006FCF8AFC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45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05435-4128-4E87-A82F-006FCF8AFC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05435-4128-4E87-A82F-006FCF8AFCB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2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05435-4128-4E87-A82F-006FCF8AFC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05435-4128-4E87-A82F-006FCF8AFCB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09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05435-4128-4E87-A82F-006FCF8AFC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85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05435-4128-4E87-A82F-006FCF8AFC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40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9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94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0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1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4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6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00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7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4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779D-9413-4FAC-8869-319671EDACC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353A-1F1E-46B6-B655-3856F5CBB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01838"/>
            <a:ext cx="12192000" cy="993186"/>
          </a:xfrm>
          <a:solidFill>
            <a:srgbClr val="502210">
              <a:alpha val="89804"/>
            </a:srgbClr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ЗАЩИТА КУРСОВОЙ РАБОТЫ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39200" y="3592264"/>
            <a:ext cx="3352800" cy="2242480"/>
          </a:xfrm>
          <a:solidFill>
            <a:srgbClr val="502210">
              <a:alpha val="89804"/>
            </a:srgbClr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Выполнила:</a:t>
            </a:r>
            <a:b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 3-го курса</a:t>
            </a:r>
            <a:b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 АС-56</a:t>
            </a:r>
            <a:b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Карпенко М.В.</a:t>
            </a:r>
          </a:p>
          <a:p>
            <a:pPr algn="l"/>
            <a:endParaRPr lang="ru-RU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Проверил:</a:t>
            </a:r>
            <a:b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Хомицкая Т.Г.</a:t>
            </a:r>
          </a:p>
        </p:txBody>
      </p:sp>
    </p:spTree>
    <p:extLst>
      <p:ext uri="{BB962C8B-B14F-4D97-AF65-F5344CB8AC3E}">
        <p14:creationId xmlns:p14="http://schemas.microsoft.com/office/powerpoint/2010/main" val="9428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01838"/>
            <a:ext cx="12192000" cy="993186"/>
          </a:xfrm>
          <a:solidFill>
            <a:srgbClr val="502210">
              <a:alpha val="89804"/>
            </a:srgbClr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9464"/>
          <a:stretch/>
        </p:blipFill>
        <p:spPr>
          <a:xfrm>
            <a:off x="8321865" y="52990"/>
            <a:ext cx="3876053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098"/>
          <a:stretch/>
        </p:blipFill>
        <p:spPr>
          <a:xfrm>
            <a:off x="-8878" y="0"/>
            <a:ext cx="9074500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2210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882" y="1287262"/>
            <a:ext cx="11487705" cy="268105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69.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Стальные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бруски длиной 110 см необходимо разрезать на заготовки длиной 35, 45 и 50 см. Требуемое количество заготовок длиной 35 см - не менее 30, 45 см - не менее 40, 50 см - не менее 20. Возможные варианты разреза и величины отходов при каждом из них приведены в таблице.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43881" y="5255581"/>
            <a:ext cx="11487705" cy="1301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Определить, сколько брусков необходимо разрезать по каждому варианту, чтобы получить не менее необходимого количества заготовок при минимальных отходах.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8878" y="2854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4"/>
          <a:srcRect l="8568" t="39487" r="10141" b="24225"/>
          <a:stretch/>
        </p:blipFill>
        <p:spPr bwMode="auto">
          <a:xfrm>
            <a:off x="1631380" y="3311111"/>
            <a:ext cx="8482398" cy="18648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92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9464"/>
          <a:stretch/>
        </p:blipFill>
        <p:spPr>
          <a:xfrm>
            <a:off x="8321865" y="52990"/>
            <a:ext cx="3876053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098"/>
          <a:stretch/>
        </p:blipFill>
        <p:spPr>
          <a:xfrm>
            <a:off x="-8878" y="0"/>
            <a:ext cx="9074500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2210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86370" y="1757525"/>
                <a:ext cx="11678025" cy="3380532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L(x) = </a:t>
                </a:r>
                <a:r>
                  <a:rPr lang="en-US" sz="4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20x1+30x2+15x3+5x4+25x5</a:t>
                </a:r>
                <a:r>
                  <a:rPr lang="ru-RU" sz="4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+ 10х6</a:t>
                </a:r>
                <a:r>
                  <a:rPr lang="en-US" sz="4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-&gt;</a:t>
                </a:r>
                <a:r>
                  <a:rPr lang="en-US" sz="4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  <a:r>
                  <a:rPr lang="ru-RU" sz="4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4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4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4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4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𝑥𝑖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ru-RU" sz="2800" dirty="0"/>
                  <a:t/>
                </a:r>
                <a:br>
                  <a:rPr lang="ru-RU" sz="2800" dirty="0"/>
                </a:br>
                <a:endParaRPr lang="ru-RU" sz="28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6370" y="1757525"/>
                <a:ext cx="11678025" cy="3380532"/>
              </a:xfrm>
              <a:blipFill rotWithShape="0">
                <a:blip r:embed="rId4"/>
                <a:stretch>
                  <a:fillRect l="-1880" t="-4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-8878" y="2854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МАТЕМАТИЧЕСКАЯ МОДЕЛЬ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9464"/>
          <a:stretch/>
        </p:blipFill>
        <p:spPr>
          <a:xfrm>
            <a:off x="8321865" y="52990"/>
            <a:ext cx="3876053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098"/>
          <a:stretch/>
        </p:blipFill>
        <p:spPr>
          <a:xfrm>
            <a:off x="-8878" y="0"/>
            <a:ext cx="9074500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2210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136" y="1287262"/>
            <a:ext cx="11527770" cy="302806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Первая итерация:</a:t>
            </a:r>
            <a:br>
              <a:rPr 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L(x) = </a:t>
            </a:r>
            <a:r>
              <a:rPr lang="ru-RU" sz="3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550 + 18,33х2 + 18,33х5 + 1,66х7 + 10х8 + 5х9 </a:t>
            </a:r>
            <a:r>
              <a:rPr lang="en-US" sz="3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-&gt;min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х1 = 20 – 1/2х2 – 1/2х3 + 1/2х8</a:t>
            </a:r>
            <a:b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х4 = 10 – 1/3х2 – 1/3х5 + 1/3х7</a:t>
            </a:r>
            <a:b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х6 = 10 – 1/2х3 – 1/2х5 + 1/2х9</a:t>
            </a: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xi&gt;=0 , </a:t>
            </a:r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1,9</a:t>
            </a:r>
            <a:endParaRPr lang="ru-RU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47136" y="4315326"/>
            <a:ext cx="11748118" cy="241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Базисный </a:t>
            </a:r>
            <a:r>
              <a:rPr lang="ru-RU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 оптимален, так как целевая функция задачи </a:t>
            </a:r>
            <a:r>
              <a:rPr lang="ru-RU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стремится к минимуму </a:t>
            </a:r>
            <a:r>
              <a:rPr lang="ru-RU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среди коэффициентов целевой функции отсутствуют не положительные </a:t>
            </a:r>
            <a:r>
              <a:rPr lang="ru-RU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коэффициенты. Решение </a:t>
            </a:r>
            <a:r>
              <a:rPr lang="ru-RU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окончено.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8878" y="2854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ЗАДАЧИ ОПТИМИЗАЦИИ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9464"/>
          <a:stretch/>
        </p:blipFill>
        <p:spPr>
          <a:xfrm>
            <a:off x="8321865" y="52990"/>
            <a:ext cx="3876053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098"/>
          <a:stretch/>
        </p:blipFill>
        <p:spPr>
          <a:xfrm>
            <a:off x="-8878" y="0"/>
            <a:ext cx="9074500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-8878" y="0"/>
            <a:ext cx="12192000" cy="6858000"/>
          </a:xfrm>
          <a:prstGeom prst="rect">
            <a:avLst/>
          </a:prstGeom>
          <a:solidFill>
            <a:srgbClr val="502210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43882" y="1287262"/>
                <a:ext cx="11331023" cy="3028064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ru-RU" sz="4000" b="1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Анализ на чувствительность</a:t>
                </a:r>
                <a:r>
                  <a:rPr lang="ru-RU" sz="36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36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3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Оптимальный двойственный план:</a:t>
                </a:r>
                <a:br>
                  <a:rPr lang="ru-RU" sz="3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3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3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ru-R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ru-RU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б</m:t>
                              </m:r>
                            </m:sub>
                            <m:sup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ru-R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ru-R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ru-R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б</m:t>
                          </m:r>
                        </m:sub>
                      </m:sSub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ru-R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66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3882" y="1287262"/>
                <a:ext cx="11331023" cy="3028064"/>
              </a:xfrm>
              <a:blipFill rotWithShape="0">
                <a:blip r:embed="rId4"/>
                <a:stretch>
                  <a:fillRect l="-1937" t="-4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1"/>
          <p:cNvSpPr txBox="1">
            <a:spLocks/>
          </p:cNvSpPr>
          <p:nvPr/>
        </p:nvSpPr>
        <p:spPr>
          <a:xfrm>
            <a:off x="443882" y="4315326"/>
            <a:ext cx="11748118" cy="241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Дополнительное </a:t>
            </a: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заготовок длинной 35 см приводит к возрастанию отходов на 1.667 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см, </a:t>
            </a: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длинной 45 см 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возрастанию отходов на 10 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см, </a:t>
            </a: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длинной 50 см 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возрастанию отходов на 5 см</a:t>
            </a:r>
            <a:endParaRPr lang="ru-RU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878" y="2854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ПОСЛЕОПТИМИЗАЦИОННЫЙ АНАЛИЗ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9464"/>
          <a:stretch/>
        </p:blipFill>
        <p:spPr>
          <a:xfrm>
            <a:off x="8321865" y="52990"/>
            <a:ext cx="3876053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098"/>
          <a:stretch/>
        </p:blipFill>
        <p:spPr>
          <a:xfrm>
            <a:off x="-8878" y="0"/>
            <a:ext cx="9074500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5918" y="-1380"/>
            <a:ext cx="12192000" cy="6858000"/>
          </a:xfrm>
          <a:prstGeom prst="rect">
            <a:avLst/>
          </a:prstGeom>
          <a:solidFill>
            <a:srgbClr val="502210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71373" y="1054847"/>
                <a:ext cx="12197918" cy="4745547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ru-RU" sz="4000" b="1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Анализ на устойчивость</a:t>
                </a:r>
                <a:r>
                  <a:rPr lang="ru-RU" sz="3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3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Интервал устойчивости для 1-го ограничения:</a:t>
                </a:r>
                <a:b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ar-AE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ar-AE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б</m:t>
                              </m:r>
                            </m:sub>
                            <m:sup>
                              <m: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б</m:t>
                          </m:r>
                        </m:sub>
                        <m:sup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sSup>
                        <m:sSup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d>
                        <m:d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ru-R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ru-R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33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Максимально допустимое уменьшение</a:t>
                </a:r>
                <a:b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bar>
                      <m:barPr>
                        <m:ctrlP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ar-AE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33</m:t>
                            </m:r>
                          </m:den>
                        </m:f>
                      </m:e>
                    </m:d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30</m:t>
                    </m:r>
                  </m:oMath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Максимально допустимое увеличение</a:t>
                </a:r>
                <a:b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bar>
                    <m:r>
                      <a:rPr lang="ar-A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ar-A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т.к. вектор </a:t>
                </a:r>
                <a:r>
                  <a:rPr lang="en-US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z1 </a:t>
                </a: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не содержит отрицательных компонент</a:t>
                </a:r>
                <a:b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C31EFA4-1EC4-4504-9EBE-C3FD98C4C03D}" type="mathplaceholder"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a:t>Место для уравнения.</a:t>
                      </a:fld>
                    </m:oMath>
                    <m:oMath xmlns:m="http://schemas.openxmlformats.org/officeDocument/2006/math">
                      <a:fld id="{92BFB9CF-E220-4A08-9B0F-3C996E8F85C3}" type="mathplaceholder"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a:t>Место для уравнения.</a:t>
                      </a:fl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ar-AE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</m:ba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ar-AE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</m:bar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1373" y="1054847"/>
                <a:ext cx="12197918" cy="4745547"/>
              </a:xfrm>
              <a:blipFill rotWithShape="0">
                <a:blip r:embed="rId4"/>
                <a:stretch>
                  <a:fillRect l="-1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-8878" y="2854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ПОСЛЕОПТИМИЗАЦИОННЫЙ АНАЛИЗ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73" y="5610013"/>
            <a:ext cx="11188032" cy="8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9464"/>
          <a:stretch/>
        </p:blipFill>
        <p:spPr>
          <a:xfrm>
            <a:off x="8321865" y="52990"/>
            <a:ext cx="3876053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098"/>
          <a:stretch/>
        </p:blipFill>
        <p:spPr>
          <a:xfrm>
            <a:off x="-8878" y="0"/>
            <a:ext cx="9074500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-8878" y="0"/>
            <a:ext cx="12192000" cy="6858000"/>
          </a:xfrm>
          <a:prstGeom prst="rect">
            <a:avLst/>
          </a:prstGeom>
          <a:solidFill>
            <a:srgbClr val="502210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71373" y="1054847"/>
                <a:ext cx="12197918" cy="4745547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ru-RU" sz="4000" b="1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Анализ на устойчивость</a:t>
                </a:r>
                <a:r>
                  <a:rPr lang="ru-RU" sz="3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3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Интервал устойчивости для 2-го ограничения:</a:t>
                </a:r>
                <a:b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ar-AE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ar-AE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б</m:t>
                              </m:r>
                            </m:sub>
                            <m:sup>
                              <m: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б</m:t>
                          </m:r>
                        </m:sub>
                        <m:sup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sSup>
                        <m:sSup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d>
                        <m:d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Максимально допустимое уменьшение</a:t>
                </a:r>
                <a:b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bar>
                      <m:barPr>
                        <m:ctrlP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ar-AE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ru-R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num>
                          <m:den>
                            <m: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ar-AE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Максимально допустимое увеличение</a:t>
                </a:r>
                <a:b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bar>
                    <m:r>
                      <a:rPr lang="ar-A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ar-A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т.к. вектор </a:t>
                </a:r>
                <a:r>
                  <a:rPr lang="en-US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z2 </a:t>
                </a: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не содержит отрицательных компонент</a:t>
                </a:r>
                <a:b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5C994CE-F40E-4EA9-9CBE-E7343AEFCA87}" type="mathplaceholder"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a:t>Место для уравнения.</a:t>
                      </a:fld>
                    </m:oMath>
                    <m:oMath xmlns:m="http://schemas.openxmlformats.org/officeDocument/2006/math">
                      <a:fld id="{70BBC3B5-4BB0-4F87-A9DD-289875A2CF5A}" type="mathplaceholder"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a:t>Место для уравнения.</a:t>
                      </a:fl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ar-AE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</m:ba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ar-AE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</m:bar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1373" y="1054847"/>
                <a:ext cx="12197918" cy="4745547"/>
              </a:xfrm>
              <a:blipFill rotWithShape="0">
                <a:blip r:embed="rId4"/>
                <a:stretch>
                  <a:fillRect l="-1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-8878" y="2854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ПОСЛЕОПТИМИЗАЦИОННЫЙ АНАЛИЗ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73" y="5601866"/>
            <a:ext cx="11348512" cy="7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9464"/>
          <a:stretch/>
        </p:blipFill>
        <p:spPr>
          <a:xfrm>
            <a:off x="8321865" y="52990"/>
            <a:ext cx="3876053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098"/>
          <a:stretch/>
        </p:blipFill>
        <p:spPr>
          <a:xfrm>
            <a:off x="-8878" y="0"/>
            <a:ext cx="9074500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-23674" y="-1380"/>
            <a:ext cx="12192000" cy="6858000"/>
          </a:xfrm>
          <a:prstGeom prst="rect">
            <a:avLst/>
          </a:prstGeom>
          <a:solidFill>
            <a:srgbClr val="502210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71373" y="1054847"/>
                <a:ext cx="12197918" cy="4745547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ru-RU" sz="4000" b="1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Анализ на устойчивость</a:t>
                </a:r>
                <a:r>
                  <a:rPr lang="ru-RU" sz="3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3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Интервал устойчивости для </a:t>
                </a:r>
                <a:r>
                  <a:rPr lang="ru-RU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-го ограничения:</a:t>
                </a:r>
                <a:b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ar-AE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ar-AE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б</m:t>
                              </m:r>
                            </m:sub>
                            <m:sup>
                              <m: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б</m:t>
                          </m:r>
                        </m:sub>
                        <m:sup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sSup>
                        <m:sSup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d>
                        <m:dPr>
                          <m:ctrlPr>
                            <a:rPr lang="ar-AE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ru-R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ru-R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ar-AE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Максимально допустимое уменьшение</a:t>
                </a:r>
                <a:b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bar>
                      <m:barPr>
                        <m:ctrlP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ar-AE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ru-R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num>
                          <m:den>
                            <m:r>
                              <a:rPr lang="ru-R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ru-R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ru-R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ar-A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ar-A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Максимально допустимое увеличение</a:t>
                </a:r>
                <a:b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a:rPr lang="ar-A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bar>
                    <m:r>
                      <a:rPr lang="ar-A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ar-A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т.к. вектор </a:t>
                </a:r>
                <a:r>
                  <a:rPr lang="en-US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ru-RU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не содержит отрицательных компонент</a:t>
                </a:r>
                <a: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ar-AE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34F23B9-8CD1-431F-895C-E80163AE58E6}" type="mathplaceholder"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a:t>Место для уравнения.</a:t>
                      </a:fld>
                    </m:oMath>
                    <m:oMath xmlns:m="http://schemas.openxmlformats.org/officeDocument/2006/math">
                      <a:fld id="{BF7C8B2C-1F4B-4CF4-BFBB-04EDE1C0D4FA}" type="mathplaceholder"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a:t>Место для уравнения.</a:t>
                      </a:fl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ar-AE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</m:ba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ar-AE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</m:bar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1373" y="1054847"/>
                <a:ext cx="12197918" cy="4745547"/>
              </a:xfrm>
              <a:blipFill rotWithShape="0">
                <a:blip r:embed="rId4"/>
                <a:stretch>
                  <a:fillRect l="-1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-8878" y="2854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ПОСЛЕОПТИМИЗАЦИОННЫЙ АНАЛИЗ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73" y="5614046"/>
            <a:ext cx="11318946" cy="9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9464"/>
          <a:stretch/>
        </p:blipFill>
        <p:spPr>
          <a:xfrm>
            <a:off x="8321865" y="52990"/>
            <a:ext cx="3876053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098"/>
          <a:stretch/>
        </p:blipFill>
        <p:spPr>
          <a:xfrm>
            <a:off x="-8878" y="0"/>
            <a:ext cx="9074500" cy="6884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2210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987" y="1964372"/>
            <a:ext cx="11678025" cy="4605331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Исходная задача по своему содержанию является целочисленной, так как переменные х1, х2, …, х6 обозначают количество заготовок и единица измерения величины отходов исчисляется в сантиметрах, то нахождение оптимального целочисленного решения не является целесообразным</a:t>
            </a:r>
            <a:br>
              <a:rPr lang="ru-R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-8878" y="28540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ОПТИМАЛЬНОЕ ЦЕЛОЧИСЛЕННОЕ РЕШЕНИЕ</a:t>
            </a:r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235</Words>
  <Application>Microsoft Office PowerPoint</Application>
  <PresentationFormat>Широкоэкранный</PresentationFormat>
  <Paragraphs>32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Тема Office</vt:lpstr>
      <vt:lpstr>ЗАЩИТА КУРСОВОЙ РАБОТЫ</vt:lpstr>
      <vt:lpstr>Задание 69.Стальные бруски длиной 110 см необходимо разрезать на заготовки длиной 35, 45 и 50 см. Требуемое количество заготовок длиной 35 см - не менее 30, 45 см - не менее 40, 50 см - не менее 20. Возможные варианты разреза и величины отходов при каждом из них приведены в таблице. </vt:lpstr>
      <vt:lpstr>L(x) = 20x1+30x2+15x3+5x4+25x5 + 10х6-&gt;min  {■8(x2+3x4+x5≥30@2x1+x2+x3≥40@■8(x3+x5+2x6≥20@xi≥0, i=1,6))┤ </vt:lpstr>
      <vt:lpstr>Первая итерация: L(x) = 550 + 18,33х2 + 18,33х5 + 1,66х7 + 10х8 + 5х9 -&gt;min х1 = 20 – 1/2х2 – 1/2х3 + 1/2х8 х4 = 10 – 1/3х2 – 1/3х5 + 1/3х7 х6 = 10 – 1/2х3 – 1/2х5 + 1/2х9 xi&gt;=0 , i = 1,9</vt:lpstr>
      <vt:lpstr>Анализ на чувствительность Оптимальный двойственный план:  y^∗=〖(A_б^(-1))〗^T c_б=(■8(0&amp;0,33&amp;0@0,5&amp;0&amp;0@0&amp;0&amp;0,5))∗(■8(20@10@10))=(■8(1,66@10@5))</vt:lpstr>
      <vt:lpstr>Анализ на устойчивость Интервал устойчивости для 1-го ограничения: (x_б^∗ ) ̃=x_б^∗+θz^1=(■8(20@10@10))+θ(■8(0@0,33@0))≥0 Максимально допустимое уменьшение ▁θ =min{10/0,33}=30 Максимально допустимое увеличение ¯θ=∞, т.к. вектор z1 не содержит отрицательных компонент "Место для уравнения." "Место для уравнения." [▁(b_1 ),¯(b_1 )]=[b_1-▁Θ, b_1+¯Θ]=[30-30, 30+∞]=[30, +∞]</vt:lpstr>
      <vt:lpstr>Анализ на устойчивость Интервал устойчивости для 2-го ограничения: (x_б^∗ ) ̃=x_б^∗+θz^2=(■8(20@10@10))+θ(■8(0,5@0@0))≥0 Максимально допустимое уменьшение ▁θ =min{20/0,5}=40 Максимально допустимое увеличение ¯θ=∞, т.к. вектор z2 не содержит отрицательных компонент "Место для уравнения." "Место для уравнения." [▁(b_1 ),¯(b_1 )]=[b_1-▁Θ, b_1+¯Θ]=[30-30, 30+∞]=[30, +∞]</vt:lpstr>
      <vt:lpstr>Анализ на устойчивость Интервал устойчивости для 3-го ограничения: (x_б^∗ ) ̃=x_б^∗+θz^3=(■8(20@10@10))+θ(■8(0@0@0,5))≥0 Максимально допустимое уменьшение ▁θ =min{10/0,5}=20 Максимально допустимое увеличение ¯θ=∞ т.к. вектор z3 не содержит отрицательных компонент "Место для уравнения." "Место для уравнения." [▁(b_1 ),¯(b_1 )]=[b_1-▁Θ, b_1+¯Θ]=[30-30, 30+∞]=[30, +∞]</vt:lpstr>
      <vt:lpstr>Исходная задача по своему содержанию является целочисленной, так как переменные х1, х2, …, х6 обозначают количество заготовок и единица измерения величины отходов исчисляется в сантиметрах, то нахождение оптимального целочисленного решения не является целесообразным  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</dc:title>
  <dc:creator>Image&amp;Matros ®</dc:creator>
  <cp:lastModifiedBy>Image&amp;Matros ®</cp:lastModifiedBy>
  <cp:revision>15</cp:revision>
  <dcterms:created xsi:type="dcterms:W3CDTF">2022-05-17T11:56:45Z</dcterms:created>
  <dcterms:modified xsi:type="dcterms:W3CDTF">2022-05-17T18:18:36Z</dcterms:modified>
</cp:coreProperties>
</file>