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66" r:id="rId3"/>
    <p:sldId id="270" r:id="rId4"/>
    <p:sldId id="257" r:id="rId5"/>
    <p:sldId id="258" r:id="rId6"/>
    <p:sldId id="259" r:id="rId7"/>
    <p:sldId id="267" r:id="rId8"/>
    <p:sldId id="260" r:id="rId9"/>
    <p:sldId id="269" r:id="rId10"/>
    <p:sldId id="261" r:id="rId11"/>
    <p:sldId id="262" r:id="rId12"/>
    <p:sldId id="263" r:id="rId13"/>
    <p:sldId id="273" r:id="rId14"/>
    <p:sldId id="268" r:id="rId15"/>
    <p:sldId id="271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 autoAdjust="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utuni Sindhuja" userId="fa166840b61bc01b" providerId="LiveId" clId="{9D43D844-A555-4B26-92AB-79048F57EFC3}"/>
    <pc:docChg chg="modSld">
      <pc:chgData name="Achutuni Sindhuja" userId="fa166840b61bc01b" providerId="LiveId" clId="{9D43D844-A555-4B26-92AB-79048F57EFC3}" dt="2025-05-14T00:54:14.005" v="1" actId="1036"/>
      <pc:docMkLst>
        <pc:docMk/>
      </pc:docMkLst>
      <pc:sldChg chg="modSp mod">
        <pc:chgData name="Achutuni Sindhuja" userId="fa166840b61bc01b" providerId="LiveId" clId="{9D43D844-A555-4B26-92AB-79048F57EFC3}" dt="2025-05-14T00:54:14.005" v="1" actId="1036"/>
        <pc:sldMkLst>
          <pc:docMk/>
          <pc:sldMk cId="0" sldId="263"/>
        </pc:sldMkLst>
        <pc:picChg chg="mod">
          <ac:chgData name="Achutuni Sindhuja" userId="fa166840b61bc01b" providerId="LiveId" clId="{9D43D844-A555-4B26-92AB-79048F57EFC3}" dt="2025-05-14T00:54:14.005" v="1" actId="1036"/>
          <ac:picMkLst>
            <pc:docMk/>
            <pc:sldMk cId="0" sldId="263"/>
            <ac:picMk id="6" creationId="{BCA9FC45-B4A7-2AA2-9BA4-15C8828CB4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502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6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4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6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7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7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Diabetes Using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A Data-Driven Approach to Early Diagnosis and Risk Assessment</a:t>
            </a:r>
          </a:p>
          <a:p>
            <a:r>
              <a:rPr dirty="0"/>
              <a:t>Presented by:</a:t>
            </a:r>
            <a:endParaRPr lang="en-US" dirty="0"/>
          </a:p>
          <a:p>
            <a:r>
              <a:rPr lang="en-US" dirty="0"/>
              <a:t>Ramya </a:t>
            </a:r>
          </a:p>
          <a:p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1081548"/>
            <a:ext cx="2500121" cy="1504335"/>
          </a:xfrm>
        </p:spPr>
        <p:txBody>
          <a:bodyPr>
            <a:normAutofit/>
          </a:bodyPr>
          <a:lstStyle/>
          <a:p>
            <a:r>
              <a:rPr lang="en-US" sz="2100" dirty="0"/>
              <a:t>Figure 1: 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666999"/>
            <a:ext cx="2500122" cy="3124201"/>
          </a:xfrm>
        </p:spPr>
        <p:txBody>
          <a:bodyPr anchor="t">
            <a:normAutofit/>
          </a:bodyPr>
          <a:lstStyle/>
          <a:p>
            <a:r>
              <a:rPr lang="en-US" sz="1800" dirty="0"/>
              <a:t>A heatmap showing correlations among all features.</a:t>
            </a:r>
          </a:p>
          <a:p>
            <a:r>
              <a:rPr lang="en-US" sz="1800" dirty="0"/>
              <a:t>HbA1c and </a:t>
            </a:r>
            <a:r>
              <a:rPr lang="en-US" sz="1800" dirty="0" err="1"/>
              <a:t>blood_glucose_level</a:t>
            </a:r>
            <a:r>
              <a:rPr lang="en-US" sz="1800" dirty="0"/>
              <a:t> are strongly correlated with diabetes.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55248-B08C-C3D8-D87F-6EBE42E3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24" y="1737890"/>
            <a:ext cx="4680743" cy="29488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1081548"/>
            <a:ext cx="2500121" cy="1504335"/>
          </a:xfrm>
        </p:spPr>
        <p:txBody>
          <a:bodyPr>
            <a:normAutofit/>
          </a:bodyPr>
          <a:lstStyle/>
          <a:p>
            <a:r>
              <a:rPr lang="en-US" sz="2100"/>
              <a:t>Figure 2: HbA1c Level Distribution by Diabetes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666999"/>
            <a:ext cx="2500122" cy="3124201"/>
          </a:xfrm>
        </p:spPr>
        <p:txBody>
          <a:bodyPr anchor="t">
            <a:noAutofit/>
          </a:bodyPr>
          <a:lstStyle/>
          <a:p>
            <a:r>
              <a:rPr lang="en-US" sz="2000" dirty="0"/>
              <a:t>A histogram displaying HbA1c level distribution across diabetic and non-diabetic patients.</a:t>
            </a:r>
          </a:p>
          <a:p>
            <a:r>
              <a:rPr lang="en-US" sz="2000" dirty="0"/>
              <a:t>Diabetic patients tend to have higher HbA1c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0DC6A-2555-74B6-DDF2-14079761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24" y="1761294"/>
            <a:ext cx="4680743" cy="290206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0"/>
            <a:ext cx="210928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Figure 3: BMI Distribution by Diabetes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2" y="2666999"/>
            <a:ext cx="2109290" cy="3124201"/>
          </a:xfrm>
        </p:spPr>
        <p:txBody>
          <a:bodyPr>
            <a:normAutofit/>
          </a:bodyPr>
          <a:lstStyle/>
          <a:p>
            <a:r>
              <a:rPr lang="en-US" sz="1600"/>
              <a:t>A boxplot comparing BMI distribution across diabetes classes.</a:t>
            </a:r>
          </a:p>
          <a:p>
            <a:r>
              <a:rPr lang="en-US" sz="1600"/>
              <a:t>Higher BMI is somewhat associated with diabetes.</a:t>
            </a: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9FC45-B4A7-2AA2-9BA4-15C8828C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901" y="1851867"/>
            <a:ext cx="4678019" cy="29003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888066"/>
            <a:ext cx="7704667" cy="4001683"/>
          </a:xfrm>
        </p:spPr>
        <p:txBody>
          <a:bodyPr>
            <a:noAutofit/>
          </a:bodyPr>
          <a:lstStyle/>
          <a:p>
            <a:endParaRPr sz="1100" dirty="0"/>
          </a:p>
          <a:p>
            <a:pPr marL="0" indent="0">
              <a:buNone/>
            </a:pPr>
            <a:r>
              <a:rPr lang="en-US" sz="1100" dirty="0"/>
              <a:t>T</a:t>
            </a:r>
            <a:r>
              <a:rPr sz="1100" dirty="0"/>
              <a:t>hree classification models were trained and tested:</a:t>
            </a:r>
          </a:p>
          <a:p>
            <a:pPr marL="0" indent="0">
              <a:buNone/>
            </a:pPr>
            <a:r>
              <a:rPr sz="1100" b="1" dirty="0"/>
              <a:t>1. Logistic Regression:</a:t>
            </a:r>
          </a:p>
          <a:p>
            <a:r>
              <a:rPr sz="1100" dirty="0"/>
              <a:t> Interpretable and fast.</a:t>
            </a:r>
          </a:p>
          <a:p>
            <a:r>
              <a:rPr sz="1100" dirty="0"/>
              <a:t> Baseline for performance comparison.</a:t>
            </a:r>
          </a:p>
          <a:p>
            <a:pPr marL="0" indent="0">
              <a:buNone/>
            </a:pPr>
            <a:r>
              <a:rPr sz="1100" b="1" dirty="0"/>
              <a:t>2. Decision Tree Classifier:</a:t>
            </a:r>
          </a:p>
          <a:p>
            <a:r>
              <a:rPr sz="1100" dirty="0"/>
              <a:t>   Handles nonlinear relationships.</a:t>
            </a:r>
          </a:p>
          <a:p>
            <a:r>
              <a:rPr sz="1100" dirty="0"/>
              <a:t>   </a:t>
            </a:r>
            <a:r>
              <a:rPr lang="en-US" sz="1100" dirty="0"/>
              <a:t>Can be</a:t>
            </a:r>
            <a:r>
              <a:rPr sz="1100" dirty="0"/>
              <a:t> overfit without pruning.</a:t>
            </a:r>
          </a:p>
          <a:p>
            <a:pPr marL="0" indent="0">
              <a:buNone/>
            </a:pPr>
            <a:r>
              <a:rPr sz="1100" b="1" dirty="0"/>
              <a:t>3. Random Forest Classifier:</a:t>
            </a:r>
            <a:endParaRPr lang="en-US" sz="1100" b="1" dirty="0"/>
          </a:p>
          <a:p>
            <a:r>
              <a:rPr lang="en-US" sz="1100" dirty="0"/>
              <a:t>Ensemble of decision trees.</a:t>
            </a:r>
          </a:p>
          <a:p>
            <a:r>
              <a:rPr sz="1100" dirty="0"/>
              <a:t>Best performance among all models.</a:t>
            </a:r>
          </a:p>
          <a:p>
            <a:r>
              <a:rPr sz="1100" dirty="0"/>
              <a:t> Robust to overfitting and handles feature importance well.</a:t>
            </a:r>
            <a:endParaRPr lang="en-US" sz="1100" dirty="0"/>
          </a:p>
          <a:p>
            <a:endParaRPr sz="1100" dirty="0"/>
          </a:p>
          <a:p>
            <a:pPr marL="0" indent="0">
              <a:buNone/>
            </a:pPr>
            <a:r>
              <a:rPr sz="1100" b="1" dirty="0"/>
              <a:t>Models were evaluated using Accuracy, Precision, Recall, F1-Score, and AUC-ROC.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F3696-F99E-B2A7-6083-594FC1CC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677" y="2617667"/>
            <a:ext cx="4884804" cy="16495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Selected features based on correlation with the target variable 'diabetes':</a:t>
            </a:r>
          </a:p>
          <a:p>
            <a:r>
              <a:rPr dirty="0"/>
              <a:t>High correlation: HbA1c level, blood glucose level</a:t>
            </a:r>
          </a:p>
          <a:p>
            <a:r>
              <a:rPr dirty="0"/>
              <a:t>Moderate correlation: BMI, age</a:t>
            </a:r>
          </a:p>
          <a:p>
            <a:r>
              <a:rPr dirty="0"/>
              <a:t>Retained all features for model experimentation.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is simulated, not actual clinical records.</a:t>
            </a:r>
          </a:p>
          <a:p>
            <a:r>
              <a:rPr dirty="0"/>
              <a:t>Possible class imbalance in diabetes distribution.</a:t>
            </a:r>
          </a:p>
          <a:p>
            <a:r>
              <a:rPr dirty="0"/>
              <a:t>Feature set does not include lifestyle/dietary factors.</a:t>
            </a:r>
          </a:p>
          <a:p>
            <a:r>
              <a:rPr dirty="0"/>
              <a:t>More advanced models yet to be implemented.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Dataset cleaned, encoded, and normalized</a:t>
            </a:r>
          </a:p>
          <a:p>
            <a:r>
              <a:rPr dirty="0"/>
              <a:t>HbA1c and blood glucose show strong relationships with diabetes</a:t>
            </a:r>
          </a:p>
          <a:p>
            <a:r>
              <a:rPr dirty="0"/>
              <a:t>BMI shows moderate correlation</a:t>
            </a:r>
          </a:p>
          <a:p>
            <a:r>
              <a:rPr dirty="0"/>
              <a:t>These features align with clinical expectations and are suitable for model training.</a:t>
            </a:r>
            <a:endParaRPr lang="en-US" dirty="0"/>
          </a:p>
          <a:p>
            <a:r>
              <a:rPr lang="en-US" sz="2400" dirty="0"/>
              <a:t>Random Forest outperformed others across most metrics.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Diabetes is a growing global health concern.</a:t>
            </a:r>
          </a:p>
          <a:p>
            <a:r>
              <a:t>Early detection can help prevent complications and reduce treatment costs.</a:t>
            </a:r>
          </a:p>
          <a:p>
            <a:endParaRPr/>
          </a:p>
          <a:p>
            <a:r>
              <a:t>Objective: Build a data-driven model to predict diabetes based on patient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</a:t>
            </a:r>
          </a:p>
          <a:p>
            <a:r>
              <a:rPr dirty="0"/>
              <a:t>pandas for data manipulation</a:t>
            </a:r>
          </a:p>
          <a:p>
            <a:r>
              <a:rPr dirty="0"/>
              <a:t>seaborn and matplotlib for data visualization</a:t>
            </a:r>
          </a:p>
          <a:p>
            <a:r>
              <a:rPr dirty="0" err="1"/>
              <a:t>sklearn</a:t>
            </a:r>
            <a:r>
              <a:rPr dirty="0"/>
              <a:t> for preprocessing and future model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of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The project follows a structured machine learning pipeline including:</a:t>
            </a:r>
          </a:p>
          <a:p>
            <a:r>
              <a:rPr dirty="0"/>
              <a:t>Data cleaning</a:t>
            </a:r>
          </a:p>
          <a:p>
            <a:r>
              <a:rPr dirty="0"/>
              <a:t>Exploratory Data Analysis (EDA)</a:t>
            </a:r>
          </a:p>
          <a:p>
            <a:r>
              <a:rPr dirty="0"/>
              <a:t>Model training</a:t>
            </a:r>
          </a:p>
          <a:p>
            <a:r>
              <a:rPr dirty="0"/>
              <a:t>Evaluation</a:t>
            </a:r>
          </a:p>
          <a:p>
            <a:r>
              <a:rPr dirty="0"/>
              <a:t>Categorical features were encoded numerically and numeric values normalized.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Dataset: 'diabetes_prediction_dataset.csv'</a:t>
            </a:r>
          </a:p>
          <a:p>
            <a:r>
              <a:rPr dirty="0"/>
              <a:t>Source: Kaggle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Age, Gender, BMI</a:t>
            </a:r>
          </a:p>
          <a:p>
            <a:r>
              <a:rPr dirty="0"/>
              <a:t>Hypertension, Heart Disease</a:t>
            </a:r>
          </a:p>
          <a:p>
            <a:r>
              <a:rPr dirty="0"/>
              <a:t>Smoking History, HbA1c Level, Blood Glucose Level</a:t>
            </a:r>
          </a:p>
          <a:p>
            <a:endParaRPr dirty="0"/>
          </a:p>
          <a:p>
            <a:r>
              <a:rPr dirty="0"/>
              <a:t>Target: 'diabetes' (1 = diabetic, 0 = non-diabetic)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was collected from Kaggle’s open-source health data repository.</a:t>
            </a:r>
          </a:p>
          <a:p>
            <a:r>
              <a:t>Simulated clinical records, cleaned and standardized for educational and research use.</a:t>
            </a:r>
          </a:p>
          <a:p>
            <a:r>
              <a:t>Includes both demographic and clinical indicators.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Handled missing values by dropping incomplete rows.</a:t>
            </a:r>
          </a:p>
          <a:p>
            <a:r>
              <a:rPr dirty="0"/>
              <a:t>Encoded 'gender' numerically (Male:0, Female:1, Other:2).</a:t>
            </a:r>
          </a:p>
          <a:p>
            <a:r>
              <a:rPr dirty="0"/>
              <a:t>Applied one-hot encoding to '</a:t>
            </a:r>
            <a:r>
              <a:rPr dirty="0" err="1"/>
              <a:t>smoking_history</a:t>
            </a:r>
            <a:r>
              <a:rPr dirty="0"/>
              <a:t>'.</a:t>
            </a:r>
          </a:p>
          <a:p>
            <a:r>
              <a:rPr dirty="0"/>
              <a:t>Normalized numerical features using </a:t>
            </a:r>
            <a:r>
              <a:rPr dirty="0" err="1"/>
              <a:t>MinMaxScaler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EDA included visualizing and summarizing the dataset:</a:t>
            </a:r>
          </a:p>
          <a:p>
            <a:r>
              <a:rPr dirty="0"/>
              <a:t>Distribution of HbA1c and BMI</a:t>
            </a:r>
          </a:p>
          <a:p>
            <a:r>
              <a:rPr dirty="0"/>
              <a:t>Relationships with diabetes status</a:t>
            </a:r>
          </a:p>
          <a:p>
            <a:r>
              <a:rPr lang="en-US" dirty="0"/>
              <a:t>C</a:t>
            </a:r>
            <a:r>
              <a:rPr dirty="0"/>
              <a:t>orrelation between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Heatmap revealed strong correlations for key predictors.</a:t>
            </a:r>
          </a:p>
          <a:p>
            <a:r>
              <a:rPr dirty="0"/>
              <a:t>HbA1c and blood glucose levels significantly differ between classes.</a:t>
            </a:r>
          </a:p>
          <a:p>
            <a:r>
              <a:rPr dirty="0"/>
              <a:t>BMI and age show moderate trends.</a:t>
            </a:r>
          </a:p>
          <a:p>
            <a:r>
              <a:rPr dirty="0"/>
              <a:t>Visual patterns validate clinical assumptions.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</TotalTime>
  <Words>578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Predicting Diabetes Using Machine Learning Techniques</vt:lpstr>
      <vt:lpstr>Problem Statement</vt:lpstr>
      <vt:lpstr>Tools and Libraries Used</vt:lpstr>
      <vt:lpstr>Definition of Methodology</vt:lpstr>
      <vt:lpstr>Dataset Description</vt:lpstr>
      <vt:lpstr>Data Collection</vt:lpstr>
      <vt:lpstr>Data Preprocessing</vt:lpstr>
      <vt:lpstr>Exploratory Data Analysis (EDA)</vt:lpstr>
      <vt:lpstr>Visualization Insights</vt:lpstr>
      <vt:lpstr>Figure 1: Correlation Heatmap</vt:lpstr>
      <vt:lpstr>Figure 2: HbA1c Level Distribution by Diabetes Status</vt:lpstr>
      <vt:lpstr>Figure 3: BMI Distribution by Diabetes Status</vt:lpstr>
      <vt:lpstr>Model Building and Training</vt:lpstr>
      <vt:lpstr>Feature Selection</vt:lpstr>
      <vt:lpstr>Limitations and Challenges</vt:lpstr>
      <vt:lpstr>Summary of Findings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Achutuni Sindhuja</dc:creator>
  <cp:keywords/>
  <dc:description>generated using python-pptx</dc:description>
  <cp:lastModifiedBy>Madugula, Ramya</cp:lastModifiedBy>
  <cp:revision>5</cp:revision>
  <dcterms:created xsi:type="dcterms:W3CDTF">2013-01-27T09:14:16Z</dcterms:created>
  <dcterms:modified xsi:type="dcterms:W3CDTF">2025-08-11T20:16:21Z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2025-08-11T20:16:17Z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8cb5caa4-f612-4f67-a6a1-f3c5ffbe0277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