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800475" y="1771666"/>
            <a:ext cx="1666875" cy="916900"/>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1" y="2729117"/>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67" name="Google Shape;67;p7"/>
          <p:cNvSpPr txBox="1"/>
          <p:nvPr/>
        </p:nvSpPr>
        <p:spPr>
          <a:xfrm>
            <a:off x="1" y="2729117"/>
            <a:ext cx="12192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Calibri"/>
              <a:ea typeface="Calibri"/>
              <a:cs typeface="Calibri"/>
              <a:sym typeface="Calibri"/>
            </a:endParaRPr>
          </a:p>
        </p:txBody>
      </p:sp>
      <p:sp>
        <p:nvSpPr>
          <p:cNvPr id="68" name="Google Shape;68;p7"/>
          <p:cNvSpPr txBox="1"/>
          <p:nvPr/>
        </p:nvSpPr>
        <p:spPr>
          <a:xfrm>
            <a:off x="1" y="2729117"/>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69" name="Google Shape;69;p7"/>
          <p:cNvSpPr txBox="1"/>
          <p:nvPr/>
        </p:nvSpPr>
        <p:spPr>
          <a:xfrm>
            <a:off x="0" y="2729160"/>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70" name="Google Shape;70;p7"/>
          <p:cNvSpPr txBox="1"/>
          <p:nvPr/>
        </p:nvSpPr>
        <p:spPr>
          <a:xfrm>
            <a:off x="2619376" y="3187530"/>
            <a:ext cx="121920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STUDENT NAME: RAMYA.P</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REGISTER NO: 312210853</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DEPARTMENT: B.COM (GENERAL )   lll - B</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COLLEGE: BHAKTAVATSALAM MEMORIAL COLLEGE FOR WOMEN </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5" name="Google Shape;185;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6" name="Google Shape;186;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7" name="Google Shape;187;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88" name="Google Shape;188;p16"/>
          <p:cNvSpPr/>
          <p:nvPr/>
        </p:nvSpPr>
        <p:spPr>
          <a:xfrm flipH="1">
            <a:off x="659480" y="1600200"/>
            <a:ext cx="9172816" cy="2987625"/>
          </a:xfrm>
          <a:custGeom>
            <a:rect b="b" l="l" r="r" t="t"/>
            <a:pathLst>
              <a:path extrusionOk="0" h="457200" w="457200">
                <a:moveTo>
                  <a:pt x="457200" y="0"/>
                </a:moveTo>
                <a:lnTo>
                  <a:pt x="0" y="0"/>
                </a:lnTo>
                <a:lnTo>
                  <a:pt x="0" y="457200"/>
                </a:lnTo>
                <a:lnTo>
                  <a:pt x="457200" y="457200"/>
                </a:lnTo>
                <a:lnTo>
                  <a:pt x="457200" y="0"/>
                </a:lnTo>
                <a:close/>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COLLECTION:</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Drafted the data from the edunet dataset.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FEATURE COLLECTION:</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Business unit, Gender unit, First name, Performance score.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PERFORMANCE LEVEL:</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Exceeds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Fully meets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Needs improvements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PIP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6" name="Google Shape;196;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7" name="Google Shape;197;p17"/>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98" name="Google Shape;198;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199" name="Google Shape;199;p17"/>
          <p:cNvPicPr preferRelativeResize="0"/>
          <p:nvPr/>
        </p:nvPicPr>
        <p:blipFill rotWithShape="1">
          <a:blip r:embed="rId4">
            <a:alphaModFix/>
          </a:blip>
          <a:srcRect b="0" l="0" r="0" t="0"/>
          <a:stretch/>
        </p:blipFill>
        <p:spPr>
          <a:xfrm>
            <a:off x="1318260" y="1219834"/>
            <a:ext cx="8263890" cy="4324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05" name="Google Shape;205;p18"/>
          <p:cNvSpPr txBox="1"/>
          <p:nvPr/>
        </p:nvSpPr>
        <p:spPr>
          <a:xfrm>
            <a:off x="781708" y="1509028"/>
            <a:ext cx="950529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 name="Shape 74"/>
        <p:cNvGrpSpPr/>
        <p:nvPr/>
      </p:nvGrpSpPr>
      <p:grpSpPr>
        <a:xfrm>
          <a:off x="0" y="0"/>
          <a:ext cx="0" cy="0"/>
          <a:chOff x="0" y="0"/>
          <a:chExt cx="0" cy="0"/>
        </a:xfrm>
      </p:grpSpPr>
      <p:sp>
        <p:nvSpPr>
          <p:cNvPr id="75" name="Google Shape;75;p8"/>
          <p:cNvSpPr/>
          <p:nvPr/>
        </p:nvSpPr>
        <p:spPr>
          <a:xfrm>
            <a:off x="0" y="4825"/>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6" name="Google Shape;76;p8"/>
          <p:cNvGrpSpPr/>
          <p:nvPr/>
        </p:nvGrpSpPr>
        <p:grpSpPr>
          <a:xfrm>
            <a:off x="7448612" y="0"/>
            <a:ext cx="4743796" cy="6858466"/>
            <a:chOff x="7448612" y="0"/>
            <a:chExt cx="4743796" cy="6858466"/>
          </a:xfrm>
        </p:grpSpPr>
        <p:sp>
          <p:nvSpPr>
            <p:cNvPr id="77" name="Google Shape;77;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6" name="Google Shape;86;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8"/>
          <p:cNvSpPr txBox="1"/>
          <p:nvPr>
            <p:ph type="title"/>
          </p:nvPr>
        </p:nvSpPr>
        <p:spPr>
          <a:xfrm>
            <a:off x="739775" y="829627"/>
            <a:ext cx="3909695" cy="5499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91" name="Google Shape;91;p8"/>
          <p:cNvGrpSpPr/>
          <p:nvPr/>
        </p:nvGrpSpPr>
        <p:grpSpPr>
          <a:xfrm>
            <a:off x="466725" y="6410325"/>
            <a:ext cx="3705225" cy="295275"/>
            <a:chOff x="466725" y="6410325"/>
            <a:chExt cx="3705225" cy="295275"/>
          </a:xfrm>
        </p:grpSpPr>
        <p:pic>
          <p:nvPicPr>
            <p:cNvPr id="92" name="Google Shape;92;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3" name="Google Shape;93;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4" name="Google Shape;94;p8"/>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5" name="Google Shape;95;p8"/>
          <p:cNvSpPr txBox="1"/>
          <p:nvPr/>
        </p:nvSpPr>
        <p:spPr>
          <a:xfrm>
            <a:off x="1217522" y="2123271"/>
            <a:ext cx="8593228" cy="17678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a:p>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SCORE BASED APPROACH</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 name="Shape 99"/>
        <p:cNvGrpSpPr/>
        <p:nvPr/>
      </p:nvGrpSpPr>
      <p:grpSpPr>
        <a:xfrm>
          <a:off x="0" y="0"/>
          <a:ext cx="0" cy="0"/>
          <a:chOff x="0" y="0"/>
          <a:chExt cx="0" cy="0"/>
        </a:xfrm>
      </p:grpSpPr>
      <p:sp>
        <p:nvSpPr>
          <p:cNvPr id="100" name="Google Shape;100;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1" name="Google Shape;101;p9"/>
          <p:cNvGrpSpPr/>
          <p:nvPr/>
        </p:nvGrpSpPr>
        <p:grpSpPr>
          <a:xfrm>
            <a:off x="7448612" y="0"/>
            <a:ext cx="4743796" cy="6858466"/>
            <a:chOff x="7448612" y="0"/>
            <a:chExt cx="4743796" cy="6858466"/>
          </a:xfrm>
        </p:grpSpPr>
        <p:sp>
          <p:nvSpPr>
            <p:cNvPr id="102" name="Google Shape;102;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1" name="Google Shape;111;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3" name="Google Shape;113;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5" name="Google Shape;115;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6" name="Google Shape;116;p9"/>
          <p:cNvGrpSpPr/>
          <p:nvPr/>
        </p:nvGrpSpPr>
        <p:grpSpPr>
          <a:xfrm>
            <a:off x="47625" y="3819523"/>
            <a:ext cx="4124325" cy="3009898"/>
            <a:chOff x="47625" y="3819523"/>
            <a:chExt cx="4124325" cy="3009898"/>
          </a:xfrm>
        </p:grpSpPr>
        <p:pic>
          <p:nvPicPr>
            <p:cNvPr id="117" name="Google Shape;117;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8" name="Google Shape;118;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9" name="Google Shape;119;p9"/>
          <p:cNvSpPr txBox="1"/>
          <p:nvPr>
            <p:ph type="title"/>
          </p:nvPr>
        </p:nvSpPr>
        <p:spPr>
          <a:xfrm>
            <a:off x="739775" y="445388"/>
            <a:ext cx="2357120" cy="62293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20" name="Google Shape;120;p9"/>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1" name="Google Shape;121;p9"/>
          <p:cNvSpPr txBox="1"/>
          <p:nvPr/>
        </p:nvSpPr>
        <p:spPr>
          <a:xfrm>
            <a:off x="2509807" y="1041533"/>
            <a:ext cx="5029200" cy="36474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pSp>
        <p:nvGrpSpPr>
          <p:cNvPr id="126" name="Google Shape;126;p10"/>
          <p:cNvGrpSpPr/>
          <p:nvPr/>
        </p:nvGrpSpPr>
        <p:grpSpPr>
          <a:xfrm>
            <a:off x="7991475" y="2933700"/>
            <a:ext cx="2762250" cy="3257550"/>
            <a:chOff x="7991475" y="2933700"/>
            <a:chExt cx="2762250" cy="3257550"/>
          </a:xfrm>
        </p:grpSpPr>
        <p:sp>
          <p:nvSpPr>
            <p:cNvPr id="127" name="Google Shape;12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9" name="Google Shape;129;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30" name="Google Shape;130;p10"/>
          <p:cNvSpPr txBox="1"/>
          <p:nvPr>
            <p:ph type="title"/>
          </p:nvPr>
        </p:nvSpPr>
        <p:spPr>
          <a:xfrm>
            <a:off x="834072" y="575055"/>
            <a:ext cx="5636895" cy="5499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31" name="Google Shape;131;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2" name="Google Shape;132;p10"/>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3" name="Google Shape;133;p10"/>
          <p:cNvSpPr txBox="1"/>
          <p:nvPr/>
        </p:nvSpPr>
        <p:spPr>
          <a:xfrm flipH="1">
            <a:off x="762000" y="2447686"/>
            <a:ext cx="6934200" cy="14630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11"/>
          <p:cNvGrpSpPr/>
          <p:nvPr/>
        </p:nvGrpSpPr>
        <p:grpSpPr>
          <a:xfrm>
            <a:off x="8658225" y="2647950"/>
            <a:ext cx="3533775" cy="3810000"/>
            <a:chOff x="8658225" y="2647950"/>
            <a:chExt cx="3533775" cy="3810000"/>
          </a:xfrm>
        </p:grpSpPr>
        <p:sp>
          <p:nvSpPr>
            <p:cNvPr id="139" name="Google Shape;139;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1" name="Google Shape;141;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2" name="Google Shape;142;p11"/>
          <p:cNvSpPr txBox="1"/>
          <p:nvPr>
            <p:ph type="title"/>
          </p:nvPr>
        </p:nvSpPr>
        <p:spPr>
          <a:xfrm>
            <a:off x="739775" y="829627"/>
            <a:ext cx="5263515" cy="5499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3" name="Google Shape;143;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11"/>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5" name="Google Shape;145;p11"/>
          <p:cNvSpPr txBox="1"/>
          <p:nvPr/>
        </p:nvSpPr>
        <p:spPr>
          <a:xfrm>
            <a:off x="739775" y="1676400"/>
            <a:ext cx="8023225" cy="26060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project focuses on developing a comprehensive tool to analyze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sz="1800">
                <a:solidFill>
                  <a:schemeClr val="dk1"/>
                </a:solidFill>
                <a:latin typeface="Times New Roman"/>
                <a:ea typeface="Times New Roman"/>
                <a:cs typeface="Times New Roman"/>
                <a:sym typeface="Times New Roman"/>
              </a:rPr>
              <a:t>goals</a:t>
            </a:r>
            <a:r>
              <a:rPr lang="en-US" sz="1800">
                <a:solidFill>
                  <a:schemeClr val="dk1"/>
                </a:solidFill>
                <a:latin typeface="Calibri"/>
                <a:ea typeface="Calibri"/>
                <a:cs typeface="Calibri"/>
                <a:sym typeface="Calibri"/>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2"/>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1" name="Google Shape;151;p12"/>
          <p:cNvSpPr txBox="1"/>
          <p:nvPr>
            <p:ph type="title"/>
          </p:nvPr>
        </p:nvSpPr>
        <p:spPr>
          <a:xfrm>
            <a:off x="533400" y="90106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52" name="Google Shape;152;p12"/>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12"/>
          <p:cNvSpPr txBox="1"/>
          <p:nvPr/>
        </p:nvSpPr>
        <p:spPr>
          <a:xfrm>
            <a:off x="3124200" y="1600200"/>
            <a:ext cx="693419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3"/>
          <p:cNvSpPr txBox="1"/>
          <p:nvPr>
            <p:ph type="title"/>
          </p:nvPr>
        </p:nvSpPr>
        <p:spPr>
          <a:xfrm>
            <a:off x="699452" y="891793"/>
            <a:ext cx="5014595" cy="422911"/>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62" name="Google Shape;162;p13"/>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63" name="Google Shape;163;p13"/>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4" name="Google Shape;164;p13"/>
          <p:cNvSpPr txBox="1"/>
          <p:nvPr/>
        </p:nvSpPr>
        <p:spPr>
          <a:xfrm>
            <a:off x="699452" y="1676400"/>
            <a:ext cx="8278496" cy="1463041"/>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Managers and Team Leaders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HR Professionals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Executives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Employees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755332" y="385444"/>
            <a:ext cx="10681335" cy="34470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br>
              <a:rPr lang="en-US"/>
            </a:br>
            <a:br>
              <a:rPr lang="en-US"/>
            </a:br>
            <a:r>
              <a:rPr lang="en-US" sz="2000"/>
              <a:t>EMPLOYEE DATASET: KAGGLE</a:t>
            </a:r>
            <a:br>
              <a:rPr lang="en-US" sz="2000"/>
            </a:br>
            <a:r>
              <a:rPr lang="en-US" sz="2000"/>
              <a:t>FEATURES: 26</a:t>
            </a:r>
            <a:br>
              <a:rPr lang="en-US" sz="2000"/>
            </a:br>
            <a:r>
              <a:rPr lang="en-US" sz="2000"/>
              <a:t>FEATURES TAKEN: 8</a:t>
            </a:r>
            <a:br>
              <a:rPr lang="en-US" sz="2000"/>
            </a:br>
            <a:r>
              <a:rPr lang="en-US" sz="2000"/>
              <a:t>FIELD NAMES: BUSINESS UNIT, FIRST NAME, GENDER CODE AND PERFORMANCE SCORE</a:t>
            </a:r>
            <a:br>
              <a:rPr b="0" lang="en-US" sz="2000"/>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5" name="Google Shape;175;p15"/>
          <p:cNvSpPr/>
          <p:nvPr/>
        </p:nvSpPr>
        <p:spPr>
          <a:xfrm flipH="1">
            <a:off x="2533650" y="1891261"/>
            <a:ext cx="7162800" cy="3833814"/>
          </a:xfrm>
          <a:custGeom>
            <a:rect b="b" l="l" r="r" t="t"/>
            <a:pathLst>
              <a:path extrusionOk="0" h="180975" w="180975">
                <a:moveTo>
                  <a:pt x="180975" y="0"/>
                </a:moveTo>
                <a:lnTo>
                  <a:pt x="0" y="0"/>
                </a:lnTo>
                <a:lnTo>
                  <a:pt x="0" y="180975"/>
                </a:lnTo>
                <a:lnTo>
                  <a:pt x="180975" y="180975"/>
                </a:lnTo>
                <a:lnTo>
                  <a:pt x="180975" y="0"/>
                </a:lnTo>
                <a:close/>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Aggregation</a:t>
            </a:r>
            <a:r>
              <a:rPr lang="en-US" sz="1800">
                <a:solidFill>
                  <a:schemeClr val="dk1"/>
                </a:solidFill>
                <a:latin typeface="Calibri"/>
                <a:ea typeface="Calibri"/>
                <a:cs typeface="Calibri"/>
                <a:sym typeface="Calibri"/>
              </a:rPr>
              <a:t>: Our Excel sheet compiles comprehensive employee performance data, segmented by key metrics such as productivity, efficiency, and goal achievement.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Dynamic Dashboards</a:t>
            </a:r>
            <a:r>
              <a:rPr lang="en-US" sz="1800">
                <a:solidFill>
                  <a:schemeClr val="dk1"/>
                </a:solidFill>
                <a:latin typeface="Calibri"/>
                <a:ea typeface="Calibri"/>
                <a:cs typeface="Calibri"/>
                <a:sym typeface="Calibri"/>
              </a:rPr>
              <a:t>: The sheet includes interactive dashboards with real-time filtering options, allowing quick comparisons and insights into individual and team performance trends.</a:t>
            </a:r>
            <a:endParaRPr/>
          </a:p>
        </p:txBody>
      </p:sp>
      <p:pic>
        <p:nvPicPr>
          <p:cNvPr id="176" name="Google Shape;176;p15"/>
          <p:cNvPicPr preferRelativeResize="0"/>
          <p:nvPr/>
        </p:nvPicPr>
        <p:blipFill rotWithShape="1">
          <a:blip r:embed="rId3">
            <a:alphaModFix/>
          </a:blip>
          <a:srcRect b="0" l="0" r="0" t="0"/>
          <a:stretch/>
        </p:blipFill>
        <p:spPr>
          <a:xfrm>
            <a:off x="66675" y="3597351"/>
            <a:ext cx="2466975" cy="3203497"/>
          </a:xfrm>
          <a:prstGeom prst="rect">
            <a:avLst/>
          </a:prstGeom>
          <a:noFill/>
          <a:ln>
            <a:noFill/>
          </a:ln>
        </p:spPr>
      </p:pic>
      <p:sp>
        <p:nvSpPr>
          <p:cNvPr id="177" name="Google Shape;177;p15"/>
          <p:cNvSpPr txBox="1"/>
          <p:nvPr>
            <p:ph type="title"/>
          </p:nvPr>
        </p:nvSpPr>
        <p:spPr>
          <a:xfrm>
            <a:off x="755332" y="385444"/>
            <a:ext cx="10681335" cy="75819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None/>
            </a:pPr>
            <a:r>
              <a:rPr lang="en-US"/>
              <a:t>THE "WOW" IN OUR SOLUTION</a:t>
            </a:r>
            <a:endParaRPr/>
          </a:p>
        </p:txBody>
      </p:sp>
      <p:sp>
        <p:nvSpPr>
          <p:cNvPr id="178" name="Google Shape;178;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9" name="Google Shape;179;p15"/>
          <p:cNvSpPr txBox="1"/>
          <p:nvPr/>
        </p:nvSpPr>
        <p:spPr>
          <a:xfrm>
            <a:off x="2438400" y="2427266"/>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