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6" r:id="rId3"/>
    <p:sldId id="260" r:id="rId4"/>
    <p:sldId id="275" r:id="rId5"/>
    <p:sldId id="264" r:id="rId6"/>
    <p:sldId id="265" r:id="rId7"/>
    <p:sldId id="271" r:id="rId8"/>
    <p:sldId id="267" r:id="rId9"/>
    <p:sldId id="270" r:id="rId10"/>
    <p:sldId id="257" r:id="rId11"/>
    <p:sldId id="269" r:id="rId12"/>
    <p:sldId id="274"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97" autoAdjust="0"/>
  </p:normalViewPr>
  <p:slideViewPr>
    <p:cSldViewPr>
      <p:cViewPr>
        <p:scale>
          <a:sx n="66" d="100"/>
          <a:sy n="66" d="100"/>
        </p:scale>
        <p:origin x="1301" y="17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81BA947-9846-47D3-BA99-6E20083192C5}" type="datetimeFigureOut">
              <a:rPr lang="en-IN" smtClean="0"/>
              <a:t>30-10-2025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61E7371-B26E-463D-AAB5-9DA658919714}" type="slidenum">
              <a:rPr lang="en-IN" smtClean="0"/>
              <a:t>‹#›</a:t>
            </a:fld>
            <a:endParaRPr lang="en-IN"/>
          </a:p>
        </p:txBody>
      </p:sp>
    </p:spTree>
    <p:extLst>
      <p:ext uri="{BB962C8B-B14F-4D97-AF65-F5344CB8AC3E}">
        <p14:creationId xmlns:p14="http://schemas.microsoft.com/office/powerpoint/2010/main" val="329595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1E7371-B26E-463D-AAB5-9DA658919714}" type="slidenum">
              <a:rPr lang="en-IN" smtClean="0"/>
              <a:t>5</a:t>
            </a:fld>
            <a:endParaRPr lang="en-IN"/>
          </a:p>
        </p:txBody>
      </p:sp>
    </p:spTree>
    <p:extLst>
      <p:ext uri="{BB962C8B-B14F-4D97-AF65-F5344CB8AC3E}">
        <p14:creationId xmlns:p14="http://schemas.microsoft.com/office/powerpoint/2010/main" val="388957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4387" y="1576450"/>
            <a:ext cx="6207760" cy="104775"/>
          </a:xfrm>
          <a:custGeom>
            <a:avLst/>
            <a:gdLst/>
            <a:ahLst/>
            <a:cxnLst/>
            <a:rect l="l" t="t" r="r" b="b"/>
            <a:pathLst>
              <a:path w="6207759" h="104775">
                <a:moveTo>
                  <a:pt x="6207379" y="0"/>
                </a:moveTo>
                <a:lnTo>
                  <a:pt x="0" y="0"/>
                </a:lnTo>
                <a:lnTo>
                  <a:pt x="0" y="104775"/>
                </a:lnTo>
                <a:lnTo>
                  <a:pt x="6207379" y="104775"/>
                </a:lnTo>
                <a:lnTo>
                  <a:pt x="6207379" y="0"/>
                </a:lnTo>
                <a:close/>
              </a:path>
            </a:pathLst>
          </a:custGeom>
          <a:solidFill>
            <a:srgbClr val="CC0000"/>
          </a:solidFill>
        </p:spPr>
        <p:txBody>
          <a:bodyPr wrap="square" lIns="0" tIns="0" rIns="0" bIns="0" rtlCol="0"/>
          <a:lstStyle/>
          <a:p>
            <a:endParaRPr/>
          </a:p>
        </p:txBody>
      </p:sp>
      <p:sp>
        <p:nvSpPr>
          <p:cNvPr id="18" name="bg object 18"/>
          <p:cNvSpPr/>
          <p:nvPr/>
        </p:nvSpPr>
        <p:spPr>
          <a:xfrm>
            <a:off x="814387" y="1576450"/>
            <a:ext cx="10611485" cy="0"/>
          </a:xfrm>
          <a:custGeom>
            <a:avLst/>
            <a:gdLst/>
            <a:ahLst/>
            <a:cxnLst/>
            <a:rect l="l" t="t" r="r" b="b"/>
            <a:pathLst>
              <a:path w="10611485">
                <a:moveTo>
                  <a:pt x="0" y="0"/>
                </a:moveTo>
                <a:lnTo>
                  <a:pt x="10610913" y="0"/>
                </a:lnTo>
              </a:path>
            </a:pathLst>
          </a:custGeom>
          <a:ln w="9525">
            <a:solidFill>
              <a:srgbClr val="CC0000"/>
            </a:solidFill>
          </a:ln>
        </p:spPr>
        <p:txBody>
          <a:bodyPr wrap="square" lIns="0" tIns="0" rIns="0" bIns="0" rtlCol="0"/>
          <a:lstStyle/>
          <a:p>
            <a:endParaRPr/>
          </a:p>
        </p:txBody>
      </p:sp>
      <p:sp>
        <p:nvSpPr>
          <p:cNvPr id="19" name="bg object 19"/>
          <p:cNvSpPr/>
          <p:nvPr/>
        </p:nvSpPr>
        <p:spPr>
          <a:xfrm>
            <a:off x="814387" y="6176962"/>
            <a:ext cx="10573385" cy="0"/>
          </a:xfrm>
          <a:custGeom>
            <a:avLst/>
            <a:gdLst/>
            <a:ahLst/>
            <a:cxnLst/>
            <a:rect l="l" t="t" r="r" b="b"/>
            <a:pathLst>
              <a:path w="10573385">
                <a:moveTo>
                  <a:pt x="0" y="0"/>
                </a:moveTo>
                <a:lnTo>
                  <a:pt x="10572813" y="0"/>
                </a:lnTo>
              </a:path>
            </a:pathLst>
          </a:custGeom>
          <a:ln w="3175">
            <a:solidFill>
              <a:srgbClr val="CC0000"/>
            </a:solidFill>
          </a:ln>
        </p:spPr>
        <p:txBody>
          <a:bodyPr wrap="square" lIns="0" tIns="0" rIns="0" bIns="0" rtlCol="0"/>
          <a:lstStyle/>
          <a:p>
            <a:endParaRPr/>
          </a:p>
        </p:txBody>
      </p:sp>
      <p:sp>
        <p:nvSpPr>
          <p:cNvPr id="2" name="Holder 2"/>
          <p:cNvSpPr>
            <a:spLocks noGrp="1"/>
          </p:cNvSpPr>
          <p:nvPr>
            <p:ph type="title"/>
          </p:nvPr>
        </p:nvSpPr>
        <p:spPr>
          <a:xfrm>
            <a:off x="841375" y="471741"/>
            <a:ext cx="8014652" cy="1012888"/>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835025" y="1706181"/>
            <a:ext cx="10517505" cy="4270375"/>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343653" y="6285997"/>
            <a:ext cx="3582162" cy="623888"/>
          </a:xfrm>
          <a:prstGeom prst="rect">
            <a:avLst/>
          </a:prstGeom>
        </p:spPr>
        <p:txBody>
          <a:bodyPr wrap="square" lIns="0" tIns="0" rIns="0" bIns="0">
            <a:spAutoFit/>
          </a:bodyPr>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a:xfrm>
            <a:off x="892175" y="6285997"/>
            <a:ext cx="1121410"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a:xfrm>
            <a:off x="11063351" y="6285997"/>
            <a:ext cx="282828"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3462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9162" y="2390838"/>
            <a:ext cx="10363835" cy="119380"/>
            <a:chOff x="919162" y="2390838"/>
            <a:chExt cx="10363835" cy="119380"/>
          </a:xfrm>
        </p:grpSpPr>
        <p:sp>
          <p:nvSpPr>
            <p:cNvPr id="4" name="object 4"/>
            <p:cNvSpPr/>
            <p:nvPr/>
          </p:nvSpPr>
          <p:spPr>
            <a:xfrm>
              <a:off x="919162" y="2395601"/>
              <a:ext cx="6404610" cy="114300"/>
            </a:xfrm>
            <a:custGeom>
              <a:avLst/>
              <a:gdLst/>
              <a:ahLst/>
              <a:cxnLst/>
              <a:rect l="l" t="t" r="r" b="b"/>
              <a:pathLst>
                <a:path w="6404609" h="114300">
                  <a:moveTo>
                    <a:pt x="6404483" y="0"/>
                  </a:moveTo>
                  <a:lnTo>
                    <a:pt x="0" y="0"/>
                  </a:lnTo>
                  <a:lnTo>
                    <a:pt x="0" y="114300"/>
                  </a:lnTo>
                  <a:lnTo>
                    <a:pt x="6404483" y="114300"/>
                  </a:lnTo>
                  <a:lnTo>
                    <a:pt x="6404483" y="0"/>
                  </a:lnTo>
                  <a:close/>
                </a:path>
              </a:pathLst>
            </a:custGeom>
            <a:solidFill>
              <a:srgbClr val="CC0000"/>
            </a:solidFill>
          </p:spPr>
          <p:txBody>
            <a:bodyPr wrap="square" lIns="0" tIns="0" rIns="0" bIns="0" rtlCol="0"/>
            <a:lstStyle/>
            <a:p>
              <a:endParaRPr dirty="0"/>
            </a:p>
          </p:txBody>
        </p:sp>
        <p:sp>
          <p:nvSpPr>
            <p:cNvPr id="5" name="object 5"/>
            <p:cNvSpPr/>
            <p:nvPr/>
          </p:nvSpPr>
          <p:spPr>
            <a:xfrm>
              <a:off x="919162" y="2395601"/>
              <a:ext cx="10363835" cy="0"/>
            </a:xfrm>
            <a:custGeom>
              <a:avLst/>
              <a:gdLst/>
              <a:ahLst/>
              <a:cxnLst/>
              <a:rect l="l" t="t" r="r" b="b"/>
              <a:pathLst>
                <a:path w="10363835">
                  <a:moveTo>
                    <a:pt x="0" y="0"/>
                  </a:moveTo>
                  <a:lnTo>
                    <a:pt x="10363263" y="0"/>
                  </a:lnTo>
                </a:path>
              </a:pathLst>
            </a:custGeom>
            <a:ln w="9525">
              <a:solidFill>
                <a:srgbClr val="CC0000"/>
              </a:solidFill>
            </a:ln>
          </p:spPr>
          <p:txBody>
            <a:bodyPr wrap="square" lIns="0" tIns="0" rIns="0" bIns="0" rtlCol="0"/>
            <a:lstStyle/>
            <a:p>
              <a:endParaRPr dirty="0"/>
            </a:p>
          </p:txBody>
        </p:sp>
      </p:grpSp>
      <p:sp>
        <p:nvSpPr>
          <p:cNvPr id="6" name="object 6"/>
          <p:cNvSpPr txBox="1"/>
          <p:nvPr/>
        </p:nvSpPr>
        <p:spPr>
          <a:xfrm>
            <a:off x="1140142" y="3141472"/>
            <a:ext cx="9911715" cy="411010"/>
          </a:xfrm>
          <a:prstGeom prst="rect">
            <a:avLst/>
          </a:prstGeom>
        </p:spPr>
        <p:txBody>
          <a:bodyPr vert="horz" wrap="square" lIns="0" tIns="13335" rIns="0" bIns="0" rtlCol="0">
            <a:spAutoFit/>
          </a:bodyPr>
          <a:lstStyle/>
          <a:p>
            <a:pPr algn="ctr">
              <a:lnSpc>
                <a:spcPts val="3075"/>
              </a:lnSpc>
              <a:spcBef>
                <a:spcPts val="105"/>
              </a:spcBef>
            </a:pPr>
            <a:r>
              <a:rPr lang="en-US" sz="3600" dirty="0"/>
              <a:t>Real-Time AML Suspicious Pattern Clustering</a:t>
            </a:r>
            <a:endParaRPr sz="3600" dirty="0">
              <a:latin typeface="Verdana"/>
              <a:cs typeface="Verdana"/>
            </a:endParaRPr>
          </a:p>
        </p:txBody>
      </p:sp>
      <p:sp>
        <p:nvSpPr>
          <p:cNvPr id="7" name="object 7"/>
          <p:cNvSpPr txBox="1"/>
          <p:nvPr/>
        </p:nvSpPr>
        <p:spPr>
          <a:xfrm>
            <a:off x="609600" y="5224462"/>
            <a:ext cx="3242309" cy="1140377"/>
          </a:xfrm>
          <a:prstGeom prst="rect">
            <a:avLst/>
          </a:prstGeom>
        </p:spPr>
        <p:txBody>
          <a:bodyPr vert="horz" wrap="square" lIns="0" tIns="27940" rIns="0" bIns="0" rtlCol="0">
            <a:spAutoFit/>
          </a:bodyPr>
          <a:lstStyle/>
          <a:p>
            <a:pPr marL="12700" marR="5080">
              <a:lnSpc>
                <a:spcPts val="2850"/>
              </a:lnSpc>
              <a:spcBef>
                <a:spcPts val="220"/>
              </a:spcBef>
            </a:pPr>
            <a:r>
              <a:rPr sz="2400" b="1" spc="-10" dirty="0" err="1">
                <a:solidFill>
                  <a:srgbClr val="FF0000"/>
                </a:solidFill>
                <a:latin typeface="Verdana"/>
                <a:cs typeface="Verdana"/>
              </a:rPr>
              <a:t>Mr</a:t>
            </a:r>
            <a:r>
              <a:rPr lang="en-IN" sz="2400" b="1" spc="-10" dirty="0">
                <a:solidFill>
                  <a:srgbClr val="FF0000"/>
                </a:solidFill>
                <a:latin typeface="Verdana"/>
                <a:cs typeface="Verdana"/>
              </a:rPr>
              <a:t>.Subramanian k </a:t>
            </a:r>
            <a:r>
              <a:rPr sz="2400" b="1" spc="-10" dirty="0">
                <a:solidFill>
                  <a:srgbClr val="FF0000"/>
                </a:solidFill>
                <a:latin typeface="Verdana"/>
                <a:cs typeface="Verdana"/>
              </a:rPr>
              <a:t>PROFESSOR</a:t>
            </a:r>
            <a:endParaRPr lang="en-US" sz="2400" b="1" spc="-10" dirty="0">
              <a:solidFill>
                <a:srgbClr val="FF0000"/>
              </a:solidFill>
              <a:latin typeface="Verdana"/>
              <a:cs typeface="Verdana"/>
            </a:endParaRPr>
          </a:p>
          <a:p>
            <a:pPr marL="12700" marR="5080">
              <a:lnSpc>
                <a:spcPts val="2850"/>
              </a:lnSpc>
              <a:spcBef>
                <a:spcPts val="220"/>
              </a:spcBef>
            </a:pPr>
            <a:r>
              <a:rPr lang="en-IN" sz="2400" b="1" spc="-10" dirty="0">
                <a:solidFill>
                  <a:srgbClr val="FF0000"/>
                </a:solidFill>
                <a:latin typeface="Verdana"/>
                <a:cs typeface="Verdana"/>
              </a:rPr>
              <a:t>AI&amp;DS</a:t>
            </a:r>
            <a:endParaRPr sz="2400" dirty="0">
              <a:latin typeface="Verdana"/>
              <a:cs typeface="Verdana"/>
            </a:endParaRPr>
          </a:p>
        </p:txBody>
      </p:sp>
      <p:sp>
        <p:nvSpPr>
          <p:cNvPr id="8" name="object 8"/>
          <p:cNvSpPr txBox="1"/>
          <p:nvPr/>
        </p:nvSpPr>
        <p:spPr>
          <a:xfrm>
            <a:off x="6130925" y="5224462"/>
            <a:ext cx="5607685" cy="1145185"/>
          </a:xfrm>
          <a:prstGeom prst="rect">
            <a:avLst/>
          </a:prstGeom>
        </p:spPr>
        <p:txBody>
          <a:bodyPr vert="horz" wrap="square" lIns="0" tIns="11430" rIns="0" bIns="0" rtlCol="0">
            <a:spAutoFit/>
          </a:bodyPr>
          <a:lstStyle/>
          <a:p>
            <a:pPr marL="12700" marR="5080" algn="just">
              <a:lnSpc>
                <a:spcPct val="100400"/>
              </a:lnSpc>
              <a:spcBef>
                <a:spcPts val="90"/>
              </a:spcBef>
            </a:pPr>
            <a:r>
              <a:rPr lang="en-IN" sz="2400" dirty="0">
                <a:latin typeface="Verdana"/>
                <a:cs typeface="Verdana"/>
              </a:rPr>
              <a:t>MUTHULAKSHMI M - 231801114</a:t>
            </a:r>
          </a:p>
          <a:p>
            <a:pPr marL="12700" marR="5080" algn="just">
              <a:lnSpc>
                <a:spcPct val="100400"/>
              </a:lnSpc>
              <a:spcBef>
                <a:spcPts val="90"/>
              </a:spcBef>
            </a:pPr>
            <a:r>
              <a:rPr lang="en-IN" sz="2400" dirty="0">
                <a:latin typeface="Verdana"/>
                <a:cs typeface="Verdana"/>
              </a:rPr>
              <a:t>RAMYA A     - 231801135</a:t>
            </a:r>
          </a:p>
          <a:p>
            <a:pPr marL="12700" marR="5080" algn="just">
              <a:lnSpc>
                <a:spcPct val="100400"/>
              </a:lnSpc>
              <a:spcBef>
                <a:spcPts val="90"/>
              </a:spcBef>
            </a:pPr>
            <a:r>
              <a:rPr lang="en-IN" sz="2400" dirty="0">
                <a:latin typeface="Verdana"/>
                <a:cs typeface="Verdana"/>
              </a:rPr>
              <a:t>MEENAKSHI G   -231801099</a:t>
            </a:r>
            <a:endParaRPr sz="2400" dirty="0">
              <a:latin typeface="Verdana"/>
              <a:cs typeface="Verdana"/>
            </a:endParaRPr>
          </a:p>
        </p:txBody>
      </p:sp>
      <p:sp>
        <p:nvSpPr>
          <p:cNvPr id="9" name="object 9"/>
          <p:cNvSpPr txBox="1">
            <a:spLocks noGrp="1"/>
          </p:cNvSpPr>
          <p:nvPr>
            <p:ph type="title"/>
          </p:nvPr>
        </p:nvSpPr>
        <p:spPr>
          <a:xfrm>
            <a:off x="948689" y="1337310"/>
            <a:ext cx="10056495" cy="426720"/>
          </a:xfrm>
          <a:prstGeom prst="rect">
            <a:avLst/>
          </a:prstGeom>
        </p:spPr>
        <p:txBody>
          <a:bodyPr vert="horz" wrap="square" lIns="0" tIns="16510" rIns="0" bIns="0" rtlCol="0">
            <a:spAutoFit/>
          </a:bodyPr>
          <a:lstStyle/>
          <a:p>
            <a:pPr marL="12700">
              <a:lnSpc>
                <a:spcPct val="100000"/>
              </a:lnSpc>
              <a:spcBef>
                <a:spcPts val="130"/>
              </a:spcBef>
            </a:pPr>
            <a:r>
              <a:rPr sz="2600" dirty="0">
                <a:solidFill>
                  <a:srgbClr val="001F5F"/>
                </a:solidFill>
              </a:rPr>
              <a:t>Department</a:t>
            </a:r>
            <a:r>
              <a:rPr sz="2600" spc="-60" dirty="0">
                <a:solidFill>
                  <a:srgbClr val="001F5F"/>
                </a:solidFill>
              </a:rPr>
              <a:t> </a:t>
            </a:r>
            <a:r>
              <a:rPr sz="2600" dirty="0">
                <a:solidFill>
                  <a:srgbClr val="001F5F"/>
                </a:solidFill>
              </a:rPr>
              <a:t>of</a:t>
            </a:r>
            <a:r>
              <a:rPr sz="2600" spc="-5" dirty="0">
                <a:solidFill>
                  <a:srgbClr val="001F5F"/>
                </a:solidFill>
              </a:rPr>
              <a:t> </a:t>
            </a:r>
            <a:r>
              <a:rPr sz="2600" dirty="0">
                <a:solidFill>
                  <a:srgbClr val="001F5F"/>
                </a:solidFill>
              </a:rPr>
              <a:t>Artificial</a:t>
            </a:r>
            <a:r>
              <a:rPr sz="2600" spc="-60" dirty="0">
                <a:solidFill>
                  <a:srgbClr val="001F5F"/>
                </a:solidFill>
              </a:rPr>
              <a:t> </a:t>
            </a:r>
            <a:r>
              <a:rPr sz="2600" dirty="0">
                <a:solidFill>
                  <a:srgbClr val="001F5F"/>
                </a:solidFill>
              </a:rPr>
              <a:t>Intelligence</a:t>
            </a:r>
            <a:r>
              <a:rPr sz="2600" spc="-5" dirty="0">
                <a:solidFill>
                  <a:srgbClr val="001F5F"/>
                </a:solidFill>
              </a:rPr>
              <a:t> </a:t>
            </a:r>
            <a:r>
              <a:rPr sz="2600" dirty="0">
                <a:solidFill>
                  <a:srgbClr val="001F5F"/>
                </a:solidFill>
              </a:rPr>
              <a:t>and</a:t>
            </a:r>
            <a:r>
              <a:rPr sz="2600" spc="-25" dirty="0">
                <a:solidFill>
                  <a:srgbClr val="001F5F"/>
                </a:solidFill>
              </a:rPr>
              <a:t> </a:t>
            </a:r>
            <a:r>
              <a:rPr sz="2600" dirty="0">
                <a:solidFill>
                  <a:srgbClr val="001F5F"/>
                </a:solidFill>
              </a:rPr>
              <a:t>Data</a:t>
            </a:r>
            <a:r>
              <a:rPr sz="2600" spc="-20" dirty="0">
                <a:solidFill>
                  <a:srgbClr val="001F5F"/>
                </a:solidFill>
              </a:rPr>
              <a:t> </a:t>
            </a:r>
            <a:r>
              <a:rPr sz="2600" spc="-10" dirty="0">
                <a:solidFill>
                  <a:srgbClr val="001F5F"/>
                </a:solidFill>
              </a:rPr>
              <a:t>Science</a:t>
            </a:r>
            <a:endParaRPr sz="2600"/>
          </a:p>
        </p:txBody>
      </p:sp>
      <p:pic>
        <p:nvPicPr>
          <p:cNvPr id="10" name="object 10"/>
          <p:cNvPicPr/>
          <p:nvPr/>
        </p:nvPicPr>
        <p:blipFill>
          <a:blip r:embed="rId3" cstate="print"/>
          <a:stretch>
            <a:fillRect/>
          </a:stretch>
        </p:blipFill>
        <p:spPr>
          <a:xfrm>
            <a:off x="152400" y="152400"/>
            <a:ext cx="2771775" cy="1047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dirty="0"/>
              <a:t>Conclusion and Future Scope</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xfrm>
            <a:off x="11063350" y="6285997"/>
            <a:ext cx="442849" cy="198131"/>
          </a:xfrm>
          <a:prstGeom prst="rect">
            <a:avLst/>
          </a:prstGeom>
        </p:spPr>
        <p:txBody>
          <a:bodyPr vert="horz" wrap="square" lIns="0" tIns="13335" rIns="0" bIns="0" rtlCol="0">
            <a:spAutoFit/>
          </a:bodyPr>
          <a:lstStyle/>
          <a:p>
            <a:pPr marL="134620">
              <a:lnSpc>
                <a:spcPct val="100000"/>
              </a:lnSpc>
              <a:spcBef>
                <a:spcPts val="105"/>
              </a:spcBef>
            </a:pPr>
            <a:fld id="{81D60167-4931-47E6-BA6A-407CBD079E47}" type="slidenum">
              <a:rPr spc="-50" dirty="0"/>
              <a:t>10</a:t>
            </a:fld>
            <a:endParaRPr spc="-50" dirty="0"/>
          </a:p>
        </p:txBody>
      </p:sp>
      <p:sp>
        <p:nvSpPr>
          <p:cNvPr id="15" name="TextBox 14">
            <a:extLst>
              <a:ext uri="{FF2B5EF4-FFF2-40B4-BE49-F238E27FC236}">
                <a16:creationId xmlns:a16="http://schemas.microsoft.com/office/drawing/2014/main" id="{164BA6F7-3C2E-4C3A-FEDE-E48D4DEA5B1B}"/>
              </a:ext>
            </a:extLst>
          </p:cNvPr>
          <p:cNvSpPr txBox="1"/>
          <p:nvPr/>
        </p:nvSpPr>
        <p:spPr>
          <a:xfrm>
            <a:off x="533400" y="1828800"/>
            <a:ext cx="10972799" cy="3477875"/>
          </a:xfrm>
          <a:prstGeom prst="rect">
            <a:avLst/>
          </a:prstGeom>
          <a:noFill/>
        </p:spPr>
        <p:txBody>
          <a:bodyPr wrap="square" rtlCol="0">
            <a:spAutoFit/>
          </a:bodyPr>
          <a:lstStyle/>
          <a:p>
            <a:r>
              <a:rPr lang="en-US" sz="2000" b="1" dirty="0"/>
              <a:t>C</a:t>
            </a:r>
            <a:r>
              <a:rPr lang="en-IN" sz="2000" b="1" dirty="0" err="1"/>
              <a:t>onclusion</a:t>
            </a:r>
            <a:endParaRPr lang="en-IN" sz="2000" b="1" dirty="0"/>
          </a:p>
          <a:p>
            <a:pPr marL="342900" indent="-342900">
              <a:buFont typeface="Arial" panose="020B0604020202020204" pitchFamily="34" charset="0"/>
              <a:buChar char="•"/>
            </a:pPr>
            <a:r>
              <a:rPr lang="en-US" sz="2000" dirty="0"/>
              <a:t>The project successfully detected suspicious transactions using clustering techniques.</a:t>
            </a:r>
          </a:p>
          <a:p>
            <a:pPr marL="342900" indent="-342900">
              <a:buFont typeface="Arial" panose="020B0604020202020204" pitchFamily="34" charset="0"/>
              <a:buChar char="•"/>
            </a:pPr>
            <a:r>
              <a:rPr lang="en-US" sz="2000" dirty="0"/>
              <a:t> Databricks provided a unified platform for data processing and visualization.</a:t>
            </a:r>
          </a:p>
          <a:p>
            <a:pPr marL="342900" indent="-342900">
              <a:buFont typeface="Arial" panose="020B0604020202020204" pitchFamily="34" charset="0"/>
              <a:buChar char="•"/>
            </a:pPr>
            <a:r>
              <a:rPr lang="en-US" sz="2000" dirty="0"/>
              <a:t>The dashboards helped identify transaction patterns and anomalies effectively.</a:t>
            </a:r>
          </a:p>
          <a:p>
            <a:pPr marL="342900" indent="-342900">
              <a:buFont typeface="Arial" panose="020B0604020202020204" pitchFamily="34" charset="0"/>
              <a:buChar char="•"/>
            </a:pPr>
            <a:r>
              <a:rPr lang="en-US" sz="2000" dirty="0"/>
              <a:t>Overall, the system improved financial monitoring and decision-making efficiency.</a:t>
            </a:r>
          </a:p>
          <a:p>
            <a:endParaRPr lang="en-US" sz="2000" dirty="0"/>
          </a:p>
          <a:p>
            <a:r>
              <a:rPr lang="en-US" sz="2000" b="1" dirty="0"/>
              <a:t>Future Scope</a:t>
            </a:r>
          </a:p>
          <a:p>
            <a:pPr marL="342900" indent="-342900">
              <a:buFont typeface="Arial" panose="020B0604020202020204" pitchFamily="34" charset="0"/>
              <a:buChar char="•"/>
            </a:pPr>
            <a:r>
              <a:rPr lang="en-US" sz="2000" dirty="0"/>
              <a:t>Integrate </a:t>
            </a:r>
            <a:r>
              <a:rPr lang="en-US" sz="2000" b="1" dirty="0"/>
              <a:t>real-time transaction monitoring</a:t>
            </a:r>
            <a:r>
              <a:rPr lang="en-US" sz="2000" dirty="0"/>
              <a:t> for instant fraud detection.</a:t>
            </a:r>
          </a:p>
          <a:p>
            <a:pPr marL="342900" indent="-342900">
              <a:buFont typeface="Arial" panose="020B0604020202020204" pitchFamily="34" charset="0"/>
              <a:buChar char="•"/>
            </a:pPr>
            <a:r>
              <a:rPr lang="en-US" sz="2000" dirty="0"/>
              <a:t>Implement </a:t>
            </a:r>
            <a:r>
              <a:rPr lang="en-US" sz="2000" b="1" dirty="0"/>
              <a:t>advanced AI models</a:t>
            </a:r>
            <a:r>
              <a:rPr lang="en-US" sz="2000" dirty="0"/>
              <a:t> for more accurate anomaly detection.</a:t>
            </a:r>
          </a:p>
          <a:p>
            <a:pPr marL="342900" indent="-342900">
              <a:buFont typeface="Arial" panose="020B0604020202020204" pitchFamily="34" charset="0"/>
              <a:buChar char="•"/>
            </a:pPr>
            <a:r>
              <a:rPr lang="en-US" sz="2000" dirty="0"/>
              <a:t>Add </a:t>
            </a:r>
            <a:r>
              <a:rPr lang="en-US" sz="2000" b="1" dirty="0"/>
              <a:t>automated alerts and notifications</a:t>
            </a:r>
            <a:r>
              <a:rPr lang="en-US" sz="2000" dirty="0"/>
              <a:t> for high-risk transactions.</a:t>
            </a:r>
          </a:p>
          <a:p>
            <a:pPr marL="342900" indent="-342900">
              <a:buFont typeface="Arial" panose="020B0604020202020204" pitchFamily="34" charset="0"/>
              <a:buChar char="•"/>
            </a:pPr>
            <a:r>
              <a:rPr lang="en-US" sz="2000" dirty="0"/>
              <a:t>Expand visualization with </a:t>
            </a:r>
            <a:r>
              <a:rPr lang="en-US" sz="2000" b="1" dirty="0"/>
              <a:t>interactive dashboards</a:t>
            </a:r>
            <a:r>
              <a:rPr lang="en-US" sz="2000" dirty="0"/>
              <a:t> and drill-down analytics</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spc="-10" dirty="0"/>
              <a:t>Reference</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11</a:t>
            </a:fld>
            <a:endParaRPr spc="-25" dirty="0"/>
          </a:p>
        </p:txBody>
      </p:sp>
      <p:sp>
        <p:nvSpPr>
          <p:cNvPr id="8" name="Rectangle 1"/>
          <p:cNvSpPr>
            <a:spLocks noChangeArrowheads="1"/>
          </p:cNvSpPr>
          <p:nvPr/>
        </p:nvSpPr>
        <p:spPr bwMode="auto">
          <a:xfrm>
            <a:off x="809290" y="2013466"/>
            <a:ext cx="1107790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Apache Spark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https://spark.apache.org/docs/latest/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Databricks</a:t>
            </a:r>
            <a:r>
              <a:rPr kumimoji="0" lang="en-US" altLang="en-US" sz="2400" b="1" i="0" u="none" strike="noStrike" cap="none" normalizeH="0" baseline="0" dirty="0">
                <a:ln>
                  <a:noFill/>
                </a:ln>
                <a:solidFill>
                  <a:schemeClr val="tx1"/>
                </a:solidFill>
                <a:effectLst/>
                <a:latin typeface="Arial" panose="020B0604020202020204" pitchFamily="34" charset="0"/>
              </a:rPr>
              <a:t>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https://docs.databricks.com/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Delta Lake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https://delta.io/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PySpark</a:t>
            </a:r>
            <a:r>
              <a:rPr kumimoji="0" lang="en-US" altLang="en-US" sz="2400" b="1" i="0" u="none" strike="noStrike" cap="none" normalizeH="0" baseline="0" dirty="0">
                <a:ln>
                  <a:noFill/>
                </a:ln>
                <a:solidFill>
                  <a:schemeClr val="tx1"/>
                </a:solidFill>
                <a:effectLst/>
                <a:latin typeface="Arial" panose="020B0604020202020204" pitchFamily="34" charset="0"/>
              </a:rPr>
              <a:t> API Guide:</a:t>
            </a:r>
            <a:r>
              <a:rPr kumimoji="0" lang="en-US" altLang="en-US" sz="2400" b="0" i="0" u="none" strike="noStrike" cap="none" normalizeH="0" baseline="0" dirty="0">
                <a:ln>
                  <a:noFill/>
                </a:ln>
                <a:solidFill>
                  <a:schemeClr val="tx1"/>
                </a:solidFill>
                <a:effectLst/>
                <a:latin typeface="Arial" panose="020B0604020202020204" pitchFamily="34" charset="0"/>
              </a:rPr>
              <a:t> https://spark.apache.org/docs/latest/api/python/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Pandas Library:</a:t>
            </a:r>
            <a:r>
              <a:rPr kumimoji="0" lang="en-US" altLang="en-US" sz="2400" b="0" i="0" u="none" strike="noStrike" cap="none" normalizeH="0" baseline="0" dirty="0">
                <a:ln>
                  <a:noFill/>
                </a:ln>
                <a:solidFill>
                  <a:schemeClr val="tx1"/>
                </a:solidFill>
                <a:effectLst/>
                <a:latin typeface="Arial" panose="020B0604020202020204" pitchFamily="34" charset="0"/>
              </a:rPr>
              <a:t> https://pandas.pydata.org/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NumPy</a:t>
            </a:r>
            <a:r>
              <a:rPr kumimoji="0" lang="en-US" altLang="en-US" sz="2400" b="1" i="0" u="none" strike="noStrike" cap="none" normalizeH="0" baseline="0" dirty="0">
                <a:ln>
                  <a:noFill/>
                </a:ln>
                <a:solidFill>
                  <a:schemeClr val="tx1"/>
                </a:solidFill>
                <a:effectLst/>
                <a:latin typeface="Arial" panose="020B0604020202020204" pitchFamily="34" charset="0"/>
              </a:rPr>
              <a:t> Library:</a:t>
            </a:r>
            <a:r>
              <a:rPr kumimoji="0" lang="en-US" altLang="en-US" sz="2400" b="0" i="0" u="none" strike="noStrike" cap="none" normalizeH="0" baseline="0" dirty="0">
                <a:ln>
                  <a:noFill/>
                </a:ln>
                <a:solidFill>
                  <a:schemeClr val="tx1"/>
                </a:solidFill>
                <a:effectLst/>
                <a:latin typeface="Arial" panose="020B0604020202020204" pitchFamily="34" charset="0"/>
              </a:rPr>
              <a:t> https://numpy.org/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MLflow</a:t>
            </a:r>
            <a:r>
              <a:rPr kumimoji="0" lang="en-US" altLang="en-US" sz="2400" b="1" i="0" u="none" strike="noStrike" cap="none" normalizeH="0" baseline="0" dirty="0">
                <a:ln>
                  <a:noFill/>
                </a:ln>
                <a:solidFill>
                  <a:schemeClr val="tx1"/>
                </a:solidFill>
                <a:effectLst/>
                <a:latin typeface="Arial" panose="020B0604020202020204" pitchFamily="34" charset="0"/>
              </a:rPr>
              <a:t>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https://mlflow.org/docs/latest/index.html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Databricks</a:t>
            </a:r>
            <a:r>
              <a:rPr kumimoji="0" lang="en-US" altLang="en-US" sz="2400" b="1" i="0" u="none" strike="noStrike" cap="none" normalizeH="0" baseline="0" dirty="0">
                <a:ln>
                  <a:noFill/>
                </a:ln>
                <a:solidFill>
                  <a:schemeClr val="tx1"/>
                </a:solidFill>
                <a:effectLst/>
                <a:latin typeface="Arial" panose="020B0604020202020204" pitchFamily="34" charset="0"/>
              </a:rPr>
              <a:t> Dashboards:</a:t>
            </a:r>
            <a:r>
              <a:rPr kumimoji="0" lang="en-US" altLang="en-US" sz="2400" b="0" i="0" u="none" strike="noStrike" cap="none" normalizeH="0" baseline="0" dirty="0">
                <a:ln>
                  <a:noFill/>
                </a:ln>
                <a:solidFill>
                  <a:schemeClr val="tx1"/>
                </a:solidFill>
                <a:effectLst/>
                <a:latin typeface="Arial" panose="020B0604020202020204" pitchFamily="34" charset="0"/>
              </a:rPr>
              <a:t> https://docs.databricks.com/dashboards/index.html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Power BI Documentation:</a:t>
            </a:r>
            <a:r>
              <a:rPr kumimoji="0" lang="en-US" altLang="en-US" sz="2400" b="0" i="0" u="none" strike="noStrike" cap="none" normalizeH="0" baseline="0" dirty="0">
                <a:ln>
                  <a:noFill/>
                </a:ln>
                <a:solidFill>
                  <a:schemeClr val="tx1"/>
                </a:solidFill>
                <a:effectLst/>
                <a:latin typeface="Arial" panose="020B0604020202020204" pitchFamily="34" charset="0"/>
              </a:rPr>
              <a:t> https://learn.microsoft.com/en-us/power-bi/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0978" y="3463671"/>
            <a:ext cx="303466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90" dirty="0"/>
              <a:t> </a:t>
            </a:r>
            <a:r>
              <a:rPr sz="3950" spc="-25" dirty="0"/>
              <a:t>You</a:t>
            </a:r>
            <a:endParaRPr sz="3950"/>
          </a:p>
        </p:txBody>
      </p:sp>
      <p:sp>
        <p:nvSpPr>
          <p:cNvPr id="3" name="object 3"/>
          <p:cNvSpPr txBox="1">
            <a:spLocks noGrp="1"/>
          </p:cNvSpPr>
          <p:nvPr>
            <p:ph type="dt" sz="half" idx="6"/>
          </p:nvPr>
        </p:nvSpPr>
        <p:spPr>
          <a:xfrm>
            <a:off x="892175" y="6285997"/>
            <a:ext cx="1121410" cy="198131"/>
          </a:xfrm>
          <a:prstGeom prst="rect">
            <a:avLst/>
          </a:prstGeom>
        </p:spPr>
        <p:txBody>
          <a:bodyPr vert="horz" wrap="square" lIns="0" tIns="13335" rIns="0" bIns="0" rtlCol="0">
            <a:spAutoFit/>
          </a:bodyPr>
          <a:lstStyle/>
          <a:p>
            <a:pPr marL="12700">
              <a:lnSpc>
                <a:spcPct val="100000"/>
              </a:lnSpc>
              <a:spcBef>
                <a:spcPts val="105"/>
              </a:spcBef>
            </a:pPr>
            <a:endParaRPr spc="-10" dirty="0"/>
          </a:p>
        </p:txBody>
      </p:sp>
      <p:sp>
        <p:nvSpPr>
          <p:cNvPr id="4" name="object 4"/>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12</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57200"/>
            <a:ext cx="8014652" cy="1012888"/>
          </a:xfrm>
          <a:prstGeom prst="rect">
            <a:avLst/>
          </a:prstGeom>
        </p:spPr>
        <p:txBody>
          <a:bodyPr vert="horz" wrap="square" lIns="0" tIns="511238" rIns="0" bIns="0" rtlCol="0">
            <a:spAutoFit/>
          </a:bodyPr>
          <a:lstStyle/>
          <a:p>
            <a:pPr marL="16510">
              <a:lnSpc>
                <a:spcPct val="100000"/>
              </a:lnSpc>
              <a:spcBef>
                <a:spcPts val="130"/>
              </a:spcBef>
            </a:pPr>
            <a:r>
              <a:rPr dirty="0"/>
              <a:t>INTRODUCTION</a:t>
            </a:r>
            <a:r>
              <a:rPr spc="-220" dirty="0"/>
              <a:t> </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a:t>
            </a:fld>
            <a:endParaRPr spc="-25" dirty="0"/>
          </a:p>
        </p:txBody>
      </p:sp>
      <p:sp>
        <p:nvSpPr>
          <p:cNvPr id="3" name="object 3"/>
          <p:cNvSpPr txBox="1">
            <a:spLocks noGrp="1"/>
          </p:cNvSpPr>
          <p:nvPr>
            <p:ph type="body" idx="1"/>
          </p:nvPr>
        </p:nvSpPr>
        <p:spPr>
          <a:xfrm>
            <a:off x="2362201" y="1694201"/>
            <a:ext cx="8077200" cy="827919"/>
          </a:xfrm>
          <a:prstGeom prst="rect">
            <a:avLst/>
          </a:prstGeom>
        </p:spPr>
        <p:txBody>
          <a:bodyPr vert="horz" wrap="square" lIns="0" tIns="88392" rIns="0" bIns="0" rtlCol="0">
            <a:spAutoFit/>
          </a:bodyPr>
          <a:lstStyle/>
          <a:p>
            <a:r>
              <a:rPr lang="en-US" dirty="0" err="1"/>
              <a:t>Title:Real-Time</a:t>
            </a:r>
            <a:r>
              <a:rPr lang="en-US" dirty="0"/>
              <a:t> AML Suspicious Pattern Clustering</a:t>
            </a:r>
          </a:p>
          <a:p>
            <a:endParaRPr lang="en-US" b="0" dirty="0"/>
          </a:p>
        </p:txBody>
      </p:sp>
      <p:sp>
        <p:nvSpPr>
          <p:cNvPr id="10" name="Rectangle 3"/>
          <p:cNvSpPr>
            <a:spLocks noChangeArrowheads="1"/>
          </p:cNvSpPr>
          <p:nvPr/>
        </p:nvSpPr>
        <p:spPr bwMode="auto">
          <a:xfrm>
            <a:off x="609600" y="2054425"/>
            <a:ext cx="113506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b="1" dirty="0"/>
              <a:t>Problem Statement</a:t>
            </a:r>
          </a:p>
          <a:p>
            <a:r>
              <a:rPr lang="en-US" sz="2000" dirty="0"/>
              <a:t>Financial institutions struggle to detect hidden suspicious transactions due to the limitations of traditional </a:t>
            </a:r>
            <a:r>
              <a:rPr lang="en-US" sz="2000" b="1" dirty="0"/>
              <a:t>rule-based and manual systems</a:t>
            </a:r>
            <a:r>
              <a:rPr lang="en-US" sz="2000" dirty="0"/>
              <a:t>. These systems often miss evolving fraud patterns and produce many false alerts.</a:t>
            </a:r>
          </a:p>
          <a:p>
            <a:endParaRPr lang="en-US" sz="2000" dirty="0"/>
          </a:p>
          <a:p>
            <a:pPr marL="342900" indent="-342900">
              <a:buFont typeface="Arial" panose="020B0604020202020204" pitchFamily="34" charset="0"/>
              <a:buChar char="•"/>
            </a:pPr>
            <a:r>
              <a:rPr lang="en-US" sz="2000" b="1" dirty="0"/>
              <a:t>Objective</a:t>
            </a:r>
          </a:p>
          <a:p>
            <a:r>
              <a:rPr lang="en-US" sz="2000" dirty="0"/>
              <a:t>To build a </a:t>
            </a:r>
            <a:r>
              <a:rPr lang="en-US" sz="2000" b="1" dirty="0"/>
              <a:t>real-time, data-driven AML detection system</a:t>
            </a:r>
            <a:r>
              <a:rPr lang="en-US" sz="2000" dirty="0"/>
              <a:t> that identifies </a:t>
            </a:r>
            <a:r>
              <a:rPr lang="en-US" sz="2000" b="1" dirty="0"/>
              <a:t>suspicious transaction clusters</a:t>
            </a:r>
            <a:r>
              <a:rPr lang="en-US" sz="2000" dirty="0"/>
              <a:t> using </a:t>
            </a:r>
            <a:r>
              <a:rPr lang="en-US" sz="2000" b="1" dirty="0"/>
              <a:t>big data analytics and machine learning</a:t>
            </a:r>
            <a:r>
              <a:rPr lang="en-US" sz="2000" dirty="0"/>
              <a:t>, improving accuracy and response time.</a:t>
            </a:r>
          </a:p>
          <a:p>
            <a:endParaRPr lang="en-US" sz="2000" dirty="0"/>
          </a:p>
          <a:p>
            <a:pPr marL="342900" indent="-342900">
              <a:buFont typeface="Arial" panose="020B0604020202020204" pitchFamily="34" charset="0"/>
              <a:buChar char="•"/>
            </a:pPr>
            <a:r>
              <a:rPr lang="en-IN" sz="2000" b="1" dirty="0"/>
              <a:t>Proposed Solution</a:t>
            </a:r>
          </a:p>
          <a:p>
            <a:r>
              <a:rPr lang="en-IN" sz="2000" dirty="0"/>
              <a:t>A </a:t>
            </a:r>
            <a:r>
              <a:rPr lang="en-IN" sz="2000" b="1" dirty="0"/>
              <a:t>DBSCAN-based clustering model</a:t>
            </a:r>
            <a:r>
              <a:rPr lang="en-IN" sz="2000" dirty="0"/>
              <a:t> implemented on </a:t>
            </a:r>
            <a:r>
              <a:rPr lang="en-IN" sz="2000" b="1" dirty="0"/>
              <a:t>Databricks</a:t>
            </a:r>
            <a:r>
              <a:rPr lang="en-IN" sz="2000" dirty="0"/>
              <a:t> </a:t>
            </a:r>
            <a:r>
              <a:rPr lang="en-IN" sz="2000" dirty="0" err="1"/>
              <a:t>analyzes</a:t>
            </a:r>
            <a:r>
              <a:rPr lang="en-IN" sz="2000" dirty="0"/>
              <a:t> large transaction datasets, detects anomalies, and visualizes insights through interactive dashboards for better </a:t>
            </a:r>
            <a:r>
              <a:rPr lang="en-IN" sz="2000" b="1" dirty="0"/>
              <a:t>fraud monitoring and decision-making</a:t>
            </a:r>
            <a:r>
              <a:rPr lang="en-IN" sz="2000" dirty="0"/>
              <a:t>.</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spc="-10" dirty="0"/>
              <a:t>Abstract</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34620">
              <a:lnSpc>
                <a:spcPct val="100000"/>
              </a:lnSpc>
              <a:spcBef>
                <a:spcPts val="105"/>
              </a:spcBef>
            </a:pPr>
            <a:fld id="{81D60167-4931-47E6-BA6A-407CBD079E47}" type="slidenum">
              <a:rPr spc="-50" dirty="0"/>
              <a:t>3</a:t>
            </a:fld>
            <a:endParaRPr spc="-50" dirty="0"/>
          </a:p>
        </p:txBody>
      </p:sp>
      <p:sp>
        <p:nvSpPr>
          <p:cNvPr id="9" name="TextBox 8">
            <a:extLst>
              <a:ext uri="{FF2B5EF4-FFF2-40B4-BE49-F238E27FC236}">
                <a16:creationId xmlns:a16="http://schemas.microsoft.com/office/drawing/2014/main" id="{9DBC9353-CC7A-0553-698B-F33A32649E48}"/>
              </a:ext>
            </a:extLst>
          </p:cNvPr>
          <p:cNvSpPr txBox="1"/>
          <p:nvPr/>
        </p:nvSpPr>
        <p:spPr>
          <a:xfrm>
            <a:off x="685800" y="1981200"/>
            <a:ext cx="10896600" cy="2862322"/>
          </a:xfrm>
          <a:prstGeom prst="rect">
            <a:avLst/>
          </a:prstGeom>
          <a:noFill/>
        </p:spPr>
        <p:txBody>
          <a:bodyPr wrap="square" rtlCol="0">
            <a:spAutoFit/>
          </a:bodyPr>
          <a:lstStyle/>
          <a:p>
            <a:r>
              <a:rPr lang="en-US" dirty="0"/>
              <a:t>This project aims to enhance the detection of suspicious financial transactions in the banking sector using </a:t>
            </a:r>
            <a:r>
              <a:rPr lang="en-US" b="1" dirty="0"/>
              <a:t>Big Data and Machine Learning</a:t>
            </a:r>
            <a:r>
              <a:rPr lang="en-US" dirty="0"/>
              <a:t> techniques. Traditional </a:t>
            </a:r>
            <a:r>
              <a:rPr lang="en-US" b="1" dirty="0"/>
              <a:t>rule-based AML systems</a:t>
            </a:r>
            <a:r>
              <a:rPr lang="en-US" dirty="0"/>
              <a:t> are limited, as they depend on predefined conditions and fail to adapt to evolving fraudulent behaviors. To address this challenge, the proposed system utilizes the </a:t>
            </a:r>
            <a:r>
              <a:rPr lang="en-US" b="1" dirty="0"/>
              <a:t>DBSCAN clustering algorithm</a:t>
            </a:r>
            <a:r>
              <a:rPr lang="en-US" dirty="0"/>
              <a:t> on the </a:t>
            </a:r>
            <a:r>
              <a:rPr lang="en-US" b="1" dirty="0"/>
              <a:t>Databricks platform</a:t>
            </a:r>
            <a:r>
              <a:rPr lang="en-US" dirty="0"/>
              <a:t> to analyze large volumes of transaction data efficiently. The system identifies hidden patterns and groups normal and abnormal transactions based on their similarity, helping to uncover potential money laundering activities. Processed outputs are visualized through </a:t>
            </a:r>
            <a:r>
              <a:rPr lang="en-US" b="1" dirty="0"/>
              <a:t>interactive dashboards</a:t>
            </a:r>
            <a:r>
              <a:rPr lang="en-US" dirty="0"/>
              <a:t>, enabling analysts to monitor high-risk regions, transaction trends, and channels in real time. This approach improves </a:t>
            </a:r>
            <a:r>
              <a:rPr lang="en-US" b="1" dirty="0"/>
              <a:t>fraud detection accuracy</a:t>
            </a:r>
            <a:r>
              <a:rPr lang="en-US" dirty="0"/>
              <a:t>, minimizes false positives, and empowers financial institutions to make faster and more data-driven compliance decisions.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8" y="152400"/>
            <a:ext cx="8014652" cy="492443"/>
          </a:xfrm>
        </p:spPr>
        <p:txBody>
          <a:bodyPr/>
          <a:lstStyle/>
          <a:p>
            <a:r>
              <a:rPr lang="en-IN" dirty="0"/>
              <a:t>SYSTEM ARCHITECTURE</a:t>
            </a:r>
          </a:p>
        </p:txBody>
      </p:sp>
      <p:sp>
        <p:nvSpPr>
          <p:cNvPr id="5" name="object 5"/>
          <p:cNvSpPr txBox="1">
            <a:spLocks noGrp="1"/>
          </p:cNvSpPr>
          <p:nvPr>
            <p:ph type="ftr" sz="quarter" idx="5"/>
          </p:nvPr>
        </p:nvSpPr>
        <p:spPr>
          <a:xfrm>
            <a:off x="4343400" y="6285997"/>
            <a:ext cx="3582162" cy="623888"/>
          </a:xfrm>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7" name="Rectangle 6"/>
          <p:cNvSpPr/>
          <p:nvPr/>
        </p:nvSpPr>
        <p:spPr>
          <a:xfrm>
            <a:off x="10997946" y="6274416"/>
            <a:ext cx="327780" cy="307777"/>
          </a:xfrm>
          <a:prstGeom prst="rect">
            <a:avLst/>
          </a:prstGeom>
        </p:spPr>
        <p:txBody>
          <a:bodyPr wrap="square">
            <a:spAutoFit/>
          </a:bodyPr>
          <a:lstStyle/>
          <a:p>
            <a:r>
              <a:rPr lang="en-IN" sz="1400" dirty="0"/>
              <a:t>4</a:t>
            </a:r>
          </a:p>
        </p:txBody>
      </p:sp>
      <p:sp>
        <p:nvSpPr>
          <p:cNvPr id="9" name="Rectangle 8"/>
          <p:cNvSpPr/>
          <p:nvPr/>
        </p:nvSpPr>
        <p:spPr>
          <a:xfrm>
            <a:off x="4967018" y="1572969"/>
            <a:ext cx="1676400" cy="228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CADD0470-2520-AFAC-2736-FE4A1AFA5CB6}"/>
              </a:ext>
            </a:extLst>
          </p:cNvPr>
          <p:cNvPicPr>
            <a:picLocks noChangeAspect="1"/>
          </p:cNvPicPr>
          <p:nvPr/>
        </p:nvPicPr>
        <p:blipFill>
          <a:blip r:embed="rId2"/>
          <a:stretch>
            <a:fillRect/>
          </a:stretch>
        </p:blipFill>
        <p:spPr>
          <a:xfrm>
            <a:off x="2514600" y="644843"/>
            <a:ext cx="7467600" cy="5222557"/>
          </a:xfrm>
          <a:prstGeom prst="rect">
            <a:avLst/>
          </a:prstGeom>
        </p:spPr>
      </p:pic>
    </p:spTree>
    <p:extLst>
      <p:ext uri="{BB962C8B-B14F-4D97-AF65-F5344CB8AC3E}">
        <p14:creationId xmlns:p14="http://schemas.microsoft.com/office/powerpoint/2010/main" val="15157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41374" y="935699"/>
            <a:ext cx="8014652" cy="508473"/>
          </a:xfrm>
          <a:prstGeom prst="rect">
            <a:avLst/>
          </a:prstGeom>
        </p:spPr>
        <p:txBody>
          <a:bodyPr vert="horz" wrap="square" lIns="0" tIns="15875" rIns="0" bIns="0" rtlCol="0">
            <a:spAutoFit/>
          </a:bodyPr>
          <a:lstStyle/>
          <a:p>
            <a:pPr marL="16510">
              <a:lnSpc>
                <a:spcPct val="100000"/>
              </a:lnSpc>
              <a:spcBef>
                <a:spcPts val="125"/>
              </a:spcBef>
            </a:pPr>
            <a:r>
              <a:rPr lang="en-IN" dirty="0"/>
              <a:t>Modules Overview</a:t>
            </a:r>
            <a:endParaRPr spc="-10" dirty="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5</a:t>
            </a:fld>
            <a:endParaRPr spc="-25" dirty="0"/>
          </a:p>
        </p:txBody>
      </p:sp>
      <p:sp>
        <p:nvSpPr>
          <p:cNvPr id="5" name="object 5"/>
          <p:cNvSpPr txBox="1">
            <a:spLocks noGrp="1"/>
          </p:cNvSpPr>
          <p:nvPr>
            <p:ph type="ftr" sz="quarter" idx="5"/>
          </p:nvPr>
        </p:nvSpPr>
        <p:spPr>
          <a:prstGeom prst="rect">
            <a:avLst/>
          </a:prstGeom>
        </p:spPr>
        <p:txBody>
          <a:bodyPr vert="horz" wrap="square" lIns="0" tIns="245428" rIns="0" bIns="0" rtlCol="0">
            <a:spAutoFit/>
          </a:bodyPr>
          <a:lstStyle/>
          <a:p>
            <a:pPr marL="67945" algn="ctr">
              <a:lnSpc>
                <a:spcPts val="1430"/>
              </a:lnSpc>
              <a:spcBef>
                <a:spcPts val="105"/>
              </a:spcBef>
            </a:pPr>
            <a:r>
              <a:rPr dirty="0">
                <a:solidFill>
                  <a:srgbClr val="000000"/>
                </a:solidFill>
              </a:rPr>
              <a:t>Department</a:t>
            </a:r>
            <a:r>
              <a:rPr spc="-25"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40" dirty="0"/>
              <a:t> </a:t>
            </a:r>
            <a:r>
              <a:rPr dirty="0"/>
              <a:t>and</a:t>
            </a:r>
            <a:r>
              <a:rPr spc="-65" dirty="0"/>
              <a:t> </a:t>
            </a:r>
            <a:r>
              <a:rPr spc="-20" dirty="0"/>
              <a:t>Data</a:t>
            </a:r>
          </a:p>
          <a:p>
            <a:pPr marL="70485" algn="ctr">
              <a:lnSpc>
                <a:spcPts val="1430"/>
              </a:lnSpc>
            </a:pPr>
            <a:r>
              <a:rPr spc="-10" dirty="0"/>
              <a:t>Science</a:t>
            </a:r>
          </a:p>
        </p:txBody>
      </p:sp>
      <p:sp>
        <p:nvSpPr>
          <p:cNvPr id="2" name="Rectangle 1"/>
          <p:cNvSpPr/>
          <p:nvPr/>
        </p:nvSpPr>
        <p:spPr>
          <a:xfrm>
            <a:off x="381000" y="1676402"/>
            <a:ext cx="11353800" cy="5078313"/>
          </a:xfrm>
          <a:prstGeom prst="rect">
            <a:avLst/>
          </a:prstGeom>
        </p:spPr>
        <p:txBody>
          <a:bodyPr wrap="square">
            <a:spAutoFit/>
          </a:bodyPr>
          <a:lstStyle/>
          <a:p>
            <a:r>
              <a:rPr lang="en-IN" sz="2000" b="1" dirty="0"/>
              <a:t>Bronze Layer:</a:t>
            </a:r>
            <a:r>
              <a:rPr lang="en-IN" sz="2000" dirty="0"/>
              <a:t> Ingest raw financial transaction data (</a:t>
            </a:r>
            <a:r>
              <a:rPr lang="en-IN" sz="2000" dirty="0" err="1"/>
              <a:t>event_id</a:t>
            </a:r>
            <a:r>
              <a:rPr lang="en-IN" sz="2000" dirty="0"/>
              <a:t>, time, city, </a:t>
            </a:r>
            <a:r>
              <a:rPr lang="en-IN" sz="2000" dirty="0" err="1"/>
              <a:t>account_id</a:t>
            </a:r>
            <a:r>
              <a:rPr lang="en-IN" sz="2000" dirty="0"/>
              <a:t>, country, amount, etc.).</a:t>
            </a:r>
            <a:br>
              <a:rPr lang="en-IN" sz="2000" dirty="0"/>
            </a:br>
            <a:r>
              <a:rPr lang="en-IN" sz="2000" b="1" dirty="0"/>
              <a:t>Silver Layer:</a:t>
            </a:r>
            <a:r>
              <a:rPr lang="en-IN" sz="2000" dirty="0"/>
              <a:t> Clean, normalize, and preprocess data — handle missing values, format timestamps, and encode categorical variables.</a:t>
            </a:r>
            <a:br>
              <a:rPr lang="en-IN" sz="2000" dirty="0"/>
            </a:br>
            <a:r>
              <a:rPr lang="en-IN" sz="2000" b="1" dirty="0"/>
              <a:t>Gold Layer:</a:t>
            </a:r>
            <a:r>
              <a:rPr lang="en-IN" sz="2000" dirty="0"/>
              <a:t> Apply </a:t>
            </a:r>
            <a:r>
              <a:rPr lang="en-IN" sz="2000" b="1" dirty="0"/>
              <a:t>DBSCAN clustering</a:t>
            </a:r>
            <a:r>
              <a:rPr lang="en-IN" sz="2000" dirty="0"/>
              <a:t> to detect suspicious transaction patterns and tag anomalies.</a:t>
            </a:r>
          </a:p>
          <a:p>
            <a:r>
              <a:rPr lang="en-IN" sz="2000" b="1" dirty="0"/>
              <a:t>Processing:</a:t>
            </a:r>
            <a:r>
              <a:rPr lang="en-IN" sz="2000" dirty="0"/>
              <a:t> Performed using </a:t>
            </a:r>
            <a:r>
              <a:rPr lang="en-IN" sz="2000" b="1" dirty="0" err="1"/>
              <a:t>PySpark</a:t>
            </a:r>
            <a:r>
              <a:rPr lang="en-IN" sz="2000" dirty="0"/>
              <a:t> and </a:t>
            </a:r>
            <a:r>
              <a:rPr lang="en-IN" sz="2000" b="1" dirty="0"/>
              <a:t>SQL</a:t>
            </a:r>
            <a:r>
              <a:rPr lang="en-IN" sz="2000" dirty="0"/>
              <a:t> within </a:t>
            </a:r>
            <a:r>
              <a:rPr lang="en-IN" sz="2000" b="1" dirty="0"/>
              <a:t>Databricks</a:t>
            </a:r>
            <a:r>
              <a:rPr lang="en-IN" sz="2000" dirty="0"/>
              <a:t> for scalability and speed.</a:t>
            </a:r>
            <a:br>
              <a:rPr lang="en-IN" sz="2000" dirty="0"/>
            </a:br>
            <a:r>
              <a:rPr lang="en-IN" sz="2000" b="1" dirty="0"/>
              <a:t>Storage:</a:t>
            </a:r>
            <a:r>
              <a:rPr lang="en-IN" sz="2000" dirty="0"/>
              <a:t> Managed through </a:t>
            </a:r>
            <a:r>
              <a:rPr lang="en-IN" sz="2000" b="1" dirty="0"/>
              <a:t>Delta tables</a:t>
            </a:r>
            <a:r>
              <a:rPr lang="en-IN" sz="2000" dirty="0"/>
              <a:t> for reliable and versioned data handling.</a:t>
            </a:r>
            <a:br>
              <a:rPr lang="en-IN" sz="2000" dirty="0"/>
            </a:br>
            <a:r>
              <a:rPr lang="en-IN" sz="2000" b="1" dirty="0"/>
              <a:t>Visualization:</a:t>
            </a:r>
            <a:r>
              <a:rPr lang="en-IN" sz="2000" dirty="0"/>
              <a:t> Interactive </a:t>
            </a:r>
            <a:r>
              <a:rPr lang="en-IN" sz="2000" b="1" dirty="0"/>
              <a:t>dashboards</a:t>
            </a:r>
            <a:r>
              <a:rPr lang="en-IN" sz="2000" dirty="0"/>
              <a:t> built in Databricks / Power BI showing anomalies, city trends, and cluster summaries.</a:t>
            </a:r>
          </a:p>
          <a:p>
            <a:r>
              <a:rPr lang="en-IN" sz="2000" b="1" dirty="0"/>
              <a:t>Flow:</a:t>
            </a:r>
            <a:br>
              <a:rPr lang="en-IN" sz="2000" dirty="0"/>
            </a:br>
            <a:r>
              <a:rPr lang="en-IN" sz="2000" dirty="0"/>
              <a:t>Data Ingestion → Preprocessing → Clustering (DBSCAN) → Anomaly Detection → Visualization</a:t>
            </a:r>
          </a:p>
          <a:p>
            <a:r>
              <a:rPr lang="en-IN" sz="2000" b="1" dirty="0"/>
              <a:t>Outcome:</a:t>
            </a:r>
            <a:br>
              <a:rPr lang="en-IN" sz="2000" dirty="0"/>
            </a:br>
            <a:r>
              <a:rPr lang="en-IN" sz="2000" dirty="0"/>
              <a:t>→ Automated detection of suspicious transactions with real-time insights,</a:t>
            </a:r>
            <a:br>
              <a:rPr lang="en-IN" sz="2000" dirty="0"/>
            </a:br>
            <a:r>
              <a:rPr lang="en-IN" sz="2000" dirty="0"/>
              <a:t>→ Enhanced fraud monitoring and AML decision-making through data-driven intelligence.</a:t>
            </a: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69449" y="1038549"/>
            <a:ext cx="8014652" cy="508473"/>
          </a:xfrm>
          <a:prstGeom prst="rect">
            <a:avLst/>
          </a:prstGeom>
        </p:spPr>
        <p:txBody>
          <a:bodyPr vert="horz" wrap="square" lIns="0" tIns="15875" rIns="0" bIns="0" rtlCol="0">
            <a:spAutoFit/>
          </a:bodyPr>
          <a:lstStyle/>
          <a:p>
            <a:pPr marL="16510">
              <a:lnSpc>
                <a:spcPct val="100000"/>
              </a:lnSpc>
              <a:spcBef>
                <a:spcPts val="125"/>
              </a:spcBef>
            </a:pPr>
            <a:r>
              <a:rPr lang="en-IN" dirty="0"/>
              <a:t>Tools Used</a:t>
            </a:r>
            <a:endParaRPr spc="-10" dirty="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6</a:t>
            </a:fld>
            <a:endParaRPr spc="-25" dirty="0"/>
          </a:p>
        </p:txBody>
      </p:sp>
      <p:sp>
        <p:nvSpPr>
          <p:cNvPr id="5" name="object 5"/>
          <p:cNvSpPr txBox="1">
            <a:spLocks noGrp="1"/>
          </p:cNvSpPr>
          <p:nvPr>
            <p:ph type="ftr" sz="quarter" idx="5"/>
          </p:nvPr>
        </p:nvSpPr>
        <p:spPr>
          <a:prstGeom prst="rect">
            <a:avLst/>
          </a:prstGeom>
        </p:spPr>
        <p:txBody>
          <a:bodyPr vert="horz" wrap="square" lIns="0" tIns="245428" rIns="0" bIns="0" rtlCol="0">
            <a:spAutoFit/>
          </a:bodyPr>
          <a:lstStyle/>
          <a:p>
            <a:pPr marL="67945" algn="ctr">
              <a:lnSpc>
                <a:spcPts val="1430"/>
              </a:lnSpc>
              <a:spcBef>
                <a:spcPts val="105"/>
              </a:spcBef>
            </a:pPr>
            <a:r>
              <a:rPr dirty="0">
                <a:solidFill>
                  <a:srgbClr val="000000"/>
                </a:solidFill>
              </a:rPr>
              <a:t>Department</a:t>
            </a:r>
            <a:r>
              <a:rPr spc="-25"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40" dirty="0"/>
              <a:t> </a:t>
            </a:r>
            <a:r>
              <a:rPr dirty="0"/>
              <a:t>and</a:t>
            </a:r>
            <a:r>
              <a:rPr spc="-65" dirty="0"/>
              <a:t> </a:t>
            </a:r>
            <a:r>
              <a:rPr spc="-20" dirty="0"/>
              <a:t>Data</a:t>
            </a:r>
          </a:p>
          <a:p>
            <a:pPr marL="70485" algn="ctr">
              <a:lnSpc>
                <a:spcPts val="1430"/>
              </a:lnSpc>
            </a:pPr>
            <a:r>
              <a:rPr spc="-10" dirty="0"/>
              <a:t>Science</a:t>
            </a:r>
          </a:p>
        </p:txBody>
      </p:sp>
      <p:sp>
        <p:nvSpPr>
          <p:cNvPr id="2" name="Rectangle 1"/>
          <p:cNvSpPr/>
          <p:nvPr/>
        </p:nvSpPr>
        <p:spPr>
          <a:xfrm>
            <a:off x="841375" y="1739093"/>
            <a:ext cx="10817225" cy="4708981"/>
          </a:xfrm>
          <a:prstGeom prst="rect">
            <a:avLst/>
          </a:prstGeom>
        </p:spPr>
        <p:txBody>
          <a:bodyPr wrap="square">
            <a:spAutoFit/>
          </a:bodyPr>
          <a:lstStyle/>
          <a:p>
            <a:pPr marL="342900" indent="-342900">
              <a:buFont typeface="Arial" panose="020B0604020202020204" pitchFamily="34" charset="0"/>
              <a:buChar char="•"/>
            </a:pPr>
            <a:r>
              <a:rPr lang="en-IN" sz="2000" b="1" dirty="0"/>
              <a:t>Cloud Platform:</a:t>
            </a:r>
            <a:br>
              <a:rPr lang="en-IN" sz="2000" dirty="0"/>
            </a:br>
            <a:r>
              <a:rPr lang="en-IN" sz="2000" dirty="0"/>
              <a:t>Microsoft Azure / AWS (for Databricks deployment)</a:t>
            </a:r>
          </a:p>
          <a:p>
            <a:pPr marL="342900" indent="-342900">
              <a:buFont typeface="Arial" panose="020B0604020202020204" pitchFamily="34" charset="0"/>
              <a:buChar char="•"/>
            </a:pPr>
            <a:r>
              <a:rPr lang="en-IN" sz="2000" b="1" dirty="0"/>
              <a:t>Data Processing:</a:t>
            </a:r>
            <a:br>
              <a:rPr lang="en-IN" sz="2000" dirty="0"/>
            </a:br>
            <a:r>
              <a:rPr lang="en-IN" sz="2000" dirty="0"/>
              <a:t>Apache Spark (via Databricks) for scalable big data analytics</a:t>
            </a:r>
          </a:p>
          <a:p>
            <a:pPr marL="342900" indent="-342900">
              <a:buFont typeface="Arial" panose="020B0604020202020204" pitchFamily="34" charset="0"/>
              <a:buChar char="•"/>
            </a:pPr>
            <a:r>
              <a:rPr lang="en-IN" sz="2000" b="1" dirty="0"/>
              <a:t>Data Storage:</a:t>
            </a:r>
            <a:br>
              <a:rPr lang="en-IN" sz="2000" dirty="0"/>
            </a:br>
            <a:r>
              <a:rPr lang="en-IN" sz="2000" dirty="0"/>
              <a:t>Delta Lake for reliable, optimized cloud storage</a:t>
            </a:r>
          </a:p>
          <a:p>
            <a:pPr marL="342900" indent="-342900">
              <a:buFont typeface="Arial" panose="020B0604020202020204" pitchFamily="34" charset="0"/>
              <a:buChar char="•"/>
            </a:pPr>
            <a:r>
              <a:rPr lang="en-IN" sz="2000" b="1" dirty="0"/>
              <a:t>Programming &amp; Scripting:</a:t>
            </a:r>
            <a:br>
              <a:rPr lang="en-IN" sz="2000" dirty="0"/>
            </a:br>
            <a:r>
              <a:rPr lang="en-IN" sz="2000" dirty="0"/>
              <a:t>Python (</a:t>
            </a:r>
            <a:r>
              <a:rPr lang="en-IN" sz="2000" dirty="0" err="1"/>
              <a:t>PySpark</a:t>
            </a:r>
            <a:r>
              <a:rPr lang="en-IN" sz="2000" dirty="0"/>
              <a:t>, Pandas, NumPy) for data manipulation and logic building</a:t>
            </a:r>
          </a:p>
          <a:p>
            <a:pPr marL="342900" indent="-342900">
              <a:buFont typeface="Arial" panose="020B0604020202020204" pitchFamily="34" charset="0"/>
              <a:buChar char="•"/>
            </a:pPr>
            <a:r>
              <a:rPr lang="en-IN" sz="2000" b="1" dirty="0"/>
              <a:t>Machine Learning:</a:t>
            </a:r>
            <a:br>
              <a:rPr lang="en-IN" sz="2000" dirty="0"/>
            </a:br>
            <a:r>
              <a:rPr lang="en-IN" sz="2000" dirty="0" err="1"/>
              <a:t>MLflow</a:t>
            </a:r>
            <a:r>
              <a:rPr lang="en-IN" sz="2000" dirty="0"/>
              <a:t> for model tracking, versioning, and performance management</a:t>
            </a:r>
          </a:p>
          <a:p>
            <a:pPr marL="342900" indent="-342900">
              <a:buFont typeface="Arial" panose="020B0604020202020204" pitchFamily="34" charset="0"/>
              <a:buChar char="•"/>
            </a:pPr>
            <a:r>
              <a:rPr lang="en-IN" sz="2000" b="1" dirty="0"/>
              <a:t>Visualization:</a:t>
            </a:r>
            <a:br>
              <a:rPr lang="en-IN" sz="2000" dirty="0"/>
            </a:br>
            <a:r>
              <a:rPr lang="en-IN" sz="2000" dirty="0"/>
              <a:t>Databricks Dashboards / Power BI for interactive data insights</a:t>
            </a:r>
          </a:p>
          <a:p>
            <a:pPr marL="342900" indent="-342900">
              <a:buFont typeface="Arial" panose="020B0604020202020204" pitchFamily="34" charset="0"/>
              <a:buChar char="•"/>
            </a:pPr>
            <a:r>
              <a:rPr lang="en-IN" sz="2000" b="1" dirty="0"/>
              <a:t>Version Control:</a:t>
            </a:r>
            <a:br>
              <a:rPr lang="en-IN" sz="2000" dirty="0"/>
            </a:br>
            <a:r>
              <a:rPr lang="en-IN" sz="2000" dirty="0"/>
              <a:t>GitHub / Databricks Repos for seamless collaboration and version tracking</a:t>
            </a: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dirty="0"/>
              <a:t>Implementation</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7</a:t>
            </a:fld>
            <a:endParaRPr spc="-25" dirty="0"/>
          </a:p>
        </p:txBody>
      </p:sp>
      <p:sp>
        <p:nvSpPr>
          <p:cNvPr id="3" name="Rectangle 2"/>
          <p:cNvSpPr/>
          <p:nvPr/>
        </p:nvSpPr>
        <p:spPr>
          <a:xfrm>
            <a:off x="685800" y="1827874"/>
            <a:ext cx="10820400" cy="4893647"/>
          </a:xfrm>
          <a:prstGeom prst="rect">
            <a:avLst/>
          </a:prstGeom>
        </p:spPr>
        <p:txBody>
          <a:bodyPr wrap="square">
            <a:spAutoFit/>
          </a:bodyPr>
          <a:lstStyle/>
          <a:p>
            <a:r>
              <a:rPr lang="en-US" sz="2400" b="1" dirty="0"/>
              <a:t>Data Collection:</a:t>
            </a:r>
            <a:br>
              <a:rPr lang="en-US" sz="2400" dirty="0"/>
            </a:br>
            <a:r>
              <a:rPr lang="en-US" sz="2400" dirty="0"/>
              <a:t>Gathered all the raw data from different sources.</a:t>
            </a:r>
          </a:p>
          <a:p>
            <a:r>
              <a:rPr lang="en-US" sz="2400" b="1" dirty="0"/>
              <a:t>Data Cleaning:</a:t>
            </a:r>
            <a:br>
              <a:rPr lang="en-US" sz="2400" dirty="0"/>
            </a:br>
            <a:r>
              <a:rPr lang="en-US" sz="2400" dirty="0"/>
              <a:t>Removed errors, duplicates, and missing values using </a:t>
            </a:r>
            <a:r>
              <a:rPr lang="en-US" sz="2400" dirty="0" err="1"/>
              <a:t>PySpark</a:t>
            </a:r>
            <a:r>
              <a:rPr lang="en-US" sz="2400" dirty="0"/>
              <a:t>.</a:t>
            </a:r>
          </a:p>
          <a:p>
            <a:r>
              <a:rPr lang="en-US" sz="2400" b="1" dirty="0"/>
              <a:t>Data Storage:</a:t>
            </a:r>
            <a:br>
              <a:rPr lang="en-US" sz="2400" dirty="0"/>
            </a:br>
            <a:r>
              <a:rPr lang="en-US" sz="2400" dirty="0"/>
              <a:t>Stored the data in different layers (Bronze, Silver, Gold) in Delta Lake.</a:t>
            </a:r>
          </a:p>
          <a:p>
            <a:r>
              <a:rPr lang="en-US" sz="2400" b="1" dirty="0"/>
              <a:t>Data Processing:</a:t>
            </a:r>
            <a:br>
              <a:rPr lang="en-US" sz="2400" dirty="0"/>
            </a:br>
            <a:r>
              <a:rPr lang="en-US" sz="2400" dirty="0"/>
              <a:t>Transformed and organized the data for analysis.</a:t>
            </a:r>
          </a:p>
          <a:p>
            <a:r>
              <a:rPr lang="en-US" sz="2400" b="1" dirty="0"/>
              <a:t>Model Building:</a:t>
            </a:r>
            <a:br>
              <a:rPr lang="en-US" sz="2400" dirty="0"/>
            </a:br>
            <a:r>
              <a:rPr lang="en-US" sz="2400" dirty="0"/>
              <a:t>Used machine learning in Databricks to find useful patterns and insights.</a:t>
            </a:r>
          </a:p>
          <a:p>
            <a:r>
              <a:rPr lang="en-US" sz="2400" b="1" dirty="0"/>
              <a:t>Visualization:</a:t>
            </a:r>
            <a:br>
              <a:rPr lang="en-US" sz="2400" dirty="0"/>
            </a:br>
            <a:r>
              <a:rPr lang="en-US" sz="2400" dirty="0"/>
              <a:t>Created dashboards in Databricks / Power BI to show results and trends clearly.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81000"/>
            <a:ext cx="8014652" cy="504000"/>
          </a:xfrm>
          <a:prstGeom prst="rect">
            <a:avLst/>
          </a:prstGeom>
        </p:spPr>
        <p:txBody>
          <a:bodyPr vert="horz" wrap="square" lIns="0" tIns="511238" rIns="0" bIns="0" rtlCol="0">
            <a:spAutoFit/>
          </a:bodyPr>
          <a:lstStyle/>
          <a:p>
            <a:pPr marL="16510">
              <a:lnSpc>
                <a:spcPct val="100000"/>
              </a:lnSpc>
              <a:spcBef>
                <a:spcPts val="130"/>
              </a:spcBef>
            </a:pPr>
            <a:r>
              <a:rPr lang="en-IN" dirty="0" err="1"/>
              <a:t>DashBoard</a:t>
            </a:r>
            <a:r>
              <a:rPr lang="en-IN" dirty="0"/>
              <a:t> Visualization</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8</a:t>
            </a:fld>
            <a:endParaRPr spc="-25" dirty="0"/>
          </a:p>
        </p:txBody>
      </p:sp>
      <p:pic>
        <p:nvPicPr>
          <p:cNvPr id="4" name="Picture 3">
            <a:extLst>
              <a:ext uri="{FF2B5EF4-FFF2-40B4-BE49-F238E27FC236}">
                <a16:creationId xmlns:a16="http://schemas.microsoft.com/office/drawing/2014/main" id="{7A4AD206-1A6B-85DA-5A10-68A82024DFAA}"/>
              </a:ext>
            </a:extLst>
          </p:cNvPr>
          <p:cNvPicPr>
            <a:picLocks noChangeAspect="1"/>
          </p:cNvPicPr>
          <p:nvPr/>
        </p:nvPicPr>
        <p:blipFill>
          <a:blip r:embed="rId2"/>
          <a:stretch>
            <a:fillRect/>
          </a:stretch>
        </p:blipFill>
        <p:spPr>
          <a:xfrm>
            <a:off x="296864" y="1600200"/>
            <a:ext cx="4077269" cy="4067743"/>
          </a:xfrm>
          <a:prstGeom prst="rect">
            <a:avLst/>
          </a:prstGeom>
        </p:spPr>
      </p:pic>
      <p:pic>
        <p:nvPicPr>
          <p:cNvPr id="9" name="Picture 8">
            <a:extLst>
              <a:ext uri="{FF2B5EF4-FFF2-40B4-BE49-F238E27FC236}">
                <a16:creationId xmlns:a16="http://schemas.microsoft.com/office/drawing/2014/main" id="{FD183AEA-49AE-1205-EA6A-FCB60E30DB82}"/>
              </a:ext>
            </a:extLst>
          </p:cNvPr>
          <p:cNvPicPr>
            <a:picLocks noChangeAspect="1"/>
          </p:cNvPicPr>
          <p:nvPr/>
        </p:nvPicPr>
        <p:blipFill>
          <a:blip r:embed="rId3"/>
          <a:stretch>
            <a:fillRect/>
          </a:stretch>
        </p:blipFill>
        <p:spPr>
          <a:xfrm>
            <a:off x="5029200" y="1447800"/>
            <a:ext cx="3448350" cy="4744112"/>
          </a:xfrm>
          <a:prstGeom prst="rect">
            <a:avLst/>
          </a:prstGeom>
        </p:spPr>
      </p:pic>
      <p:pic>
        <p:nvPicPr>
          <p:cNvPr id="11" name="Picture 10">
            <a:extLst>
              <a:ext uri="{FF2B5EF4-FFF2-40B4-BE49-F238E27FC236}">
                <a16:creationId xmlns:a16="http://schemas.microsoft.com/office/drawing/2014/main" id="{916CD99C-62B9-95BA-3143-FD8B9A42C75D}"/>
              </a:ext>
            </a:extLst>
          </p:cNvPr>
          <p:cNvPicPr>
            <a:picLocks noChangeAspect="1"/>
          </p:cNvPicPr>
          <p:nvPr/>
        </p:nvPicPr>
        <p:blipFill>
          <a:blip r:embed="rId4"/>
          <a:stretch>
            <a:fillRect/>
          </a:stretch>
        </p:blipFill>
        <p:spPr>
          <a:xfrm>
            <a:off x="8104085" y="1600200"/>
            <a:ext cx="3802781" cy="4191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1238" rIns="0" bIns="0" rtlCol="0">
            <a:spAutoFit/>
          </a:bodyPr>
          <a:lstStyle/>
          <a:p>
            <a:pPr marL="16510">
              <a:lnSpc>
                <a:spcPct val="100000"/>
              </a:lnSpc>
              <a:spcBef>
                <a:spcPts val="130"/>
              </a:spcBef>
            </a:pPr>
            <a:r>
              <a:rPr lang="en-IN" dirty="0"/>
              <a:t>Results</a:t>
            </a:r>
            <a:endParaRPr spc="-10" dirty="0"/>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xfrm>
            <a:off x="11063351" y="6285997"/>
            <a:ext cx="282828" cy="198131"/>
          </a:xfrm>
          <a:prstGeom prst="rect">
            <a:avLst/>
          </a:prstGeom>
        </p:spPr>
        <p:txBody>
          <a:bodyPr vert="horz" wrap="square" lIns="0" tIns="13335" rIns="0" bIns="0" rtlCol="0">
            <a:spAutoFit/>
          </a:bodyPr>
          <a:lstStyle/>
          <a:p>
            <a:pPr marL="38100">
              <a:lnSpc>
                <a:spcPct val="100000"/>
              </a:lnSpc>
              <a:spcBef>
                <a:spcPts val="105"/>
              </a:spcBef>
            </a:pPr>
            <a:r>
              <a:rPr lang="en-IN" spc="-25" dirty="0"/>
              <a:t>9</a:t>
            </a:r>
            <a:endParaRPr spc="-25" dirty="0"/>
          </a:p>
        </p:txBody>
      </p:sp>
      <p:sp>
        <p:nvSpPr>
          <p:cNvPr id="7" name="Rectangle 2"/>
          <p:cNvSpPr>
            <a:spLocks noChangeArrowheads="1"/>
          </p:cNvSpPr>
          <p:nvPr/>
        </p:nvSpPr>
        <p:spPr bwMode="auto">
          <a:xfrm>
            <a:off x="533400" y="2046669"/>
            <a:ext cx="111252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t>The system successfully analyzed and clustered the data using </a:t>
            </a:r>
            <a:r>
              <a:rPr lang="en-US" sz="2400" b="1" dirty="0"/>
              <a:t>DBSCAN</a:t>
            </a:r>
            <a:r>
              <a:rPr lang="en-US" sz="2400" dirty="0"/>
              <a:t> in Databricks.</a:t>
            </a:r>
          </a:p>
          <a:p>
            <a:pPr marL="342900" indent="-342900">
              <a:buFont typeface="Arial" panose="020B0604020202020204" pitchFamily="34" charset="0"/>
              <a:buChar char="•"/>
            </a:pPr>
            <a:r>
              <a:rPr lang="en-US" sz="2400" dirty="0"/>
              <a:t>Outliers and key patterns were identified effectively from large datasets.</a:t>
            </a:r>
          </a:p>
          <a:p>
            <a:pPr marL="342900" indent="-342900">
              <a:buFont typeface="Arial" panose="020B0604020202020204" pitchFamily="34" charset="0"/>
              <a:buChar char="•"/>
            </a:pPr>
            <a:r>
              <a:rPr lang="en-US" sz="2400" dirty="0"/>
              <a:t>The </a:t>
            </a:r>
            <a:r>
              <a:rPr lang="en-US" sz="2400" b="1" dirty="0"/>
              <a:t>visual dashboards</a:t>
            </a:r>
            <a:r>
              <a:rPr lang="en-US" sz="2400" dirty="0"/>
              <a:t> displayed insights clearly, helping in better decision-making.</a:t>
            </a:r>
          </a:p>
          <a:p>
            <a:pPr marL="342900" indent="-342900">
              <a:buFont typeface="Arial" panose="020B0604020202020204" pitchFamily="34" charset="0"/>
              <a:buChar char="•"/>
            </a:pPr>
            <a:r>
              <a:rPr lang="en-US" sz="2400" dirty="0"/>
              <a:t>The clustering results showed strong relationships and anomalies within the dataset.</a:t>
            </a:r>
          </a:p>
          <a:p>
            <a:pPr marL="342900" indent="-342900">
              <a:buFont typeface="Arial" panose="020B0604020202020204" pitchFamily="34" charset="0"/>
              <a:buChar char="•"/>
            </a:pPr>
            <a:r>
              <a:rPr lang="en-US" sz="2400" dirty="0"/>
              <a:t>Overall, the project proved the </a:t>
            </a:r>
            <a:r>
              <a:rPr lang="en-US" sz="2400" b="1" dirty="0"/>
              <a:t>efficiency of Databricks</a:t>
            </a:r>
            <a:r>
              <a:rPr lang="en-US" sz="2400" dirty="0"/>
              <a:t> for large-scale data processing and visualization.</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1007</Words>
  <Application>Microsoft Office PowerPoint</Application>
  <PresentationFormat>Widescreen</PresentationFormat>
  <Paragraphs>95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Verdana</vt:lpstr>
      <vt:lpstr>Office Theme</vt:lpstr>
      <vt:lpstr>Department of Artificial Intelligence and Data Science</vt:lpstr>
      <vt:lpstr>INTRODUCTION </vt:lpstr>
      <vt:lpstr>Abstract</vt:lpstr>
      <vt:lpstr>SYSTEM ARCHITECTURE</vt:lpstr>
      <vt:lpstr>Modules Overview</vt:lpstr>
      <vt:lpstr>Tools Used</vt:lpstr>
      <vt:lpstr>Implementation</vt:lpstr>
      <vt:lpstr>DashBoard Visualization</vt:lpstr>
      <vt:lpstr>Results</vt:lpstr>
      <vt:lpstr>Conclusion and 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dc:title>
  <dc:creator>HP</dc:creator>
  <cp:lastModifiedBy>jeeva nandham</cp:lastModifiedBy>
  <cp:revision>19</cp:revision>
  <dcterms:created xsi:type="dcterms:W3CDTF">2025-10-15T17:33:46Z</dcterms:created>
  <dcterms:modified xsi:type="dcterms:W3CDTF">2025-10-30T03:21:22Z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2025-10-09T00:00:00Z</vt:filetime>
  </property>
  <property fmtid="{D5CDD505-2E9C-101B-9397-08002B2CF9AE}" pid="3" name="LastSaved">
    <vt:filetime>2025-10-15T00:00:00Z</vt:filetime>
  </property>
</Properties>
</file>