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77" r:id="rId5"/>
    <p:sldId id="269" r:id="rId6"/>
    <p:sldId id="271" r:id="rId7"/>
    <p:sldId id="275" r:id="rId8"/>
    <p:sldId id="272" r:id="rId9"/>
    <p:sldId id="27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14"/>
          <p:cNvSpPr txBox="1"/>
          <p:nvPr/>
        </p:nvSpPr>
        <p:spPr>
          <a:xfrm>
            <a:off x="7272472" y="6334779"/>
            <a:ext cx="484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smtClean="0">
                <a:latin typeface="Bahnschrift Condensed" panose="020B0502040204020203" pitchFamily="34" charset="0"/>
              </a:rPr>
              <a:t>Facilitator :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Ramya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Bhargavi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Anumula</a:t>
            </a:r>
            <a:endParaRPr lang="en-US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55035" y="3680120"/>
            <a:ext cx="7904860" cy="600164"/>
          </a:xfrm>
          <a:prstGeom prst="rect">
            <a:avLst/>
          </a:prstGeom>
          <a:solidFill>
            <a:srgbClr val="E2E5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31022"/>
                </a:solidFill>
                <a:effectLst/>
                <a:latin typeface="var(--bs-font-monospace)"/>
              </a:rPr>
              <a:t>SELECT * from pricing p JOIN discounts 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31022"/>
                </a:solidFill>
                <a:effectLst/>
                <a:latin typeface="var(--bs-font-monospace)"/>
              </a:rPr>
              <a:t>IFNULL(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131022"/>
                </a:solidFill>
                <a:effectLst/>
                <a:latin typeface="var(--bs-font-monospace)"/>
              </a:rPr>
              <a:t>p.product_code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31022"/>
                </a:solidFill>
                <a:effectLst/>
                <a:latin typeface="var(--bs-font-monospace)"/>
              </a:rPr>
              <a:t>, 1) = IFNULL(d.product_code,1)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5035" y="22256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31022"/>
                </a:solidFill>
                <a:latin typeface="var(--bs-font-monospace)"/>
              </a:rPr>
              <a:t>SELECT * from pricing p </a:t>
            </a:r>
            <a:endParaRPr lang="en-US" dirty="0" smtClean="0">
              <a:solidFill>
                <a:srgbClr val="131022"/>
              </a:solidFill>
              <a:latin typeface="var(--bs-font-monospac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131022"/>
                </a:solidFill>
                <a:latin typeface="var(--bs-font-monospace)"/>
              </a:rPr>
              <a:t>JOIN </a:t>
            </a:r>
            <a:r>
              <a:rPr lang="en-US" dirty="0">
                <a:solidFill>
                  <a:srgbClr val="131022"/>
                </a:solidFill>
                <a:latin typeface="var(--bs-font-monospace)"/>
              </a:rPr>
              <a:t>discounts d 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131022"/>
                </a:solidFill>
                <a:latin typeface="var(--bs-font-monospace)"/>
              </a:rPr>
              <a:t>p.product_code</a:t>
            </a:r>
            <a:r>
              <a:rPr lang="en-US" dirty="0" smtClean="0">
                <a:solidFill>
                  <a:srgbClr val="131022"/>
                </a:solidFill>
                <a:latin typeface="var(--bs-font-monospace)"/>
              </a:rPr>
              <a:t> </a:t>
            </a:r>
            <a:r>
              <a:rPr lang="en-US" dirty="0">
                <a:solidFill>
                  <a:srgbClr val="131022"/>
                </a:solidFill>
                <a:latin typeface="var(--bs-font-monospace)"/>
              </a:rPr>
              <a:t>= </a:t>
            </a:r>
            <a:r>
              <a:rPr lang="en-US" dirty="0" err="1" smtClean="0">
                <a:solidFill>
                  <a:srgbClr val="131022"/>
                </a:solidFill>
                <a:latin typeface="var(--bs-font-monospace)"/>
              </a:rPr>
              <a:t>d.product_code</a:t>
            </a:r>
            <a:r>
              <a:rPr lang="en-US" dirty="0" smtClean="0"/>
              <a:t> 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5092" y="15039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Query:</a:t>
            </a:r>
          </a:p>
          <a:p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all the actors from a particular movie in a single row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4" y="1638166"/>
            <a:ext cx="11353889" cy="366712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Steps to write query 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step 1: </a:t>
            </a:r>
          </a:p>
          <a:p>
            <a:endParaRPr lang="en-US" dirty="0"/>
          </a:p>
          <a:p>
            <a:r>
              <a:rPr lang="en-US" dirty="0"/>
              <a:t>get all tables info by select </a:t>
            </a:r>
            <a:r>
              <a:rPr lang="en-US" dirty="0" smtClean="0"/>
              <a:t>statements or we can see ER diagram.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step 2: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dirty="0" smtClean="0"/>
              <a:t>see the what tables and order in </a:t>
            </a:r>
            <a:r>
              <a:rPr lang="en-US" dirty="0"/>
              <a:t>which </a:t>
            </a:r>
            <a:r>
              <a:rPr lang="en-US" dirty="0" smtClean="0"/>
              <a:t>u need to join those tables</a:t>
            </a:r>
          </a:p>
          <a:p>
            <a:endParaRPr lang="en-US" dirty="0"/>
          </a:p>
          <a:p>
            <a:r>
              <a:rPr lang="en-US" b="1" dirty="0"/>
              <a:t>Step 3: </a:t>
            </a:r>
          </a:p>
          <a:p>
            <a:endParaRPr lang="en-US" dirty="0"/>
          </a:p>
          <a:p>
            <a:r>
              <a:rPr lang="en-US" dirty="0"/>
              <a:t>After joining get the required </a:t>
            </a:r>
            <a:r>
              <a:rPr lang="en-US" dirty="0" smtClean="0"/>
              <a:t>cols</a:t>
            </a:r>
          </a:p>
          <a:p>
            <a:r>
              <a:rPr lang="en-US" dirty="0" smtClean="0"/>
              <a:t>check </a:t>
            </a:r>
            <a:r>
              <a:rPr lang="en-US" dirty="0"/>
              <a:t>what other </a:t>
            </a:r>
            <a:r>
              <a:rPr lang="en-US" dirty="0" smtClean="0"/>
              <a:t>things(</a:t>
            </a:r>
            <a:r>
              <a:rPr lang="en-US" dirty="0" err="1" smtClean="0"/>
              <a:t>eg</a:t>
            </a:r>
            <a:r>
              <a:rPr lang="en-US" dirty="0" smtClean="0"/>
              <a:t> : functions like </a:t>
            </a:r>
            <a:r>
              <a:rPr lang="en-US" dirty="0" err="1" smtClean="0"/>
              <a:t>group_concat</a:t>
            </a:r>
            <a:r>
              <a:rPr lang="en-US" dirty="0" smtClean="0"/>
              <a:t> ,aggregate functions like </a:t>
            </a:r>
            <a:r>
              <a:rPr lang="en-US" dirty="0" err="1" smtClean="0"/>
              <a:t>count,min,max</a:t>
            </a:r>
            <a:r>
              <a:rPr lang="en-US" dirty="0" smtClean="0"/>
              <a:t>) </a:t>
            </a:r>
            <a:r>
              <a:rPr lang="en-US" dirty="0"/>
              <a:t>we can </a:t>
            </a:r>
            <a:r>
              <a:rPr lang="en-US" dirty="0" smtClean="0"/>
              <a:t>use on </a:t>
            </a:r>
            <a:r>
              <a:rPr lang="en-US" dirty="0"/>
              <a:t>those </a:t>
            </a:r>
            <a:r>
              <a:rPr lang="en-US" dirty="0" smtClean="0"/>
              <a:t>cols.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" r="73140" b="41243"/>
          <a:stretch/>
        </p:blipFill>
        <p:spPr>
          <a:xfrm>
            <a:off x="991315" y="1307507"/>
            <a:ext cx="2683378" cy="3067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693" y="1435693"/>
            <a:ext cx="6313668" cy="3786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998" y="5221885"/>
            <a:ext cx="2333002" cy="117504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7839" y="24955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Query 2</a:t>
            </a:r>
            <a:r>
              <a:rPr lang="en-US" dirty="0"/>
              <a:t>. get all movies names of a particular actor</a:t>
            </a:r>
          </a:p>
          <a:p>
            <a:endParaRPr lang="en-US" dirty="0"/>
          </a:p>
          <a:p>
            <a:r>
              <a:rPr lang="en-US" dirty="0"/>
              <a:t>actor --- movie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96" y="1478421"/>
            <a:ext cx="9319723" cy="369650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9673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3. get </a:t>
            </a:r>
            <a:r>
              <a:rPr lang="en-US" dirty="0" smtClean="0"/>
              <a:t>the second actor name who acted In </a:t>
            </a:r>
            <a:r>
              <a:rPr lang="en-US" smtClean="0"/>
              <a:t>more number of </a:t>
            </a:r>
            <a:r>
              <a:rPr lang="en-US" dirty="0" smtClean="0"/>
              <a:t>movies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actor --- movie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4497" y="2497028"/>
            <a:ext cx="8993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Q4 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Manrope"/>
              </a:rPr>
              <a:t>You have two tables, pricing and discounts. Common link between these tables is </a:t>
            </a:r>
            <a:r>
              <a:rPr lang="en-US" dirty="0" err="1">
                <a:solidFill>
                  <a:srgbClr val="000000"/>
                </a:solidFill>
                <a:latin typeface="Manrope"/>
              </a:rPr>
              <a:t>product_code</a:t>
            </a:r>
            <a:r>
              <a:rPr lang="en-US" dirty="0">
                <a:solidFill>
                  <a:srgbClr val="000000"/>
                </a:solidFill>
                <a:latin typeface="Manrope"/>
              </a:rPr>
              <a:t> which can have null value in both the tables. A null </a:t>
            </a:r>
            <a:r>
              <a:rPr lang="en-US" dirty="0" err="1">
                <a:solidFill>
                  <a:srgbClr val="000000"/>
                </a:solidFill>
                <a:latin typeface="Manrope"/>
              </a:rPr>
              <a:t>product_code</a:t>
            </a:r>
            <a:r>
              <a:rPr lang="en-US" dirty="0">
                <a:solidFill>
                  <a:srgbClr val="000000"/>
                </a:solidFill>
                <a:latin typeface="Manrope"/>
              </a:rPr>
              <a:t> record in pricing table is considered a match with discounts table record with NULL </a:t>
            </a:r>
            <a:r>
              <a:rPr lang="en-US" dirty="0" err="1">
                <a:solidFill>
                  <a:srgbClr val="000000"/>
                </a:solidFill>
                <a:latin typeface="Manrope"/>
              </a:rPr>
              <a:t>product_code</a:t>
            </a:r>
            <a:r>
              <a:rPr lang="en-US" dirty="0">
                <a:solidFill>
                  <a:srgbClr val="000000"/>
                </a:solidFill>
                <a:latin typeface="Manrope"/>
              </a:rPr>
              <a:t> value. Which query can perform a correct inner join on all the records including NULL records?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Manrope</vt:lpstr>
      <vt:lpstr>var(--bs-font-monospace)</vt:lpstr>
      <vt:lpstr>Office Theme</vt:lpstr>
      <vt:lpstr>Introduction</vt:lpstr>
      <vt:lpstr>PowerPoint Presentation</vt:lpstr>
      <vt:lpstr>PowerPoint Presentation</vt:lpstr>
      <vt:lpstr>Steps to write query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44</cp:revision>
  <dcterms:created xsi:type="dcterms:W3CDTF">2023-03-06T04:50:28Z</dcterms:created>
  <dcterms:modified xsi:type="dcterms:W3CDTF">2023-04-27T12:30:48Z</dcterms:modified>
</cp:coreProperties>
</file>