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 id="272" r:id="rId7"/>
    <p:sldId id="273" r:id="rId8"/>
    <p:sldId id="274" r:id="rId9"/>
    <p:sldId id="275" r:id="rId10"/>
    <p:sldId id="276" r:id="rId11"/>
    <p:sldId id="277" r:id="rId12"/>
    <p:sldId id="279" r:id="rId13"/>
    <p:sldId id="278" r:id="rId14"/>
    <p:sldId id="280" r:id="rId15"/>
    <p:sldId id="2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90" d="100"/>
          <a:sy n="90" d="100"/>
        </p:scale>
        <p:origin x="4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AA5ADE-B543-4A99-B5C8-87EECE2B7959}"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184502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A5ADE-B543-4A99-B5C8-87EECE2B7959}"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1314661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A5ADE-B543-4A99-B5C8-87EECE2B7959}"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3659858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AA5ADE-B543-4A99-B5C8-87EECE2B7959}"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4246364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AA5ADE-B543-4A99-B5C8-87EECE2B7959}"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3908136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AA5ADE-B543-4A99-B5C8-87EECE2B7959}"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278326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AA5ADE-B543-4A99-B5C8-87EECE2B7959}"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3461030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AA5ADE-B543-4A99-B5C8-87EECE2B7959}"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295105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AA5ADE-B543-4A99-B5C8-87EECE2B7959}"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331326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A5ADE-B543-4A99-B5C8-87EECE2B7959}"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3114040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AA5ADE-B543-4A99-B5C8-87EECE2B7959}"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7A81A3-4526-4E45-B730-A8B9D0E684B6}" type="slidenum">
              <a:rPr lang="en-US" smtClean="0"/>
              <a:t>‹#›</a:t>
            </a:fld>
            <a:endParaRPr lang="en-US"/>
          </a:p>
        </p:txBody>
      </p:sp>
    </p:spTree>
    <p:extLst>
      <p:ext uri="{BB962C8B-B14F-4D97-AF65-F5344CB8AC3E}">
        <p14:creationId xmlns:p14="http://schemas.microsoft.com/office/powerpoint/2010/main" val="2487658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AA5ADE-B543-4A99-B5C8-87EECE2B7959}" type="datetimeFigureOut">
              <a:rPr lang="en-US" smtClean="0"/>
              <a:t>4/27/2023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A81A3-4526-4E45-B730-A8B9D0E684B6}" type="slidenum">
              <a:rPr lang="en-US" smtClean="0"/>
              <a:t>‹#›</a:t>
            </a:fld>
            <a:endParaRPr lang="en-US"/>
          </a:p>
        </p:txBody>
      </p:sp>
    </p:spTree>
    <p:extLst>
      <p:ext uri="{BB962C8B-B14F-4D97-AF65-F5344CB8AC3E}">
        <p14:creationId xmlns:p14="http://schemas.microsoft.com/office/powerpoint/2010/main" val="3341410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endParaRPr lang="en-US" dirty="0"/>
          </a:p>
        </p:txBody>
      </p:sp>
      <p:sp>
        <p:nvSpPr>
          <p:cNvPr id="5" name="TextBox 14"/>
          <p:cNvSpPr txBox="1"/>
          <p:nvPr/>
        </p:nvSpPr>
        <p:spPr>
          <a:xfrm>
            <a:off x="7272472" y="6334779"/>
            <a:ext cx="4842617"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2800" b="1" dirty="0" err="1" smtClean="0">
                <a:latin typeface="Bahnschrift Condensed" panose="020B0502040204020203" pitchFamily="34" charset="0"/>
              </a:rPr>
              <a:t>Ramya</a:t>
            </a:r>
            <a:r>
              <a:rPr lang="en-US" sz="2800" b="1" dirty="0" smtClean="0">
                <a:latin typeface="Bahnschrift Condensed" panose="020B0502040204020203" pitchFamily="34" charset="0"/>
              </a:rPr>
              <a:t> </a:t>
            </a:r>
            <a:r>
              <a:rPr lang="en-US" sz="2800" b="1" dirty="0" err="1" smtClean="0">
                <a:latin typeface="Bahnschrift Condensed" panose="020B0502040204020203" pitchFamily="34" charset="0"/>
              </a:rPr>
              <a:t>Bhargavi</a:t>
            </a:r>
            <a:r>
              <a:rPr lang="en-US" sz="2800" b="1" dirty="0" smtClean="0">
                <a:latin typeface="Bahnschrift Condensed" panose="020B0502040204020203" pitchFamily="34" charset="0"/>
              </a:rPr>
              <a:t> </a:t>
            </a:r>
            <a:r>
              <a:rPr lang="en-US" sz="2800" b="1" dirty="0" err="1" smtClean="0">
                <a:latin typeface="Bahnschrift Condensed" panose="020B0502040204020203" pitchFamily="34" charset="0"/>
              </a:rPr>
              <a:t>Anumula</a:t>
            </a:r>
            <a:endParaRPr lang="en-US" sz="2800" b="1" dirty="0">
              <a:latin typeface="Bahnschrift Condensed" panose="020B0502040204020203" pitchFamily="34" charset="0"/>
            </a:endParaRPr>
          </a:p>
        </p:txBody>
      </p:sp>
    </p:spTree>
    <p:extLst>
      <p:ext uri="{BB962C8B-B14F-4D97-AF65-F5344CB8AC3E}">
        <p14:creationId xmlns:p14="http://schemas.microsoft.com/office/powerpoint/2010/main" val="1086146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7810" y="526771"/>
            <a:ext cx="3606885" cy="276999"/>
          </a:xfrm>
          <a:prstGeom prst="rect">
            <a:avLst/>
          </a:prstGeom>
        </p:spPr>
        <p:txBody>
          <a:bodyPr wrap="none">
            <a:spAutoFit/>
          </a:bodyPr>
          <a:lstStyle/>
          <a:p>
            <a:r>
              <a:rPr lang="en-US" sz="1200" b="1" dirty="0">
                <a:solidFill>
                  <a:srgbClr val="273239"/>
                </a:solidFill>
                <a:latin typeface="urw-din"/>
              </a:rPr>
              <a:t>Granting SELECT Privilege to a User in a Table</a:t>
            </a:r>
            <a:endParaRPr lang="en-US" sz="1200" dirty="0"/>
          </a:p>
        </p:txBody>
      </p:sp>
      <p:sp>
        <p:nvSpPr>
          <p:cNvPr id="3" name="Rectangle 1"/>
          <p:cNvSpPr>
            <a:spLocks noChangeArrowheads="1"/>
          </p:cNvSpPr>
          <p:nvPr/>
        </p:nvSpPr>
        <p:spPr bwMode="auto">
          <a:xfrm>
            <a:off x="811850" y="1018617"/>
            <a:ext cx="8195417"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73239"/>
                </a:solidFill>
                <a:effectLst/>
                <a:latin typeface="Consolas" panose="020B0609020204030204" pitchFamily="49" charset="0"/>
              </a:rPr>
              <a:t>GRANT SELECT ON Users TO'Amit'@'localhost;</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 name="Rectangle 3"/>
          <p:cNvSpPr/>
          <p:nvPr/>
        </p:nvSpPr>
        <p:spPr>
          <a:xfrm>
            <a:off x="697810" y="1577904"/>
            <a:ext cx="4103816" cy="276999"/>
          </a:xfrm>
          <a:prstGeom prst="rect">
            <a:avLst/>
          </a:prstGeom>
        </p:spPr>
        <p:txBody>
          <a:bodyPr wrap="none">
            <a:spAutoFit/>
          </a:bodyPr>
          <a:lstStyle/>
          <a:p>
            <a:r>
              <a:rPr lang="en-US" sz="1200" b="1" dirty="0">
                <a:solidFill>
                  <a:srgbClr val="273239"/>
                </a:solidFill>
                <a:latin typeface="urw-din"/>
              </a:rPr>
              <a:t>Granting more than one Privilege to a User in a Table</a:t>
            </a:r>
            <a:r>
              <a:rPr lang="en-US" sz="1200" dirty="0">
                <a:solidFill>
                  <a:srgbClr val="273239"/>
                </a:solidFill>
                <a:latin typeface="urw-din"/>
              </a:rPr>
              <a:t>:</a:t>
            </a:r>
            <a:endParaRPr lang="en-US" sz="1200" dirty="0"/>
          </a:p>
        </p:txBody>
      </p:sp>
      <p:sp>
        <p:nvSpPr>
          <p:cNvPr id="5" name="Rectangle 2"/>
          <p:cNvSpPr>
            <a:spLocks noChangeArrowheads="1"/>
          </p:cNvSpPr>
          <p:nvPr/>
        </p:nvSpPr>
        <p:spPr bwMode="auto">
          <a:xfrm>
            <a:off x="786212" y="2145734"/>
            <a:ext cx="8374879"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73239"/>
                </a:solidFill>
                <a:effectLst/>
                <a:latin typeface="Consolas" panose="020B0609020204030204" pitchFamily="49" charset="0"/>
              </a:rPr>
              <a:t>GRANT SELECT, INSERT, DELETE, UPDATE ON Users TO 'Amit'@'localhost;</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7" name="Rectangle 6"/>
          <p:cNvSpPr/>
          <p:nvPr/>
        </p:nvSpPr>
        <p:spPr>
          <a:xfrm>
            <a:off x="697810" y="2733254"/>
            <a:ext cx="3299108" cy="276999"/>
          </a:xfrm>
          <a:prstGeom prst="rect">
            <a:avLst/>
          </a:prstGeom>
        </p:spPr>
        <p:txBody>
          <a:bodyPr wrap="none">
            <a:spAutoFit/>
          </a:bodyPr>
          <a:lstStyle/>
          <a:p>
            <a:r>
              <a:rPr lang="en-US" sz="1200" b="1" dirty="0">
                <a:solidFill>
                  <a:srgbClr val="273239"/>
                </a:solidFill>
                <a:latin typeface="urw-din"/>
              </a:rPr>
              <a:t>Granting a Privilege to all Users in a Table</a:t>
            </a:r>
            <a:r>
              <a:rPr lang="en-US" sz="1200" dirty="0">
                <a:solidFill>
                  <a:srgbClr val="273239"/>
                </a:solidFill>
                <a:latin typeface="urw-din"/>
              </a:rPr>
              <a:t>:</a:t>
            </a:r>
            <a:endParaRPr lang="en-US" sz="1200" dirty="0"/>
          </a:p>
        </p:txBody>
      </p:sp>
      <p:sp>
        <p:nvSpPr>
          <p:cNvPr id="8" name="Rectangle 3"/>
          <p:cNvSpPr>
            <a:spLocks noChangeArrowheads="1"/>
          </p:cNvSpPr>
          <p:nvPr/>
        </p:nvSpPr>
        <p:spPr bwMode="auto">
          <a:xfrm>
            <a:off x="786212" y="3361849"/>
            <a:ext cx="7503208"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GRANT SELECT ON Users TO '*'@'</a:t>
            </a:r>
            <a:r>
              <a:rPr kumimoji="0" lang="en-US" sz="1200" b="0" i="0" u="none" strike="noStrike" cap="none" normalizeH="0" baseline="0" dirty="0" err="1" smtClean="0">
                <a:ln>
                  <a:noFill/>
                </a:ln>
                <a:solidFill>
                  <a:srgbClr val="273239"/>
                </a:solidFill>
                <a:effectLst/>
                <a:latin typeface="Consolas" panose="020B0609020204030204" pitchFamily="49" charset="0"/>
              </a:rPr>
              <a:t>localhost</a:t>
            </a:r>
            <a:r>
              <a:rPr kumimoji="0" lang="en-US" sz="1200" b="0" i="0" u="none" strike="noStrike" cap="none" normalizeH="0" baseline="0" dirty="0" smtClean="0">
                <a:ln>
                  <a:noFill/>
                </a:ln>
                <a:solidFill>
                  <a:srgbClr val="273239"/>
                </a:solidFill>
                <a:effectLst/>
                <a:latin typeface="Consolas" panose="020B0609020204030204" pitchFamily="49" charset="0"/>
              </a:rPr>
              <a:t>;</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3886476" y="3896010"/>
            <a:ext cx="2986202" cy="307777"/>
          </a:xfrm>
          <a:prstGeom prst="rect">
            <a:avLst/>
          </a:prstGeom>
        </p:spPr>
        <p:txBody>
          <a:bodyPr wrap="none">
            <a:spAutoFit/>
          </a:bodyPr>
          <a:lstStyle/>
          <a:p>
            <a:r>
              <a:rPr lang="en-US" sz="1400" b="1" dirty="0">
                <a:solidFill>
                  <a:srgbClr val="273239"/>
                </a:solidFill>
                <a:latin typeface="urw-din"/>
              </a:rPr>
              <a:t>Revoking Privileges from a Table</a:t>
            </a:r>
            <a:endParaRPr lang="en-US" sz="1400" dirty="0"/>
          </a:p>
        </p:txBody>
      </p:sp>
      <p:sp>
        <p:nvSpPr>
          <p:cNvPr id="10" name="Rectangle 4"/>
          <p:cNvSpPr>
            <a:spLocks noChangeArrowheads="1"/>
          </p:cNvSpPr>
          <p:nvPr/>
        </p:nvSpPr>
        <p:spPr bwMode="auto">
          <a:xfrm>
            <a:off x="786212" y="4459744"/>
            <a:ext cx="9186730"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REVOKE privileges ON object FROM user;</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697810" y="4892796"/>
            <a:ext cx="11172298" cy="1754326"/>
          </a:xfrm>
          <a:prstGeom prst="rect">
            <a:avLst/>
          </a:prstGeom>
        </p:spPr>
        <p:txBody>
          <a:bodyPr wrap="square">
            <a:spAutoFit/>
          </a:bodyPr>
          <a:lstStyle/>
          <a:p>
            <a:pPr fontAlgn="base"/>
            <a:r>
              <a:rPr lang="en-US" sz="1200" b="1" dirty="0">
                <a:solidFill>
                  <a:srgbClr val="273239"/>
                </a:solidFill>
                <a:latin typeface="urw-din"/>
              </a:rPr>
              <a:t>Parameters Used</a:t>
            </a:r>
            <a:r>
              <a:rPr lang="en-US" sz="1200" dirty="0" smtClean="0">
                <a:solidFill>
                  <a:srgbClr val="273239"/>
                </a:solidFill>
                <a:latin typeface="urw-din"/>
              </a:rPr>
              <a:t>:</a:t>
            </a:r>
          </a:p>
          <a:p>
            <a:pPr fontAlgn="base"/>
            <a:endParaRPr lang="en-US" sz="1200" dirty="0">
              <a:solidFill>
                <a:srgbClr val="273239"/>
              </a:solidFill>
              <a:latin typeface="urw-din"/>
            </a:endParaRPr>
          </a:p>
          <a:p>
            <a:pPr fontAlgn="base"/>
            <a:r>
              <a:rPr lang="en-US" sz="1200" b="1" dirty="0">
                <a:solidFill>
                  <a:srgbClr val="273239"/>
                </a:solidFill>
                <a:latin typeface="urw-din"/>
              </a:rPr>
              <a:t>object: </a:t>
            </a:r>
            <a:r>
              <a:rPr lang="en-US" sz="1200" dirty="0">
                <a:solidFill>
                  <a:srgbClr val="273239"/>
                </a:solidFill>
                <a:latin typeface="urw-din"/>
              </a:rPr>
              <a:t>It is the name of the database object from which permissions are being revoked. In the case of revoking privileges from a table, this would be the table name</a:t>
            </a:r>
            <a:r>
              <a:rPr lang="en-US" sz="1200" dirty="0" smtClean="0">
                <a:solidFill>
                  <a:srgbClr val="273239"/>
                </a:solidFill>
                <a:latin typeface="urw-din"/>
              </a:rPr>
              <a:t>.</a:t>
            </a:r>
          </a:p>
          <a:p>
            <a:pPr fontAlgn="base"/>
            <a:endParaRPr lang="en-US" sz="1200" dirty="0">
              <a:solidFill>
                <a:srgbClr val="273239"/>
              </a:solidFill>
              <a:latin typeface="urw-din"/>
            </a:endParaRPr>
          </a:p>
          <a:p>
            <a:pPr fontAlgn="base"/>
            <a:r>
              <a:rPr lang="en-US" sz="1200" b="1" dirty="0">
                <a:solidFill>
                  <a:srgbClr val="273239"/>
                </a:solidFill>
                <a:latin typeface="urw-din"/>
              </a:rPr>
              <a:t>user: </a:t>
            </a:r>
            <a:r>
              <a:rPr lang="en-US" sz="1200" dirty="0">
                <a:solidFill>
                  <a:srgbClr val="273239"/>
                </a:solidFill>
                <a:latin typeface="urw-din"/>
              </a:rPr>
              <a:t>It is the name of the user from whom the privileges are being revoked.</a:t>
            </a:r>
          </a:p>
          <a:p>
            <a:r>
              <a:rPr lang="en-US" dirty="0"/>
              <a:t/>
            </a:r>
            <a:br>
              <a:rPr lang="en-US" dirty="0"/>
            </a:br>
            <a:endParaRPr lang="en-US" dirty="0"/>
          </a:p>
        </p:txBody>
      </p:sp>
      <p:sp>
        <p:nvSpPr>
          <p:cNvPr id="12" name="Content Placeholder 11"/>
          <p:cNvSpPr>
            <a:spLocks noGrp="1"/>
          </p:cNvSpPr>
          <p:nvPr>
            <p:ph idx="1"/>
          </p:nvPr>
        </p:nvSpPr>
        <p:spPr/>
        <p:txBody>
          <a:bodyPr/>
          <a:lstStyle/>
          <a:p>
            <a:endParaRPr lang="en-US"/>
          </a:p>
        </p:txBody>
      </p:sp>
    </p:spTree>
    <p:extLst>
      <p:ext uri="{BB962C8B-B14F-4D97-AF65-F5344CB8AC3E}">
        <p14:creationId xmlns:p14="http://schemas.microsoft.com/office/powerpoint/2010/main" val="36900896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3502" y="518226"/>
            <a:ext cx="3146887" cy="338554"/>
          </a:xfrm>
          <a:prstGeom prst="rect">
            <a:avLst/>
          </a:prstGeom>
        </p:spPr>
        <p:txBody>
          <a:bodyPr wrap="none">
            <a:spAutoFit/>
          </a:bodyPr>
          <a:lstStyle/>
          <a:p>
            <a:pPr algn="just" fontAlgn="base"/>
            <a:r>
              <a:rPr lang="en-US" sz="1600" b="1" dirty="0">
                <a:solidFill>
                  <a:srgbClr val="273239"/>
                </a:solidFill>
                <a:latin typeface="urw-din"/>
              </a:rPr>
              <a:t>Transaction Control Language</a:t>
            </a:r>
            <a:endParaRPr lang="en-US" sz="1600" b="1" i="0" dirty="0">
              <a:solidFill>
                <a:srgbClr val="273239"/>
              </a:solidFill>
              <a:effectLst/>
              <a:latin typeface="urw-din"/>
            </a:endParaRPr>
          </a:p>
        </p:txBody>
      </p:sp>
      <p:sp>
        <p:nvSpPr>
          <p:cNvPr id="3" name="Rectangle 2"/>
          <p:cNvSpPr/>
          <p:nvPr/>
        </p:nvSpPr>
        <p:spPr>
          <a:xfrm>
            <a:off x="873502" y="1172718"/>
            <a:ext cx="10945332" cy="523220"/>
          </a:xfrm>
          <a:prstGeom prst="rect">
            <a:avLst/>
          </a:prstGeom>
        </p:spPr>
        <p:txBody>
          <a:bodyPr wrap="square">
            <a:spAutoFit/>
          </a:bodyPr>
          <a:lstStyle/>
          <a:p>
            <a:r>
              <a:rPr lang="en-US" sz="1400" dirty="0">
                <a:solidFill>
                  <a:srgbClr val="273239"/>
                </a:solidFill>
                <a:latin typeface="urw-din"/>
              </a:rPr>
              <a:t>Transactions group a set of tasks into a single execution unit. Each transaction begins with a specific task and ends when all the tasks in the group successfully complete. </a:t>
            </a:r>
            <a:endParaRPr lang="en-US" sz="1400" dirty="0"/>
          </a:p>
        </p:txBody>
      </p:sp>
      <p:sp>
        <p:nvSpPr>
          <p:cNvPr id="4" name="Rectangle 3"/>
          <p:cNvSpPr/>
          <p:nvPr/>
        </p:nvSpPr>
        <p:spPr>
          <a:xfrm>
            <a:off x="873502" y="1924172"/>
            <a:ext cx="10945332" cy="2462213"/>
          </a:xfrm>
          <a:prstGeom prst="rect">
            <a:avLst/>
          </a:prstGeom>
        </p:spPr>
        <p:txBody>
          <a:bodyPr wrap="square">
            <a:spAutoFit/>
          </a:bodyPr>
          <a:lstStyle/>
          <a:p>
            <a:r>
              <a:rPr lang="en-US" sz="1400" dirty="0">
                <a:solidFill>
                  <a:srgbClr val="273239"/>
                </a:solidFill>
                <a:latin typeface="urw-din"/>
              </a:rPr>
              <a:t>Transactions group a set of tasks into a single execution unit. Each transaction begins with a specific task and ends when all the tasks in the group successfully complete. If any of the tasks fail, the transaction fails. Therefore, a transaction has only two results: </a:t>
            </a:r>
            <a:r>
              <a:rPr lang="en-US" sz="1400" b="1" dirty="0">
                <a:solidFill>
                  <a:srgbClr val="273239"/>
                </a:solidFill>
                <a:latin typeface="urw-din"/>
              </a:rPr>
              <a:t>success</a:t>
            </a:r>
            <a:r>
              <a:rPr lang="en-US" sz="1400" dirty="0">
                <a:solidFill>
                  <a:srgbClr val="273239"/>
                </a:solidFill>
                <a:latin typeface="urw-din"/>
              </a:rPr>
              <a:t> or </a:t>
            </a:r>
            <a:r>
              <a:rPr lang="en-US" sz="1400" b="1" dirty="0">
                <a:solidFill>
                  <a:srgbClr val="273239"/>
                </a:solidFill>
                <a:latin typeface="urw-din"/>
              </a:rPr>
              <a:t>failure</a:t>
            </a:r>
            <a:r>
              <a:rPr lang="en-US" sz="1400" dirty="0">
                <a:solidFill>
                  <a:srgbClr val="273239"/>
                </a:solidFill>
                <a:latin typeface="urw-din"/>
              </a:rPr>
              <a:t>. </a:t>
            </a:r>
            <a:endParaRPr lang="en-US" sz="1400" dirty="0" smtClean="0">
              <a:solidFill>
                <a:srgbClr val="273239"/>
              </a:solidFill>
              <a:latin typeface="urw-din"/>
            </a:endParaRPr>
          </a:p>
          <a:p>
            <a:r>
              <a:rPr lang="en-US" sz="1400" dirty="0"/>
              <a:t/>
            </a:r>
            <a:br>
              <a:rPr lang="en-US" sz="1400" dirty="0"/>
            </a:br>
            <a:r>
              <a:rPr lang="en-US" sz="1400" dirty="0">
                <a:solidFill>
                  <a:srgbClr val="273239"/>
                </a:solidFill>
                <a:latin typeface="urw-din"/>
              </a:rPr>
              <a:t>Example of a transaction to transfer $150 from account A to account B:</a:t>
            </a:r>
            <a:r>
              <a:rPr lang="en-US" sz="1400" dirty="0"/>
              <a:t/>
            </a:r>
            <a:br>
              <a:rPr lang="en-US" sz="1400" dirty="0"/>
            </a:br>
            <a:r>
              <a:rPr lang="en-US" sz="1400" dirty="0">
                <a:solidFill>
                  <a:srgbClr val="273239"/>
                </a:solidFill>
                <a:latin typeface="urw-din"/>
              </a:rPr>
              <a:t>1. read(A)</a:t>
            </a:r>
            <a:r>
              <a:rPr lang="en-US" sz="1400" dirty="0"/>
              <a:t/>
            </a:r>
            <a:br>
              <a:rPr lang="en-US" sz="1400" dirty="0"/>
            </a:br>
            <a:r>
              <a:rPr lang="en-US" sz="1400" dirty="0">
                <a:solidFill>
                  <a:srgbClr val="273239"/>
                </a:solidFill>
                <a:latin typeface="urw-din"/>
              </a:rPr>
              <a:t>2. A := A – 150</a:t>
            </a:r>
            <a:r>
              <a:rPr lang="en-US" sz="1400" dirty="0"/>
              <a:t/>
            </a:r>
            <a:br>
              <a:rPr lang="en-US" sz="1400" dirty="0"/>
            </a:br>
            <a:r>
              <a:rPr lang="en-US" sz="1400" dirty="0">
                <a:solidFill>
                  <a:srgbClr val="273239"/>
                </a:solidFill>
                <a:latin typeface="urw-din"/>
              </a:rPr>
              <a:t>3. write(A)</a:t>
            </a:r>
            <a:r>
              <a:rPr lang="en-US" sz="1400" dirty="0"/>
              <a:t/>
            </a:r>
            <a:br>
              <a:rPr lang="en-US" sz="1400" dirty="0"/>
            </a:br>
            <a:r>
              <a:rPr lang="en-US" sz="1400" dirty="0">
                <a:solidFill>
                  <a:srgbClr val="273239"/>
                </a:solidFill>
                <a:latin typeface="urw-din"/>
              </a:rPr>
              <a:t>4. read(B)</a:t>
            </a:r>
            <a:r>
              <a:rPr lang="en-US" sz="1400" dirty="0"/>
              <a:t/>
            </a:r>
            <a:br>
              <a:rPr lang="en-US" sz="1400" dirty="0"/>
            </a:br>
            <a:r>
              <a:rPr lang="en-US" sz="1400" dirty="0">
                <a:solidFill>
                  <a:srgbClr val="273239"/>
                </a:solidFill>
                <a:latin typeface="urw-din"/>
              </a:rPr>
              <a:t>5. B := B + 150</a:t>
            </a:r>
            <a:r>
              <a:rPr lang="en-US" sz="1400" dirty="0"/>
              <a:t/>
            </a:r>
            <a:br>
              <a:rPr lang="en-US" sz="1400" dirty="0"/>
            </a:br>
            <a:r>
              <a:rPr lang="en-US" sz="1400" dirty="0">
                <a:solidFill>
                  <a:srgbClr val="273239"/>
                </a:solidFill>
                <a:latin typeface="urw-din"/>
              </a:rPr>
              <a:t>6. </a:t>
            </a:r>
            <a:r>
              <a:rPr lang="en-US" sz="1400" dirty="0" smtClean="0">
                <a:solidFill>
                  <a:srgbClr val="273239"/>
                </a:solidFill>
                <a:latin typeface="urw-din"/>
              </a:rPr>
              <a:t>write(B)</a:t>
            </a:r>
            <a:endParaRPr lang="en-US" sz="1400" dirty="0"/>
          </a:p>
        </p:txBody>
      </p:sp>
      <p:sp>
        <p:nvSpPr>
          <p:cNvPr id="5" name="Rectangle 4"/>
          <p:cNvSpPr/>
          <p:nvPr/>
        </p:nvSpPr>
        <p:spPr>
          <a:xfrm>
            <a:off x="873502" y="4492020"/>
            <a:ext cx="4520789" cy="307777"/>
          </a:xfrm>
          <a:prstGeom prst="rect">
            <a:avLst/>
          </a:prstGeom>
        </p:spPr>
        <p:txBody>
          <a:bodyPr wrap="none">
            <a:spAutoFit/>
          </a:bodyPr>
          <a:lstStyle/>
          <a:p>
            <a:r>
              <a:rPr lang="en-US" sz="1400" dirty="0">
                <a:solidFill>
                  <a:srgbClr val="273239"/>
                </a:solidFill>
                <a:latin typeface="urw-din"/>
              </a:rPr>
              <a:t>Incomplete steps result in the failure of the transaction.</a:t>
            </a:r>
            <a:endParaRPr lang="en-US" sz="1400" dirty="0"/>
          </a:p>
        </p:txBody>
      </p:sp>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5771003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22813" y="937523"/>
            <a:ext cx="10506659" cy="37881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sz="1200" b="1" i="0" u="none" strike="noStrike" cap="none" normalizeH="0" baseline="0" dirty="0" smtClean="0">
                <a:ln>
                  <a:noFill/>
                </a:ln>
                <a:solidFill>
                  <a:srgbClr val="273239"/>
                </a:solidFill>
                <a:effectLst/>
                <a:latin typeface="urw-din"/>
              </a:rPr>
              <a:t>BEGIN TRANSACTION: </a:t>
            </a:r>
            <a:r>
              <a:rPr kumimoji="0" lang="en-US" sz="1200" b="0" i="0" u="none" strike="noStrike" cap="none" normalizeH="0" baseline="0" dirty="0" smtClean="0">
                <a:ln>
                  <a:noFill/>
                </a:ln>
                <a:solidFill>
                  <a:srgbClr val="273239"/>
                </a:solidFill>
                <a:effectLst/>
                <a:latin typeface="urw-din"/>
              </a:rPr>
              <a:t>It indicates the start point of an explicit or local transaction.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lang="en-US" sz="1200" dirty="0">
              <a:solidFill>
                <a:srgbClr val="273239"/>
              </a:solidFill>
              <a:latin typeface="urw-din"/>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rPr>
              <a:t>Syntax:</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BEGIN TRANSACTION </a:t>
            </a:r>
            <a:r>
              <a:rPr kumimoji="0" lang="en-US" sz="1200" b="0" i="0" u="none" strike="noStrike" cap="none" normalizeH="0" baseline="0" dirty="0" err="1" smtClean="0">
                <a:ln>
                  <a:noFill/>
                </a:ln>
                <a:solidFill>
                  <a:srgbClr val="273239"/>
                </a:solidFill>
                <a:effectLst/>
                <a:latin typeface="Consolas" panose="020B0609020204030204" pitchFamily="49" charset="0"/>
              </a:rPr>
              <a:t>transaction_name</a:t>
            </a:r>
            <a:r>
              <a:rPr kumimoji="0" lang="en-US" sz="1200" b="0" i="0" u="none" strike="noStrike" cap="none" normalizeH="0" baseline="0" dirty="0" smtClean="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rPr>
              <a:t>2. SET TRANSACTION:</a:t>
            </a:r>
            <a:r>
              <a:rPr kumimoji="0" lang="en-US" sz="1200" b="0" i="0" u="none" strike="noStrike" cap="none" normalizeH="0" baseline="0" dirty="0" smtClean="0">
                <a:ln>
                  <a:noFill/>
                </a:ln>
                <a:solidFill>
                  <a:srgbClr val="273239"/>
                </a:solidFill>
                <a:effectLst/>
                <a:latin typeface="urw-din"/>
              </a:rPr>
              <a:t> Places a name on a transaction.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solidFill>
                <a:srgbClr val="273239"/>
              </a:solidFill>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rPr>
              <a:t>Syntax:</a:t>
            </a:r>
            <a:r>
              <a:rPr kumimoji="0" lang="en-US" sz="1200" b="0" i="0" u="none" strike="noStrike" cap="none" normalizeH="0" baseline="0" dirty="0" smtClean="0">
                <a:ln>
                  <a:noFill/>
                </a:ln>
                <a:solidFill>
                  <a:srgbClr val="273239"/>
                </a:solidFill>
                <a:effectLst/>
                <a:latin typeface="urw-din"/>
              </a:rPr>
              <a:t> </a:t>
            </a:r>
            <a:endParaRPr kumimoji="0" lang="en-US" sz="1200" b="0"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SET TRANSACTION [ READ WRITE | READ ONLY ];</a:t>
            </a: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rPr>
              <a:t>3. COMMIT:</a:t>
            </a:r>
            <a:r>
              <a:rPr kumimoji="0" lang="en-US" sz="1200" b="0" i="0" u="none" strike="noStrike" cap="none" normalizeH="0" baseline="0" dirty="0" smtClean="0">
                <a:ln>
                  <a:noFill/>
                </a:ln>
                <a:solidFill>
                  <a:srgbClr val="273239"/>
                </a:solidFill>
                <a:effectLst/>
                <a:latin typeface="urw-din"/>
              </a:rPr>
              <a:t> If everything is in order with all statements within a single transaction, all changes are recorded together in the database is called </a:t>
            </a:r>
            <a:r>
              <a:rPr kumimoji="0" lang="en-US" sz="1200" b="1" i="0" u="none" strike="noStrike" cap="none" normalizeH="0" baseline="0" dirty="0" smtClean="0">
                <a:ln>
                  <a:noFill/>
                </a:ln>
                <a:solidFill>
                  <a:srgbClr val="273239"/>
                </a:solidFill>
                <a:effectLst/>
                <a:latin typeface="urw-din"/>
              </a:rPr>
              <a:t>committed</a:t>
            </a:r>
            <a:r>
              <a:rPr kumimoji="0" lang="en-US" sz="1200" b="0" i="0" u="none" strike="noStrike" cap="none" normalizeH="0" baseline="0" dirty="0" smtClean="0">
                <a:ln>
                  <a:noFill/>
                </a:ln>
                <a:solidFill>
                  <a:srgbClr val="273239"/>
                </a:solidFill>
                <a:effectLst/>
                <a:latin typeface="urw-din"/>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urw-din"/>
              </a:rPr>
              <a:t>The COMMIT command saves all the transactions to the database since the last COMMIT or ROLLBACK command. </a:t>
            </a:r>
            <a:br>
              <a:rPr kumimoji="0" lang="en-US" sz="1200" b="0" i="0" u="none" strike="noStrike" cap="none" normalizeH="0" baseline="0" dirty="0" smtClean="0">
                <a:ln>
                  <a:noFill/>
                </a:ln>
                <a:solidFill>
                  <a:srgbClr val="273239"/>
                </a:solidFill>
                <a:effectLst/>
                <a:latin typeface="urw-din"/>
              </a:rPr>
            </a:br>
            <a:r>
              <a:rPr kumimoji="0" lang="en-US" sz="1200" b="0" i="0" u="none" strike="noStrike" cap="none" normalizeH="0" baseline="0" dirty="0" smtClean="0">
                <a:ln>
                  <a:noFill/>
                </a:ln>
                <a:solidFill>
                  <a:srgbClr val="273239"/>
                </a:solidFill>
                <a:effectLst/>
                <a:latin typeface="urw-din"/>
              </a:rPr>
              <a:t> </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rPr>
              <a:t>Syntax:</a:t>
            </a:r>
            <a:r>
              <a:rPr kumimoji="0" lang="en-US" sz="1200" b="0" i="0" u="none" strike="noStrike" cap="none" normalizeH="0" baseline="0" dirty="0" smtClean="0">
                <a:ln>
                  <a:noFill/>
                </a:ln>
                <a:solidFill>
                  <a:srgbClr val="273239"/>
                </a:solidFill>
                <a:effectLst/>
                <a:latin typeface="urw-din"/>
              </a:rPr>
              <a:t> </a:t>
            </a:r>
            <a:br>
              <a:rPr kumimoji="0" lang="en-US" sz="1200" b="0" i="0" u="none" strike="noStrike" cap="none" normalizeH="0" baseline="0" dirty="0" smtClean="0">
                <a:ln>
                  <a:noFill/>
                </a:ln>
                <a:solidFill>
                  <a:srgbClr val="273239"/>
                </a:solidFill>
                <a:effectLst/>
                <a:latin typeface="urw-din"/>
              </a:rPr>
            </a:br>
            <a:r>
              <a:rPr kumimoji="0" lang="en-US" sz="1200" b="0" i="0" u="none" strike="noStrike" cap="none" normalizeH="0" baseline="0" dirty="0" smtClean="0">
                <a:ln>
                  <a:noFill/>
                </a:ln>
                <a:solidFill>
                  <a:srgbClr val="273239"/>
                </a:solidFill>
                <a:effectLst/>
                <a:latin typeface="urw-din"/>
              </a:rPr>
              <a:t> </a:t>
            </a:r>
            <a:endParaRPr kumimoji="0" lang="en-US" sz="1200" b="0"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COMMIT;</a:t>
            </a:r>
            <a:r>
              <a:rPr kumimoji="0" lang="en-US" sz="800" b="0" i="0" u="none" strike="noStrike" cap="none" normalizeH="0" baseline="0" dirty="0" smtClean="0">
                <a:ln>
                  <a:noFill/>
                </a:ln>
                <a:solidFill>
                  <a:schemeClr val="tx1"/>
                </a:solidFill>
                <a:effectLst/>
              </a:rPr>
              <a:t/>
            </a:r>
            <a:br>
              <a:rPr kumimoji="0" lang="en-US" sz="800" b="0" i="0" u="none" strike="noStrike" cap="none" normalizeH="0" baseline="0" dirty="0" smtClean="0">
                <a:ln>
                  <a:noFill/>
                </a:ln>
                <a:solidFill>
                  <a:schemeClr val="tx1"/>
                </a:solidFill>
                <a:effectLst/>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a:spLocks noChangeArrowheads="1"/>
          </p:cNvSpPr>
          <p:nvPr/>
        </p:nvSpPr>
        <p:spPr bwMode="auto">
          <a:xfrm>
            <a:off x="622813" y="5025616"/>
            <a:ext cx="3058530"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DELETE FROM Student WHERE AGE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COMMIT;</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TextBox 3"/>
          <p:cNvSpPr txBox="1"/>
          <p:nvPr/>
        </p:nvSpPr>
        <p:spPr>
          <a:xfrm>
            <a:off x="528809" y="4597469"/>
            <a:ext cx="1845892" cy="307777"/>
          </a:xfrm>
          <a:prstGeom prst="rect">
            <a:avLst/>
          </a:prstGeom>
          <a:noFill/>
        </p:spPr>
        <p:txBody>
          <a:bodyPr wrap="square" rtlCol="0">
            <a:spAutoFit/>
          </a:bodyPr>
          <a:lstStyle/>
          <a:p>
            <a:r>
              <a:rPr lang="en-US" sz="1400" b="1" dirty="0" smtClean="0"/>
              <a:t>EXAMPLE:</a:t>
            </a:r>
            <a:endParaRPr lang="en-US" sz="1400" b="1"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848656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6452" y="580866"/>
            <a:ext cx="11197840" cy="1384995"/>
          </a:xfrm>
          <a:prstGeom prst="rect">
            <a:avLst/>
          </a:prstGeom>
        </p:spPr>
        <p:txBody>
          <a:bodyPr wrap="square">
            <a:spAutoFit/>
          </a:bodyPr>
          <a:lstStyle/>
          <a:p>
            <a:r>
              <a:rPr lang="en-US" sz="1400" b="1" dirty="0">
                <a:solidFill>
                  <a:srgbClr val="273239"/>
                </a:solidFill>
                <a:latin typeface="urw-din"/>
              </a:rPr>
              <a:t>ROLLBACK: </a:t>
            </a:r>
            <a:endParaRPr lang="en-US" sz="1400" b="1" dirty="0" smtClean="0">
              <a:solidFill>
                <a:srgbClr val="273239"/>
              </a:solidFill>
              <a:latin typeface="urw-din"/>
            </a:endParaRPr>
          </a:p>
          <a:p>
            <a:endParaRPr lang="en-US" sz="1400" b="1" dirty="0">
              <a:solidFill>
                <a:srgbClr val="273239"/>
              </a:solidFill>
              <a:latin typeface="urw-din"/>
            </a:endParaRPr>
          </a:p>
          <a:p>
            <a:r>
              <a:rPr lang="en-US" sz="1400" dirty="0" smtClean="0">
                <a:solidFill>
                  <a:srgbClr val="273239"/>
                </a:solidFill>
                <a:latin typeface="urw-din"/>
              </a:rPr>
              <a:t>If </a:t>
            </a:r>
            <a:r>
              <a:rPr lang="en-US" sz="1400" dirty="0">
                <a:solidFill>
                  <a:srgbClr val="273239"/>
                </a:solidFill>
                <a:latin typeface="urw-din"/>
              </a:rPr>
              <a:t>any error occurs with any of the SQL grouped statements, all changes need to be aborted. The process of reversing changes is called </a:t>
            </a:r>
            <a:r>
              <a:rPr lang="en-US" sz="1400" b="1" dirty="0">
                <a:solidFill>
                  <a:srgbClr val="273239"/>
                </a:solidFill>
                <a:latin typeface="urw-din"/>
              </a:rPr>
              <a:t>rollback</a:t>
            </a:r>
            <a:r>
              <a:rPr lang="en-US" sz="1400" dirty="0">
                <a:solidFill>
                  <a:srgbClr val="273239"/>
                </a:solidFill>
                <a:latin typeface="urw-din"/>
              </a:rPr>
              <a:t>. </a:t>
            </a:r>
            <a:endParaRPr lang="en-US" sz="1400" dirty="0" smtClean="0">
              <a:solidFill>
                <a:srgbClr val="273239"/>
              </a:solidFill>
              <a:latin typeface="urw-din"/>
            </a:endParaRPr>
          </a:p>
          <a:p>
            <a:endParaRPr lang="en-US" sz="1400" dirty="0">
              <a:solidFill>
                <a:srgbClr val="273239"/>
              </a:solidFill>
              <a:latin typeface="urw-din"/>
            </a:endParaRPr>
          </a:p>
          <a:p>
            <a:r>
              <a:rPr lang="en-US" sz="1400" dirty="0" smtClean="0">
                <a:solidFill>
                  <a:srgbClr val="273239"/>
                </a:solidFill>
                <a:latin typeface="urw-din"/>
              </a:rPr>
              <a:t>This </a:t>
            </a:r>
            <a:r>
              <a:rPr lang="en-US" sz="1400" dirty="0">
                <a:solidFill>
                  <a:srgbClr val="273239"/>
                </a:solidFill>
                <a:latin typeface="urw-din"/>
              </a:rPr>
              <a:t>command can only be used to undo transactions since the last </a:t>
            </a:r>
            <a:r>
              <a:rPr lang="en-US" sz="1400" dirty="0" smtClean="0">
                <a:solidFill>
                  <a:srgbClr val="273239"/>
                </a:solidFill>
                <a:latin typeface="urw-din"/>
              </a:rPr>
              <a:t>COMMIT </a:t>
            </a:r>
            <a:r>
              <a:rPr lang="en-US" sz="1400" dirty="0">
                <a:solidFill>
                  <a:srgbClr val="273239"/>
                </a:solidFill>
                <a:latin typeface="urw-din"/>
              </a:rPr>
              <a:t>command was issued. </a:t>
            </a:r>
            <a:endParaRPr lang="en-US" sz="1400" dirty="0"/>
          </a:p>
        </p:txBody>
      </p:sp>
      <p:sp>
        <p:nvSpPr>
          <p:cNvPr id="2" name="Rectangle 1"/>
          <p:cNvSpPr>
            <a:spLocks noChangeArrowheads="1"/>
          </p:cNvSpPr>
          <p:nvPr/>
        </p:nvSpPr>
        <p:spPr bwMode="auto">
          <a:xfrm>
            <a:off x="800455" y="2462848"/>
            <a:ext cx="934551" cy="27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i="0" u="none" strike="noStrike" cap="none" normalizeH="0" baseline="0" dirty="0" smtClean="0">
                <a:ln>
                  <a:noFill/>
                </a:ln>
                <a:solidFill>
                  <a:srgbClr val="273239"/>
                </a:solidFill>
                <a:effectLst/>
                <a:latin typeface="Consolas" panose="020B0609020204030204" pitchFamily="49" charset="0"/>
              </a:rPr>
              <a:t>ROLLBACK;</a:t>
            </a:r>
            <a:r>
              <a:rPr kumimoji="0" lang="en-US" sz="1400" i="0" u="none" strike="noStrike" cap="none" normalizeH="0" baseline="0" dirty="0" smtClean="0">
                <a:ln>
                  <a:noFill/>
                </a:ln>
                <a:solidFill>
                  <a:schemeClr val="tx1"/>
                </a:solidFill>
                <a:effectLst/>
              </a:rPr>
              <a:t> </a:t>
            </a:r>
            <a:endParaRPr kumimoji="0" lang="en-US" sz="140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800455" y="3260132"/>
            <a:ext cx="7565878"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DELETE FROM Student WHERE AGE = 20;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ROLLBACK;</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TextBox 4"/>
          <p:cNvSpPr txBox="1"/>
          <p:nvPr/>
        </p:nvSpPr>
        <p:spPr>
          <a:xfrm>
            <a:off x="706452" y="2067050"/>
            <a:ext cx="1640793" cy="338554"/>
          </a:xfrm>
          <a:prstGeom prst="rect">
            <a:avLst/>
          </a:prstGeom>
          <a:noFill/>
        </p:spPr>
        <p:txBody>
          <a:bodyPr wrap="square" rtlCol="0">
            <a:spAutoFit/>
          </a:bodyPr>
          <a:lstStyle/>
          <a:p>
            <a:r>
              <a:rPr lang="en-US" sz="1600" b="1" dirty="0" smtClean="0"/>
              <a:t>Syntax :</a:t>
            </a:r>
            <a:endParaRPr lang="en-US" sz="1600" b="1" dirty="0"/>
          </a:p>
        </p:txBody>
      </p:sp>
      <p:sp>
        <p:nvSpPr>
          <p:cNvPr id="7" name="TextBox 6"/>
          <p:cNvSpPr txBox="1"/>
          <p:nvPr/>
        </p:nvSpPr>
        <p:spPr>
          <a:xfrm>
            <a:off x="706452" y="2853827"/>
            <a:ext cx="1845892" cy="307777"/>
          </a:xfrm>
          <a:prstGeom prst="rect">
            <a:avLst/>
          </a:prstGeom>
          <a:noFill/>
        </p:spPr>
        <p:txBody>
          <a:bodyPr wrap="square" rtlCol="0">
            <a:spAutoFit/>
          </a:bodyPr>
          <a:lstStyle/>
          <a:p>
            <a:r>
              <a:rPr lang="en-US" sz="1400" b="1" dirty="0" smtClean="0"/>
              <a:t>EXAMPLE:</a:t>
            </a:r>
            <a:endParaRPr lang="en-US" sz="1400" b="1" dirty="0"/>
          </a:p>
        </p:txBody>
      </p:sp>
      <p:sp>
        <p:nvSpPr>
          <p:cNvPr id="8" name="Rectangle 7"/>
          <p:cNvSpPr/>
          <p:nvPr/>
        </p:nvSpPr>
        <p:spPr>
          <a:xfrm>
            <a:off x="706452" y="4033856"/>
            <a:ext cx="9716358" cy="1169551"/>
          </a:xfrm>
          <a:prstGeom prst="rect">
            <a:avLst/>
          </a:prstGeom>
        </p:spPr>
        <p:txBody>
          <a:bodyPr wrap="square">
            <a:spAutoFit/>
          </a:bodyPr>
          <a:lstStyle/>
          <a:p>
            <a:r>
              <a:rPr lang="en-US" sz="1400" b="1" dirty="0" smtClean="0">
                <a:solidFill>
                  <a:srgbClr val="273239"/>
                </a:solidFill>
                <a:latin typeface="urw-din"/>
              </a:rPr>
              <a:t>SAVEPOINT</a:t>
            </a:r>
            <a:r>
              <a:rPr lang="en-US" sz="1400" dirty="0">
                <a:solidFill>
                  <a:srgbClr val="273239"/>
                </a:solidFill>
                <a:latin typeface="urw-din"/>
              </a:rPr>
              <a:t> </a:t>
            </a:r>
            <a:endParaRPr lang="en-US" sz="1400" dirty="0" smtClean="0">
              <a:solidFill>
                <a:srgbClr val="273239"/>
              </a:solidFill>
              <a:latin typeface="urw-din"/>
            </a:endParaRPr>
          </a:p>
          <a:p>
            <a:r>
              <a:rPr lang="en-US" sz="1400" dirty="0" smtClean="0">
                <a:solidFill>
                  <a:srgbClr val="273239"/>
                </a:solidFill>
                <a:latin typeface="urw-din"/>
              </a:rPr>
              <a:t>creates </a:t>
            </a:r>
            <a:r>
              <a:rPr lang="en-US" sz="1400" dirty="0">
                <a:solidFill>
                  <a:srgbClr val="273239"/>
                </a:solidFill>
                <a:latin typeface="urw-din"/>
              </a:rPr>
              <a:t>points within the groups of transactions in which to ROLLBACK. </a:t>
            </a:r>
            <a:endParaRPr lang="en-US" sz="1400" dirty="0" smtClean="0">
              <a:solidFill>
                <a:srgbClr val="273239"/>
              </a:solidFill>
              <a:latin typeface="urw-din"/>
            </a:endParaRPr>
          </a:p>
          <a:p>
            <a:r>
              <a:rPr lang="en-US" sz="1400" dirty="0"/>
              <a:t/>
            </a:r>
            <a:br>
              <a:rPr lang="en-US" sz="1400" dirty="0"/>
            </a:br>
            <a:r>
              <a:rPr lang="en-US" sz="1400" dirty="0">
                <a:solidFill>
                  <a:srgbClr val="273239"/>
                </a:solidFill>
                <a:latin typeface="urw-din"/>
              </a:rPr>
              <a:t>A SAVEPOINT is a point in a transaction in which you can roll the transaction back to a certain point without rolling back the entire transaction. </a:t>
            </a:r>
            <a:endParaRPr lang="en-US" sz="1400" dirty="0"/>
          </a:p>
        </p:txBody>
      </p:sp>
      <p:sp>
        <p:nvSpPr>
          <p:cNvPr id="9" name="Rectangle 3"/>
          <p:cNvSpPr>
            <a:spLocks noChangeArrowheads="1"/>
          </p:cNvSpPr>
          <p:nvPr/>
        </p:nvSpPr>
        <p:spPr bwMode="auto">
          <a:xfrm>
            <a:off x="800455" y="5492253"/>
            <a:ext cx="3369893"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SAVEPOINT SAVEPOINT_NAME;</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4"/>
          <p:cNvSpPr>
            <a:spLocks noChangeArrowheads="1"/>
          </p:cNvSpPr>
          <p:nvPr/>
        </p:nvSpPr>
        <p:spPr bwMode="auto">
          <a:xfrm>
            <a:off x="800455" y="580126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273239"/>
                </a:solidFill>
                <a:effectLst/>
                <a:latin typeface="Consolas" panose="020B0609020204030204" pitchFamily="49" charset="0"/>
              </a:rPr>
              <a:t>ROLLBACK TO SAVEPOINT_NAME;</a:t>
            </a:r>
            <a:r>
              <a:rPr kumimoji="0" lang="en-US" sz="800" b="0" i="0" u="none" strike="noStrike" cap="none" normalizeH="0" baseline="0" smtClean="0">
                <a:ln>
                  <a:noFill/>
                </a:ln>
                <a:solidFill>
                  <a:schemeClr val="tx1"/>
                </a:solidFill>
                <a:effectLst/>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Content Placeholder 10"/>
          <p:cNvSpPr>
            <a:spLocks noGrp="1"/>
          </p:cNvSpPr>
          <p:nvPr>
            <p:ph idx="1"/>
          </p:nvPr>
        </p:nvSpPr>
        <p:spPr/>
        <p:txBody>
          <a:bodyPr/>
          <a:lstStyle/>
          <a:p>
            <a:endParaRPr lang="en-US"/>
          </a:p>
        </p:txBody>
      </p:sp>
    </p:spTree>
    <p:extLst>
      <p:ext uri="{BB962C8B-B14F-4D97-AF65-F5344CB8AC3E}">
        <p14:creationId xmlns:p14="http://schemas.microsoft.com/office/powerpoint/2010/main" val="355813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717848" y="1416736"/>
            <a:ext cx="3908121" cy="802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SAVEPOINT SP1; //</a:t>
            </a:r>
            <a:r>
              <a:rPr kumimoji="0" lang="en-US" sz="1200" b="0" i="0" u="none" strike="noStrike" cap="none" normalizeH="0" baseline="0" dirty="0" err="1" smtClean="0">
                <a:ln>
                  <a:noFill/>
                </a:ln>
                <a:solidFill>
                  <a:srgbClr val="273239"/>
                </a:solidFill>
                <a:effectLst/>
                <a:latin typeface="Consolas" panose="020B0609020204030204" pitchFamily="49" charset="0"/>
              </a:rPr>
              <a:t>Savepoint</a:t>
            </a:r>
            <a:r>
              <a:rPr kumimoji="0" lang="en-US" sz="1200" b="0" i="0" u="none" strike="noStrike" cap="none" normalizeH="0" baseline="0" dirty="0" smtClean="0">
                <a:ln>
                  <a:noFill/>
                </a:ln>
                <a:solidFill>
                  <a:srgbClr val="273239"/>
                </a:solidFill>
                <a:effectLst/>
                <a:latin typeface="Consolas" panose="020B0609020204030204" pitchFamily="49" charset="0"/>
              </a:rPr>
              <a:t> created. </a:t>
            </a: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DELETE FROM Student WHERE AGE = 20; //deleted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SAVEPOINT SP2; //</a:t>
            </a:r>
            <a:r>
              <a:rPr kumimoji="0" lang="en-US" sz="1200" b="0" i="0" u="none" strike="noStrike" cap="none" normalizeH="0" baseline="0" dirty="0" err="1" smtClean="0">
                <a:ln>
                  <a:noFill/>
                </a:ln>
                <a:solidFill>
                  <a:srgbClr val="273239"/>
                </a:solidFill>
                <a:effectLst/>
                <a:latin typeface="Consolas" panose="020B0609020204030204" pitchFamily="49" charset="0"/>
              </a:rPr>
              <a:t>Savepoint</a:t>
            </a:r>
            <a:r>
              <a:rPr kumimoji="0" lang="en-US" sz="1200" b="0" i="0" u="none" strike="noStrike" cap="none" normalizeH="0" baseline="0" dirty="0" smtClean="0">
                <a:ln>
                  <a:noFill/>
                </a:ln>
                <a:solidFill>
                  <a:srgbClr val="273239"/>
                </a:solidFill>
                <a:effectLst/>
                <a:latin typeface="Consolas" panose="020B0609020204030204" pitchFamily="49" charset="0"/>
              </a:rPr>
              <a:t> created.</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TextBox 2"/>
          <p:cNvSpPr txBox="1"/>
          <p:nvPr/>
        </p:nvSpPr>
        <p:spPr>
          <a:xfrm>
            <a:off x="615296" y="803305"/>
            <a:ext cx="2597922" cy="369332"/>
          </a:xfrm>
          <a:prstGeom prst="rect">
            <a:avLst/>
          </a:prstGeom>
          <a:noFill/>
        </p:spPr>
        <p:txBody>
          <a:bodyPr wrap="square" rtlCol="0">
            <a:spAutoFit/>
          </a:bodyPr>
          <a:lstStyle/>
          <a:p>
            <a:r>
              <a:rPr lang="en-US" dirty="0" smtClean="0"/>
              <a:t>Example :</a:t>
            </a:r>
            <a:endParaRPr lang="en-US" dirty="0"/>
          </a:p>
        </p:txBody>
      </p:sp>
      <p:sp>
        <p:nvSpPr>
          <p:cNvPr id="4" name="Rectangle 2"/>
          <p:cNvSpPr>
            <a:spLocks noChangeArrowheads="1"/>
          </p:cNvSpPr>
          <p:nvPr/>
        </p:nvSpPr>
        <p:spPr bwMode="auto">
          <a:xfrm>
            <a:off x="717848" y="4027515"/>
            <a:ext cx="5341122"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ROLLBACK TO SP1; //Rollback completed.</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59747" y="2259889"/>
            <a:ext cx="5900873" cy="1525898"/>
          </a:xfrm>
          <a:prstGeom prst="rect">
            <a:avLst/>
          </a:prstGeom>
        </p:spPr>
      </p:pic>
      <p:pic>
        <p:nvPicPr>
          <p:cNvPr id="7" name="Picture 6"/>
          <p:cNvPicPr>
            <a:picLocks noChangeAspect="1"/>
          </p:cNvPicPr>
          <p:nvPr/>
        </p:nvPicPr>
        <p:blipFill>
          <a:blip r:embed="rId3"/>
          <a:stretch>
            <a:fillRect/>
          </a:stretch>
        </p:blipFill>
        <p:spPr>
          <a:xfrm>
            <a:off x="615296" y="4518009"/>
            <a:ext cx="6054697" cy="1834253"/>
          </a:xfrm>
          <a:prstGeom prst="rect">
            <a:avLst/>
          </a:prstGeom>
        </p:spPr>
      </p:pic>
      <p:sp>
        <p:nvSpPr>
          <p:cNvPr id="8" name="Content Placeholder 7"/>
          <p:cNvSpPr>
            <a:spLocks noGrp="1"/>
          </p:cNvSpPr>
          <p:nvPr>
            <p:ph idx="1"/>
          </p:nvPr>
        </p:nvSpPr>
        <p:spPr/>
        <p:txBody>
          <a:bodyPr/>
          <a:lstStyle/>
          <a:p>
            <a:endParaRPr lang="en-US"/>
          </a:p>
        </p:txBody>
      </p:sp>
    </p:spTree>
    <p:extLst>
      <p:ext uri="{BB962C8B-B14F-4D97-AF65-F5344CB8AC3E}">
        <p14:creationId xmlns:p14="http://schemas.microsoft.com/office/powerpoint/2010/main" val="3312306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82979" y="1808640"/>
            <a:ext cx="1875642" cy="276999"/>
          </a:xfrm>
          <a:prstGeom prst="rect">
            <a:avLst/>
          </a:prstGeom>
        </p:spPr>
        <p:txBody>
          <a:bodyPr wrap="none">
            <a:spAutoFit/>
          </a:bodyPr>
          <a:lstStyle/>
          <a:p>
            <a:r>
              <a:rPr lang="en-US" sz="1200" b="1" dirty="0">
                <a:solidFill>
                  <a:srgbClr val="273239"/>
                </a:solidFill>
                <a:latin typeface="urw-din"/>
              </a:rPr>
              <a:t> RELEASE SAVEPOINT</a:t>
            </a:r>
            <a:endParaRPr lang="en-US" sz="1200" dirty="0"/>
          </a:p>
        </p:txBody>
      </p:sp>
      <p:sp>
        <p:nvSpPr>
          <p:cNvPr id="9" name="Rectangle 1"/>
          <p:cNvSpPr>
            <a:spLocks noChangeArrowheads="1"/>
          </p:cNvSpPr>
          <p:nvPr/>
        </p:nvSpPr>
        <p:spPr bwMode="auto">
          <a:xfrm>
            <a:off x="700756" y="2442230"/>
            <a:ext cx="6896455" cy="8027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urw-din"/>
              </a:rPr>
              <a:t>This command is used to remove a SAVEPOINT that you have created. </a:t>
            </a:r>
            <a:br>
              <a:rPr kumimoji="0" lang="en-US" sz="1200" b="0" i="0" u="none" strike="noStrike" cap="none" normalizeH="0" baseline="0" dirty="0" smtClean="0">
                <a:ln>
                  <a:noFill/>
                </a:ln>
                <a:solidFill>
                  <a:srgbClr val="273239"/>
                </a:solidFill>
                <a:effectLst/>
                <a:latin typeface="urw-din"/>
              </a:rPr>
            </a:br>
            <a:r>
              <a:rPr kumimoji="0" lang="en-US" sz="1200" b="1" i="0" u="none" strike="noStrike" cap="none" normalizeH="0" baseline="0" dirty="0" smtClean="0">
                <a:ln>
                  <a:noFill/>
                </a:ln>
                <a:solidFill>
                  <a:srgbClr val="273239"/>
                </a:solidFill>
                <a:effectLst/>
                <a:latin typeface="urw-din"/>
              </a:rPr>
              <a:t>Syntax:</a:t>
            </a:r>
            <a:r>
              <a:rPr kumimoji="0" lang="en-US" sz="1200" b="0" i="0" u="none" strike="noStrike" cap="none" normalizeH="0" baseline="0" dirty="0" smtClean="0">
                <a:ln>
                  <a:noFill/>
                </a:ln>
                <a:solidFill>
                  <a:srgbClr val="273239"/>
                </a:solidFill>
                <a:effectLst/>
                <a:latin typeface="urw-din"/>
              </a:rPr>
              <a:t> </a:t>
            </a:r>
            <a:br>
              <a:rPr kumimoji="0" lang="en-US" sz="1200" b="0" i="0" u="none" strike="noStrike" cap="none" normalizeH="0" baseline="0" dirty="0" smtClean="0">
                <a:ln>
                  <a:noFill/>
                </a:ln>
                <a:solidFill>
                  <a:srgbClr val="273239"/>
                </a:solidFill>
                <a:effectLst/>
                <a:latin typeface="urw-din"/>
              </a:rPr>
            </a:br>
            <a:r>
              <a:rPr kumimoji="0" lang="en-US" sz="1200" b="0" i="0" u="none" strike="noStrike" cap="none" normalizeH="0" baseline="0" dirty="0" smtClean="0">
                <a:ln>
                  <a:noFill/>
                </a:ln>
                <a:solidFill>
                  <a:srgbClr val="273239"/>
                </a:solidFill>
                <a:effectLst/>
                <a:latin typeface="urw-din"/>
              </a:rPr>
              <a:t> </a:t>
            </a:r>
            <a:endParaRPr kumimoji="0" lang="en-US" sz="1200" b="0"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Consolas" panose="020B0609020204030204" pitchFamily="49" charset="0"/>
              </a:rPr>
              <a:t>RELEASE SAVEPOINT SAVEPOINT_NAME</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582979" y="3463085"/>
            <a:ext cx="11252946" cy="276999"/>
          </a:xfrm>
          <a:prstGeom prst="rect">
            <a:avLst/>
          </a:prstGeom>
        </p:spPr>
        <p:txBody>
          <a:bodyPr wrap="square">
            <a:spAutoFit/>
          </a:bodyPr>
          <a:lstStyle/>
          <a:p>
            <a:r>
              <a:rPr lang="en-US" sz="1200" dirty="0">
                <a:solidFill>
                  <a:srgbClr val="273239"/>
                </a:solidFill>
                <a:latin typeface="urw-din"/>
              </a:rPr>
              <a:t>Once a SAVEPOINT has been released, you can no longer use the ROLLBACK command to undo transactions performed since the last SAVEPOINT.</a:t>
            </a:r>
            <a:endParaRPr lang="en-US" sz="1200" dirty="0"/>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41730999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52922" y="1179319"/>
            <a:ext cx="7394383" cy="4341263"/>
          </a:xfrm>
          <a:prstGeom prst="rect">
            <a:avLst/>
          </a:prstGeom>
        </p:spPr>
      </p:pic>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245247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6700" y="597332"/>
            <a:ext cx="4161802" cy="369332"/>
          </a:xfrm>
          <a:prstGeom prst="rect">
            <a:avLst/>
          </a:prstGeom>
          <a:noFill/>
        </p:spPr>
        <p:txBody>
          <a:bodyPr wrap="square" rtlCol="0">
            <a:spAutoFit/>
          </a:bodyPr>
          <a:lstStyle/>
          <a:p>
            <a:r>
              <a:rPr lang="en-US" b="1" dirty="0"/>
              <a:t> Data Definition Language Commands</a:t>
            </a:r>
          </a:p>
        </p:txBody>
      </p:sp>
      <p:sp>
        <p:nvSpPr>
          <p:cNvPr id="3" name="Rectangle 2"/>
          <p:cNvSpPr/>
          <p:nvPr/>
        </p:nvSpPr>
        <p:spPr>
          <a:xfrm>
            <a:off x="1091542" y="1268315"/>
            <a:ext cx="799001" cy="369332"/>
          </a:xfrm>
          <a:prstGeom prst="rect">
            <a:avLst/>
          </a:prstGeom>
        </p:spPr>
        <p:txBody>
          <a:bodyPr wrap="none">
            <a:spAutoFit/>
          </a:bodyPr>
          <a:lstStyle/>
          <a:p>
            <a:r>
              <a:rPr lang="en-US" b="1" u="sng" dirty="0"/>
              <a:t>Create</a:t>
            </a:r>
          </a:p>
        </p:txBody>
      </p:sp>
      <p:sp>
        <p:nvSpPr>
          <p:cNvPr id="4" name="Rectangle 3"/>
          <p:cNvSpPr/>
          <p:nvPr/>
        </p:nvSpPr>
        <p:spPr>
          <a:xfrm>
            <a:off x="1072451" y="1784865"/>
            <a:ext cx="10395231" cy="307777"/>
          </a:xfrm>
          <a:prstGeom prst="rect">
            <a:avLst/>
          </a:prstGeom>
        </p:spPr>
        <p:txBody>
          <a:bodyPr wrap="square">
            <a:spAutoFit/>
          </a:bodyPr>
          <a:lstStyle/>
          <a:p>
            <a:r>
              <a:rPr lang="en-US" sz="1400" dirty="0">
                <a:solidFill>
                  <a:srgbClr val="273239"/>
                </a:solidFill>
                <a:latin typeface="urw-din"/>
              </a:rPr>
              <a:t>This command is used to create the database or its objects (like table, index, function, views, store procedure, and triggers).</a:t>
            </a:r>
            <a:endParaRPr lang="en-US" sz="1400" dirty="0"/>
          </a:p>
        </p:txBody>
      </p:sp>
      <p:sp>
        <p:nvSpPr>
          <p:cNvPr id="7" name="Rectangle 2"/>
          <p:cNvSpPr>
            <a:spLocks noChangeArrowheads="1"/>
          </p:cNvSpPr>
          <p:nvPr/>
        </p:nvSpPr>
        <p:spPr bwMode="auto">
          <a:xfrm>
            <a:off x="1175046" y="2501331"/>
            <a:ext cx="9434557"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Consolas" panose="020B0609020204030204" pitchFamily="49" charset="0"/>
              </a:rPr>
              <a:t>CREATE table </a:t>
            </a:r>
            <a:r>
              <a:rPr kumimoji="0" lang="en-US" sz="1200" b="1" i="0" u="none" strike="noStrike" cap="none" normalizeH="0" baseline="0" dirty="0" err="1" smtClean="0">
                <a:ln>
                  <a:noFill/>
                </a:ln>
                <a:solidFill>
                  <a:srgbClr val="273239"/>
                </a:solidFill>
                <a:effectLst/>
                <a:latin typeface="Consolas" panose="020B0609020204030204" pitchFamily="49" charset="0"/>
              </a:rPr>
              <a:t>table_name</a:t>
            </a:r>
            <a:r>
              <a:rPr kumimoji="0" lang="en-US" sz="1200" b="1" i="0" u="none" strike="noStrike" cap="none" normalizeH="0" baseline="0" dirty="0" smtClean="0">
                <a:ln>
                  <a:noFill/>
                </a:ln>
                <a:solidFill>
                  <a:srgbClr val="273239"/>
                </a:solidFill>
                <a:effectLst/>
                <a:latin typeface="Consolas" panose="020B0609020204030204" pitchFamily="49" charset="0"/>
              </a:rPr>
              <a:t> ( Column1 </a:t>
            </a:r>
            <a:r>
              <a:rPr kumimoji="0" lang="en-US" sz="1200" b="1" i="0" u="none" strike="noStrike" cap="none" normalizeH="0" baseline="0" dirty="0" err="1" smtClean="0">
                <a:ln>
                  <a:noFill/>
                </a:ln>
                <a:solidFill>
                  <a:srgbClr val="273239"/>
                </a:solidFill>
                <a:effectLst/>
                <a:latin typeface="Consolas" panose="020B0609020204030204" pitchFamily="49" charset="0"/>
              </a:rPr>
              <a:t>datatype</a:t>
            </a:r>
            <a:r>
              <a:rPr kumimoji="0" lang="en-US" sz="1200" b="1" i="0" u="none" strike="noStrike" cap="none" normalizeH="0" baseline="0" dirty="0" smtClean="0">
                <a:ln>
                  <a:noFill/>
                </a:ln>
                <a:solidFill>
                  <a:srgbClr val="273239"/>
                </a:solidFill>
                <a:effectLst/>
                <a:latin typeface="Consolas" panose="020B0609020204030204" pitchFamily="49" charset="0"/>
              </a:rPr>
              <a:t> (size), column2 </a:t>
            </a:r>
            <a:r>
              <a:rPr kumimoji="0" lang="en-US" sz="1200" b="1" i="0" u="none" strike="noStrike" cap="none" normalizeH="0" baseline="0" dirty="0" err="1" smtClean="0">
                <a:ln>
                  <a:noFill/>
                </a:ln>
                <a:solidFill>
                  <a:srgbClr val="273239"/>
                </a:solidFill>
                <a:effectLst/>
                <a:latin typeface="Consolas" panose="020B0609020204030204" pitchFamily="49" charset="0"/>
              </a:rPr>
              <a:t>datatype</a:t>
            </a:r>
            <a:r>
              <a:rPr kumimoji="0" lang="en-US" sz="1200" b="1" i="0" u="none" strike="noStrike" cap="none" normalizeH="0" baseline="0" dirty="0" smtClean="0">
                <a:ln>
                  <a:noFill/>
                </a:ln>
                <a:solidFill>
                  <a:srgbClr val="273239"/>
                </a:solidFill>
                <a:effectLst/>
                <a:latin typeface="Consolas" panose="020B0609020204030204" pitchFamily="49" charset="0"/>
              </a:rPr>
              <a:t> (size), . . </a:t>
            </a:r>
            <a:r>
              <a:rPr kumimoji="0" lang="en-US" sz="1200" b="1" i="0" u="none" strike="noStrike" cap="none" normalizeH="0" baseline="0" dirty="0" err="1" smtClean="0">
                <a:ln>
                  <a:noFill/>
                </a:ln>
                <a:solidFill>
                  <a:srgbClr val="273239"/>
                </a:solidFill>
                <a:effectLst/>
                <a:latin typeface="Consolas" panose="020B0609020204030204" pitchFamily="49" charset="0"/>
              </a:rPr>
              <a:t>columnN</a:t>
            </a:r>
            <a:r>
              <a:rPr kumimoji="0" lang="en-US" sz="1200" b="1" i="0" u="none" strike="noStrike" cap="none" normalizeH="0" baseline="0" dirty="0" smtClean="0">
                <a:ln>
                  <a:noFill/>
                </a:ln>
                <a:solidFill>
                  <a:srgbClr val="273239"/>
                </a:solidFill>
                <a:effectLst/>
                <a:latin typeface="Consolas" panose="020B0609020204030204" pitchFamily="49" charset="0"/>
              </a:rPr>
              <a:t> </a:t>
            </a:r>
            <a:r>
              <a:rPr kumimoji="0" lang="en-US" sz="1200" b="1" i="0" u="none" strike="noStrike" cap="none" normalizeH="0" baseline="0" dirty="0" err="1" smtClean="0">
                <a:ln>
                  <a:noFill/>
                </a:ln>
                <a:solidFill>
                  <a:srgbClr val="273239"/>
                </a:solidFill>
                <a:effectLst/>
                <a:latin typeface="Consolas" panose="020B0609020204030204" pitchFamily="49" charset="0"/>
              </a:rPr>
              <a:t>datatype</a:t>
            </a:r>
            <a:r>
              <a:rPr kumimoji="0" lang="en-US" sz="1200" b="1" i="0" u="none" strike="noStrike" cap="none" normalizeH="0" baseline="0" dirty="0" smtClean="0">
                <a:ln>
                  <a:noFill/>
                </a:ln>
                <a:solidFill>
                  <a:srgbClr val="273239"/>
                </a:solidFill>
                <a:effectLst/>
                <a:latin typeface="Consolas" panose="020B0609020204030204" pitchFamily="49" charset="0"/>
              </a:rPr>
              <a:t>(size) );</a:t>
            </a:r>
            <a:r>
              <a:rPr kumimoji="0" lang="en-US" sz="800" b="1" i="0" u="none" strike="noStrike" cap="none" normalizeH="0" baseline="0" dirty="0" smtClean="0">
                <a:ln>
                  <a:noFill/>
                </a:ln>
                <a:solidFill>
                  <a:schemeClr val="tx1"/>
                </a:solidFill>
                <a:effectLst/>
              </a:rPr>
              <a:t> </a:t>
            </a:r>
            <a:endParaRPr kumimoji="0" lang="en-US" sz="1800" b="1"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056132" y="3226239"/>
            <a:ext cx="603755" cy="338554"/>
          </a:xfrm>
          <a:prstGeom prst="rect">
            <a:avLst/>
          </a:prstGeom>
        </p:spPr>
        <p:txBody>
          <a:bodyPr wrap="none">
            <a:spAutoFit/>
          </a:bodyPr>
          <a:lstStyle/>
          <a:p>
            <a:r>
              <a:rPr lang="en-US" sz="1600" b="1" u="sng" dirty="0"/>
              <a:t>Alter</a:t>
            </a:r>
          </a:p>
        </p:txBody>
      </p:sp>
      <p:sp>
        <p:nvSpPr>
          <p:cNvPr id="9" name="Rectangle 3"/>
          <p:cNvSpPr>
            <a:spLocks noChangeArrowheads="1"/>
          </p:cNvSpPr>
          <p:nvPr/>
        </p:nvSpPr>
        <p:spPr bwMode="auto">
          <a:xfrm>
            <a:off x="1175046" y="544254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Consolas" panose="020B0609020204030204" pitchFamily="49" charset="0"/>
              </a:rPr>
              <a:t>ALTER TABLE </a:t>
            </a:r>
            <a:r>
              <a:rPr kumimoji="0" lang="en-US" sz="1200" b="1" i="0" u="none" strike="noStrike" cap="none" normalizeH="0" baseline="0" dirty="0" err="1" smtClean="0">
                <a:ln>
                  <a:noFill/>
                </a:ln>
                <a:solidFill>
                  <a:srgbClr val="273239"/>
                </a:solidFill>
                <a:effectLst/>
                <a:latin typeface="Consolas" panose="020B0609020204030204" pitchFamily="49" charset="0"/>
              </a:rPr>
              <a:t>table_name</a:t>
            </a:r>
            <a:r>
              <a:rPr kumimoji="0" lang="en-US" sz="1200" b="1" i="0" u="none" strike="noStrike" cap="none" normalizeH="0" baseline="0" dirty="0" smtClean="0">
                <a:ln>
                  <a:noFill/>
                </a:ln>
                <a:solidFill>
                  <a:srgbClr val="273239"/>
                </a:solidFill>
                <a:effectLst/>
                <a:latin typeface="Consolas" panose="020B0609020204030204" pitchFamily="49" charset="0"/>
              </a:rPr>
              <a:t> ADD (Columnname_1 </a:t>
            </a:r>
            <a:r>
              <a:rPr kumimoji="0" lang="en-US" sz="1200" b="1" i="0" u="none" strike="noStrike" cap="none" normalizeH="0" baseline="0" dirty="0" err="1" smtClean="0">
                <a:ln>
                  <a:noFill/>
                </a:ln>
                <a:solidFill>
                  <a:srgbClr val="273239"/>
                </a:solidFill>
                <a:effectLst/>
                <a:latin typeface="Consolas" panose="020B0609020204030204" pitchFamily="49" charset="0"/>
              </a:rPr>
              <a:t>datatype</a:t>
            </a:r>
            <a:r>
              <a:rPr kumimoji="0" lang="en-US" sz="1200" b="1" i="0" u="none" strike="noStrike" cap="none" normalizeH="0" baseline="0" dirty="0" smtClean="0">
                <a:ln>
                  <a:noFill/>
                </a:ln>
                <a:solidFill>
                  <a:srgbClr val="273239"/>
                </a:solidFill>
                <a:effectLst/>
                <a:latin typeface="Consolas" panose="020B0609020204030204" pitchFamily="49" charset="0"/>
              </a:rPr>
              <a:t>, Columnname_2 </a:t>
            </a:r>
            <a:r>
              <a:rPr kumimoji="0" lang="en-US" sz="1200" b="1" i="0" u="none" strike="noStrike" cap="none" normalizeH="0" baseline="0" dirty="0" err="1" smtClean="0">
                <a:ln>
                  <a:noFill/>
                </a:ln>
                <a:solidFill>
                  <a:srgbClr val="273239"/>
                </a:solidFill>
                <a:effectLst/>
                <a:latin typeface="Consolas" panose="020B0609020204030204" pitchFamily="49" charset="0"/>
              </a:rPr>
              <a:t>datatype</a:t>
            </a:r>
            <a:r>
              <a:rPr kumimoji="0" lang="en-US" sz="1200" b="1" i="0" u="none" strike="noStrike" cap="none" normalizeH="0" baseline="0" dirty="0" smtClean="0">
                <a:ln>
                  <a:noFill/>
                </a:ln>
                <a:solidFill>
                  <a:srgbClr val="273239"/>
                </a:solidFill>
                <a:effectLst/>
                <a:latin typeface="Consolas" panose="020B0609020204030204" pitchFamily="49" charset="0"/>
              </a:rPr>
              <a:t>, … </a:t>
            </a:r>
            <a:r>
              <a:rPr kumimoji="0" lang="en-US" sz="1200" b="1" i="0" u="none" strike="noStrike" cap="none" normalizeH="0" baseline="0" dirty="0" err="1" smtClean="0">
                <a:ln>
                  <a:noFill/>
                </a:ln>
                <a:solidFill>
                  <a:srgbClr val="273239"/>
                </a:solidFill>
                <a:effectLst/>
                <a:latin typeface="Consolas" panose="020B0609020204030204" pitchFamily="49" charset="0"/>
              </a:rPr>
              <a:t>Columnname_n</a:t>
            </a:r>
            <a:r>
              <a:rPr kumimoji="0" lang="en-US" sz="1200" b="1" i="0" u="none" strike="noStrike" cap="none" normalizeH="0" baseline="0" dirty="0" smtClean="0">
                <a:ln>
                  <a:noFill/>
                </a:ln>
                <a:solidFill>
                  <a:srgbClr val="273239"/>
                </a:solidFill>
                <a:effectLst/>
                <a:latin typeface="Consolas" panose="020B0609020204030204" pitchFamily="49" charset="0"/>
              </a:rPr>
              <a:t> </a:t>
            </a:r>
            <a:r>
              <a:rPr kumimoji="0" lang="en-US" sz="1200" b="1" i="0" u="none" strike="noStrike" cap="none" normalizeH="0" baseline="0" dirty="0" err="1" smtClean="0">
                <a:ln>
                  <a:noFill/>
                </a:ln>
                <a:solidFill>
                  <a:srgbClr val="273239"/>
                </a:solidFill>
                <a:effectLst/>
                <a:latin typeface="Consolas" panose="020B0609020204030204" pitchFamily="49" charset="0"/>
              </a:rPr>
              <a:t>datatype</a:t>
            </a:r>
            <a:r>
              <a:rPr kumimoji="0" lang="en-US" sz="1200" b="1" i="0" u="none" strike="noStrike" cap="none" normalizeH="0" baseline="0" dirty="0" smtClean="0">
                <a:ln>
                  <a:noFill/>
                </a:ln>
                <a:solidFill>
                  <a:srgbClr val="273239"/>
                </a:solidFill>
                <a:effectLst/>
                <a:latin typeface="Consolas" panose="020B0609020204030204" pitchFamily="49" charset="0"/>
              </a:rPr>
              <a:t>);</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1068222" y="3729045"/>
            <a:ext cx="9938759" cy="1384995"/>
          </a:xfrm>
          <a:prstGeom prst="rect">
            <a:avLst/>
          </a:prstGeom>
        </p:spPr>
        <p:txBody>
          <a:bodyPr wrap="square">
            <a:spAutoFit/>
          </a:bodyPr>
          <a:lstStyle/>
          <a:p>
            <a:r>
              <a:rPr lang="en-US" sz="1400" dirty="0">
                <a:solidFill>
                  <a:srgbClr val="273239"/>
                </a:solidFill>
                <a:latin typeface="urw-din"/>
              </a:rPr>
              <a:t>ALTER TABLE is used to add, delete/drop or modify columns in the existing table. It is also used to add and drop various constraints on the existing table</a:t>
            </a:r>
            <a:r>
              <a:rPr lang="en-US" sz="1400" dirty="0" smtClean="0">
                <a:solidFill>
                  <a:srgbClr val="273239"/>
                </a:solidFill>
                <a:latin typeface="urw-din"/>
              </a:rPr>
              <a:t>.</a:t>
            </a:r>
          </a:p>
          <a:p>
            <a:endParaRPr lang="en-US" sz="1400" dirty="0" smtClean="0">
              <a:solidFill>
                <a:srgbClr val="273239"/>
              </a:solidFill>
              <a:latin typeface="urw-din"/>
            </a:endParaRPr>
          </a:p>
          <a:p>
            <a:pPr fontAlgn="base"/>
            <a:r>
              <a:rPr lang="en-US" sz="1400" b="1" u="sng" dirty="0"/>
              <a:t>ALTER TABLE – ADD</a:t>
            </a:r>
            <a:endParaRPr lang="en-US" sz="1400" u="sng" dirty="0"/>
          </a:p>
          <a:p>
            <a:pPr fontAlgn="base"/>
            <a:r>
              <a:rPr lang="en-US" sz="1400" dirty="0"/>
              <a:t>ADD is used to add columns into the existing table. Sometimes we may require to add additional information, in that case we do not require to create the whole database again, </a:t>
            </a:r>
            <a:r>
              <a:rPr lang="en-US" sz="1400" b="1" dirty="0"/>
              <a:t>ADD</a:t>
            </a:r>
            <a:r>
              <a:rPr lang="en-US" sz="1400" dirty="0"/>
              <a:t> comes to our </a:t>
            </a:r>
            <a:r>
              <a:rPr lang="en-US" sz="1400" dirty="0" smtClean="0"/>
              <a:t>rescue.</a:t>
            </a:r>
            <a:endParaRPr lang="en-US" sz="1400" dirty="0">
              <a:solidFill>
                <a:srgbClr val="273239"/>
              </a:solidFill>
              <a:latin typeface="urw-din"/>
            </a:endParaRPr>
          </a:p>
        </p:txBody>
      </p:sp>
      <p:sp>
        <p:nvSpPr>
          <p:cNvPr id="11" name="Rectangle 10"/>
          <p:cNvSpPr/>
          <p:nvPr/>
        </p:nvSpPr>
        <p:spPr>
          <a:xfrm>
            <a:off x="1083769" y="5124403"/>
            <a:ext cx="771365" cy="307777"/>
          </a:xfrm>
          <a:prstGeom prst="rect">
            <a:avLst/>
          </a:prstGeom>
        </p:spPr>
        <p:txBody>
          <a:bodyPr wrap="none">
            <a:spAutoFit/>
          </a:bodyPr>
          <a:lstStyle/>
          <a:p>
            <a:r>
              <a:rPr lang="en-US" sz="1400" b="1" dirty="0">
                <a:solidFill>
                  <a:srgbClr val="273239"/>
                </a:solidFill>
                <a:latin typeface="urw-din"/>
              </a:rPr>
              <a:t>Syntax</a:t>
            </a:r>
            <a:endParaRPr lang="en-US" sz="1400" dirty="0"/>
          </a:p>
        </p:txBody>
      </p:sp>
      <p:sp>
        <p:nvSpPr>
          <p:cNvPr id="12" name="Rectangle 11"/>
          <p:cNvSpPr/>
          <p:nvPr/>
        </p:nvSpPr>
        <p:spPr>
          <a:xfrm>
            <a:off x="1083769" y="2122039"/>
            <a:ext cx="771365" cy="307777"/>
          </a:xfrm>
          <a:prstGeom prst="rect">
            <a:avLst/>
          </a:prstGeom>
        </p:spPr>
        <p:txBody>
          <a:bodyPr wrap="none">
            <a:spAutoFit/>
          </a:bodyPr>
          <a:lstStyle/>
          <a:p>
            <a:r>
              <a:rPr lang="en-US" sz="1400" b="1" dirty="0">
                <a:solidFill>
                  <a:srgbClr val="273239"/>
                </a:solidFill>
                <a:latin typeface="urw-din"/>
              </a:rPr>
              <a:t>Syntax</a:t>
            </a:r>
            <a:endParaRPr lang="en-US" sz="1400"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6308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9347" y="471949"/>
            <a:ext cx="4161802" cy="369332"/>
          </a:xfrm>
          <a:prstGeom prst="rect">
            <a:avLst/>
          </a:prstGeom>
          <a:noFill/>
        </p:spPr>
        <p:txBody>
          <a:bodyPr wrap="square" rtlCol="0">
            <a:spAutoFit/>
          </a:bodyPr>
          <a:lstStyle/>
          <a:p>
            <a:r>
              <a:rPr lang="en-US" b="1" dirty="0"/>
              <a:t> Data Definition Language Commands</a:t>
            </a:r>
          </a:p>
        </p:txBody>
      </p:sp>
      <p:sp>
        <p:nvSpPr>
          <p:cNvPr id="5" name="Rectangle 1"/>
          <p:cNvSpPr>
            <a:spLocks noChangeArrowheads="1"/>
          </p:cNvSpPr>
          <p:nvPr/>
        </p:nvSpPr>
        <p:spPr bwMode="auto">
          <a:xfrm>
            <a:off x="1179319" y="1116884"/>
            <a:ext cx="729810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sng" strike="noStrike" cap="none" normalizeH="0" baseline="0" dirty="0" smtClean="0">
                <a:ln>
                  <a:noFill/>
                </a:ln>
                <a:solidFill>
                  <a:srgbClr val="273239"/>
                </a:solidFill>
                <a:effectLst/>
                <a:latin typeface="urw-din"/>
              </a:rPr>
              <a:t>ALTER TABLE – DROP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73239"/>
                </a:solidFill>
                <a:effectLst/>
                <a:latin typeface="urw-din"/>
              </a:rPr>
              <a:t>DROP COLUMN is used to drop column in a table. Deleting the unwanted columns from the table.</a:t>
            </a: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b="1" dirty="0">
              <a:solidFill>
                <a:srgbClr val="273239"/>
              </a:solidFill>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Consolas" panose="020B0609020204030204" pitchFamily="49" charset="0"/>
              </a:rPr>
              <a:t>ALTER TABLE </a:t>
            </a:r>
            <a:r>
              <a:rPr kumimoji="0" lang="en-US" sz="1200" b="1" i="0" u="none" strike="noStrike" cap="none" normalizeH="0" baseline="0" dirty="0" err="1" smtClean="0">
                <a:ln>
                  <a:noFill/>
                </a:ln>
                <a:solidFill>
                  <a:srgbClr val="273239"/>
                </a:solidFill>
                <a:effectLst/>
                <a:latin typeface="Consolas" panose="020B0609020204030204" pitchFamily="49" charset="0"/>
              </a:rPr>
              <a:t>table_name</a:t>
            </a:r>
            <a:r>
              <a:rPr kumimoji="0" lang="en-US" sz="1200" b="1" i="0" u="none" strike="noStrike" cap="none" normalizeH="0" baseline="0" dirty="0" smtClean="0">
                <a:ln>
                  <a:noFill/>
                </a:ln>
                <a:solidFill>
                  <a:srgbClr val="273239"/>
                </a:solidFill>
                <a:effectLst/>
                <a:latin typeface="Consolas" panose="020B0609020204030204" pitchFamily="49" charset="0"/>
              </a:rPr>
              <a:t> DROP COLUMN </a:t>
            </a:r>
            <a:r>
              <a:rPr kumimoji="0" lang="en-US" sz="1200" b="1" i="0" u="none" strike="noStrike" cap="none" normalizeH="0" baseline="0" dirty="0" err="1" smtClean="0">
                <a:ln>
                  <a:noFill/>
                </a:ln>
                <a:solidFill>
                  <a:srgbClr val="273239"/>
                </a:solidFill>
                <a:effectLst/>
                <a:latin typeface="Consolas" panose="020B0609020204030204" pitchFamily="49" charset="0"/>
              </a:rPr>
              <a:t>column_name</a:t>
            </a:r>
            <a:r>
              <a:rPr kumimoji="0" lang="en-US" sz="1200" b="1" i="0" u="none" strike="noStrike" cap="none" normalizeH="0" baseline="0" dirty="0" smtClean="0">
                <a:ln>
                  <a:noFill/>
                </a:ln>
                <a:solidFill>
                  <a:srgbClr val="27323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p>
          <a:p>
            <a:r>
              <a:rPr lang="en-US" sz="1200" b="1" u="sng" dirty="0">
                <a:solidFill>
                  <a:srgbClr val="273239"/>
                </a:solidFill>
                <a:latin typeface="urw-din"/>
              </a:rPr>
              <a:t>ALTER TABLE-MODIFY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0"/>
          <p:cNvSpPr/>
          <p:nvPr/>
        </p:nvSpPr>
        <p:spPr>
          <a:xfrm>
            <a:off x="1102407" y="3240541"/>
            <a:ext cx="10912980" cy="738664"/>
          </a:xfrm>
          <a:prstGeom prst="rect">
            <a:avLst/>
          </a:prstGeom>
        </p:spPr>
        <p:txBody>
          <a:bodyPr wrap="square">
            <a:spAutoFit/>
          </a:bodyPr>
          <a:lstStyle/>
          <a:p>
            <a:pPr algn="ctr" fontAlgn="base"/>
            <a:endParaRPr lang="en-US" sz="1400" dirty="0">
              <a:solidFill>
                <a:srgbClr val="273239"/>
              </a:solidFill>
              <a:latin typeface="urw-din"/>
            </a:endParaRPr>
          </a:p>
          <a:p>
            <a:pPr fontAlgn="base"/>
            <a:r>
              <a:rPr lang="en-US" sz="1400" dirty="0">
                <a:solidFill>
                  <a:srgbClr val="273239"/>
                </a:solidFill>
                <a:latin typeface="urw-din"/>
              </a:rPr>
              <a:t>It is used to modify the existing columns in a table. Multiple columns can also be modified at once.</a:t>
            </a:r>
            <a:br>
              <a:rPr lang="en-US" sz="1400" dirty="0">
                <a:solidFill>
                  <a:srgbClr val="273239"/>
                </a:solidFill>
                <a:latin typeface="urw-din"/>
              </a:rPr>
            </a:br>
            <a:r>
              <a:rPr lang="en-US" sz="1400" i="1" dirty="0">
                <a:solidFill>
                  <a:srgbClr val="273239"/>
                </a:solidFill>
                <a:latin typeface="urw-din"/>
              </a:rPr>
              <a:t>*Syntax may vary slightly in different databases.</a:t>
            </a:r>
            <a:endParaRPr lang="en-US" sz="1400" b="0" i="0" dirty="0">
              <a:solidFill>
                <a:srgbClr val="273239"/>
              </a:solidFill>
              <a:effectLst/>
              <a:latin typeface="urw-din"/>
            </a:endParaRPr>
          </a:p>
        </p:txBody>
      </p:sp>
      <p:sp>
        <p:nvSpPr>
          <p:cNvPr id="12" name="Rectangle 2"/>
          <p:cNvSpPr>
            <a:spLocks noChangeArrowheads="1"/>
          </p:cNvSpPr>
          <p:nvPr/>
        </p:nvSpPr>
        <p:spPr bwMode="auto">
          <a:xfrm>
            <a:off x="1179319" y="4161080"/>
            <a:ext cx="5126403" cy="14157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rPr>
              <a:t>Syntax(</a:t>
            </a:r>
            <a:r>
              <a:rPr kumimoji="0" lang="en-US" sz="1200" b="1" i="0" u="none" strike="noStrike" cap="none" normalizeH="0" baseline="0" dirty="0" err="1" smtClean="0">
                <a:ln>
                  <a:noFill/>
                </a:ln>
                <a:solidFill>
                  <a:srgbClr val="273239"/>
                </a:solidFill>
                <a:effectLst/>
                <a:latin typeface="urw-din"/>
              </a:rPr>
              <a:t>Oracle,MySQL,MariaDB</a:t>
            </a:r>
            <a:r>
              <a:rPr kumimoji="0" lang="en-US" sz="1200" b="1" i="0" u="none" strike="noStrike" cap="none" normalizeH="0" baseline="0" dirty="0" smtClean="0">
                <a:ln>
                  <a:noFill/>
                </a:ln>
                <a:solidFill>
                  <a:srgbClr val="273239"/>
                </a:solidFill>
                <a:effectLst/>
                <a:latin typeface="urw-din"/>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Consolas" panose="020B0609020204030204" pitchFamily="49" charset="0"/>
              </a:rPr>
              <a:t>ALTER TABLE </a:t>
            </a:r>
            <a:r>
              <a:rPr kumimoji="0" lang="en-US" sz="1200" b="1" i="0" u="none" strike="noStrike" cap="none" normalizeH="0" baseline="0" dirty="0" err="1" smtClean="0">
                <a:ln>
                  <a:noFill/>
                </a:ln>
                <a:solidFill>
                  <a:srgbClr val="273239"/>
                </a:solidFill>
                <a:effectLst/>
                <a:latin typeface="Consolas" panose="020B0609020204030204" pitchFamily="49" charset="0"/>
              </a:rPr>
              <a:t>table_name</a:t>
            </a:r>
            <a:r>
              <a:rPr kumimoji="0" lang="en-US" sz="1200" b="1" i="0" u="none" strike="noStrike" cap="none" normalizeH="0" baseline="0" dirty="0" smtClean="0">
                <a:ln>
                  <a:noFill/>
                </a:ln>
                <a:solidFill>
                  <a:srgbClr val="273239"/>
                </a:solidFill>
                <a:effectLst/>
                <a:latin typeface="Consolas" panose="020B0609020204030204" pitchFamily="49" charset="0"/>
              </a:rPr>
              <a:t> MODIFY </a:t>
            </a:r>
            <a:r>
              <a:rPr kumimoji="0" lang="en-US" sz="1200" b="1" i="0" u="none" strike="noStrike" cap="none" normalizeH="0" baseline="0" dirty="0" err="1" smtClean="0">
                <a:ln>
                  <a:noFill/>
                </a:ln>
                <a:solidFill>
                  <a:srgbClr val="273239"/>
                </a:solidFill>
                <a:effectLst/>
                <a:latin typeface="Consolas" panose="020B0609020204030204" pitchFamily="49" charset="0"/>
              </a:rPr>
              <a:t>column_name</a:t>
            </a:r>
            <a:r>
              <a:rPr kumimoji="0" lang="en-US" sz="1200" b="1" i="0" u="none" strike="noStrike" cap="none" normalizeH="0" baseline="0" dirty="0" smtClean="0">
                <a:ln>
                  <a:noFill/>
                </a:ln>
                <a:solidFill>
                  <a:srgbClr val="273239"/>
                </a:solidFill>
                <a:effectLst/>
                <a:latin typeface="Consolas" panose="020B0609020204030204" pitchFamily="49" charset="0"/>
              </a:rPr>
              <a:t> </a:t>
            </a:r>
            <a:r>
              <a:rPr kumimoji="0" lang="en-US" sz="1200" b="1" i="0" u="none" strike="noStrike" cap="none" normalizeH="0" baseline="0" dirty="0" err="1" smtClean="0">
                <a:ln>
                  <a:noFill/>
                </a:ln>
                <a:solidFill>
                  <a:srgbClr val="273239"/>
                </a:solidFill>
                <a:effectLst/>
                <a:latin typeface="Consolas" panose="020B0609020204030204" pitchFamily="49" charset="0"/>
              </a:rPr>
              <a:t>column_type</a:t>
            </a:r>
            <a:r>
              <a:rPr kumimoji="0" lang="en-US" sz="1200" b="1" i="0" u="none" strike="noStrike" cap="none" normalizeH="0" baseline="0" dirty="0" smtClean="0">
                <a:ln>
                  <a:noFill/>
                </a:ln>
                <a:solidFill>
                  <a:srgbClr val="273239"/>
                </a:solidFill>
                <a:effectLst/>
                <a:latin typeface="Consolas" panose="020B0609020204030204" pitchFamily="49" charset="0"/>
              </a:rPr>
              <a:t>;</a:t>
            </a:r>
            <a:r>
              <a:rPr kumimoji="0" lang="en-US" sz="1200" b="0" i="0" u="none" strike="noStrike" cap="none" normalizeH="0" baseline="0" dirty="0" smtClean="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2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urw-din"/>
              </a:rPr>
              <a:t>Syntax(SQL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1"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Consolas" panose="020B0609020204030204" pitchFamily="49" charset="0"/>
              </a:rPr>
              <a:t>ALTER TABLE </a:t>
            </a:r>
            <a:r>
              <a:rPr kumimoji="0" lang="en-US" sz="1200" b="1" i="0" u="none" strike="noStrike" cap="none" normalizeH="0" baseline="0" dirty="0" err="1" smtClean="0">
                <a:ln>
                  <a:noFill/>
                </a:ln>
                <a:solidFill>
                  <a:srgbClr val="273239"/>
                </a:solidFill>
                <a:effectLst/>
                <a:latin typeface="Consolas" panose="020B0609020204030204" pitchFamily="49" charset="0"/>
              </a:rPr>
              <a:t>table_name</a:t>
            </a:r>
            <a:r>
              <a:rPr kumimoji="0" lang="en-US" sz="1200" b="1" i="0" u="none" strike="noStrike" cap="none" normalizeH="0" baseline="0" dirty="0" smtClean="0">
                <a:ln>
                  <a:noFill/>
                </a:ln>
                <a:solidFill>
                  <a:srgbClr val="273239"/>
                </a:solidFill>
                <a:effectLst/>
                <a:latin typeface="Consolas" panose="020B0609020204030204" pitchFamily="49" charset="0"/>
              </a:rPr>
              <a:t> ALTER COLUMN </a:t>
            </a:r>
            <a:r>
              <a:rPr kumimoji="0" lang="en-US" sz="1200" b="1" i="0" u="none" strike="noStrike" cap="none" normalizeH="0" baseline="0" dirty="0" err="1" smtClean="0">
                <a:ln>
                  <a:noFill/>
                </a:ln>
                <a:solidFill>
                  <a:srgbClr val="273239"/>
                </a:solidFill>
                <a:effectLst/>
                <a:latin typeface="Consolas" panose="020B0609020204030204" pitchFamily="49" charset="0"/>
              </a:rPr>
              <a:t>column_name</a:t>
            </a:r>
            <a:r>
              <a:rPr kumimoji="0" lang="en-US" sz="1200" b="1" i="0" u="none" strike="noStrike" cap="none" normalizeH="0" baseline="0" dirty="0" smtClean="0">
                <a:ln>
                  <a:noFill/>
                </a:ln>
                <a:solidFill>
                  <a:srgbClr val="273239"/>
                </a:solidFill>
                <a:effectLst/>
                <a:latin typeface="Consolas" panose="020B0609020204030204" pitchFamily="49" charset="0"/>
              </a:rPr>
              <a:t> </a:t>
            </a:r>
            <a:r>
              <a:rPr kumimoji="0" lang="en-US" sz="1200" b="1" i="0" u="none" strike="noStrike" cap="none" normalizeH="0" baseline="0" dirty="0" err="1" smtClean="0">
                <a:ln>
                  <a:noFill/>
                </a:ln>
                <a:solidFill>
                  <a:srgbClr val="273239"/>
                </a:solidFill>
                <a:effectLst/>
                <a:latin typeface="Consolas" panose="020B0609020204030204" pitchFamily="49" charset="0"/>
              </a:rPr>
              <a:t>column_type</a:t>
            </a:r>
            <a:r>
              <a:rPr kumimoji="0" lang="en-US" sz="1200" b="1" i="0" u="none" strike="noStrike" cap="none" normalizeH="0" baseline="0" dirty="0" smtClean="0">
                <a:ln>
                  <a:noFill/>
                </a:ln>
                <a:solidFill>
                  <a:srgbClr val="273239"/>
                </a:solidFill>
                <a:effectLst/>
                <a:latin typeface="Consolas" panose="020B0609020204030204" pitchFamily="49" charset="0"/>
              </a:rPr>
              <a:t>;</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86429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1424" y="769121"/>
            <a:ext cx="4161802" cy="369332"/>
          </a:xfrm>
          <a:prstGeom prst="rect">
            <a:avLst/>
          </a:prstGeom>
          <a:noFill/>
        </p:spPr>
        <p:txBody>
          <a:bodyPr wrap="square" rtlCol="0">
            <a:spAutoFit/>
          </a:bodyPr>
          <a:lstStyle/>
          <a:p>
            <a:r>
              <a:rPr lang="en-US" b="1" dirty="0"/>
              <a:t> Data Definition Language Commands</a:t>
            </a:r>
          </a:p>
        </p:txBody>
      </p:sp>
      <p:sp>
        <p:nvSpPr>
          <p:cNvPr id="3" name="Rectangle 2"/>
          <p:cNvSpPr/>
          <p:nvPr/>
        </p:nvSpPr>
        <p:spPr>
          <a:xfrm>
            <a:off x="1355932" y="1931528"/>
            <a:ext cx="10300531" cy="523220"/>
          </a:xfrm>
          <a:prstGeom prst="rect">
            <a:avLst/>
          </a:prstGeom>
        </p:spPr>
        <p:txBody>
          <a:bodyPr wrap="square">
            <a:spAutoFit/>
          </a:bodyPr>
          <a:lstStyle/>
          <a:p>
            <a:pPr fontAlgn="base"/>
            <a:r>
              <a:rPr lang="en-US" sz="1400" dirty="0" smtClean="0">
                <a:solidFill>
                  <a:srgbClr val="273239"/>
                </a:solidFill>
                <a:latin typeface="urw-din"/>
              </a:rPr>
              <a:t>DROP </a:t>
            </a:r>
            <a:r>
              <a:rPr lang="en-US" sz="1400" dirty="0">
                <a:solidFill>
                  <a:srgbClr val="273239"/>
                </a:solidFill>
                <a:latin typeface="urw-din"/>
              </a:rPr>
              <a:t>is used to delete a whole database or just a table</a:t>
            </a:r>
            <a:r>
              <a:rPr lang="en-US" sz="1400" dirty="0" smtClean="0">
                <a:solidFill>
                  <a:srgbClr val="273239"/>
                </a:solidFill>
                <a:latin typeface="urw-din"/>
              </a:rPr>
              <a:t>. The </a:t>
            </a:r>
            <a:r>
              <a:rPr lang="en-US" sz="1400" dirty="0">
                <a:solidFill>
                  <a:srgbClr val="273239"/>
                </a:solidFill>
                <a:latin typeface="urw-din"/>
              </a:rPr>
              <a:t>DROP statement destroys objects like an existing database, table, index, or view. </a:t>
            </a:r>
            <a:endParaRPr lang="en-US" sz="1400" b="0" i="0" dirty="0">
              <a:solidFill>
                <a:srgbClr val="273239"/>
              </a:solidFill>
              <a:effectLst/>
              <a:latin typeface="urw-din"/>
            </a:endParaRPr>
          </a:p>
        </p:txBody>
      </p:sp>
      <p:sp>
        <p:nvSpPr>
          <p:cNvPr id="4" name="Rectangle 3"/>
          <p:cNvSpPr/>
          <p:nvPr/>
        </p:nvSpPr>
        <p:spPr>
          <a:xfrm>
            <a:off x="1355933" y="1333655"/>
            <a:ext cx="851515" cy="369332"/>
          </a:xfrm>
          <a:prstGeom prst="rect">
            <a:avLst/>
          </a:prstGeom>
        </p:spPr>
        <p:txBody>
          <a:bodyPr wrap="none">
            <a:spAutoFit/>
          </a:bodyPr>
          <a:lstStyle/>
          <a:p>
            <a:pPr algn="ctr" fontAlgn="base"/>
            <a:r>
              <a:rPr lang="en-US" b="1" u="sng" dirty="0">
                <a:solidFill>
                  <a:srgbClr val="273239"/>
                </a:solidFill>
                <a:latin typeface="urw-din"/>
              </a:rPr>
              <a:t>DROP</a:t>
            </a:r>
            <a:endParaRPr lang="en-US" u="sng" dirty="0">
              <a:solidFill>
                <a:srgbClr val="273239"/>
              </a:solidFill>
              <a:latin typeface="urw-din"/>
            </a:endParaRPr>
          </a:p>
        </p:txBody>
      </p:sp>
      <p:sp>
        <p:nvSpPr>
          <p:cNvPr id="7" name="Rectangle 1"/>
          <p:cNvSpPr>
            <a:spLocks noChangeArrowheads="1"/>
          </p:cNvSpPr>
          <p:nvPr/>
        </p:nvSpPr>
        <p:spPr bwMode="auto">
          <a:xfrm>
            <a:off x="1425421" y="4035410"/>
            <a:ext cx="796476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400" b="1" i="0" u="none" strike="noStrike" cap="none" normalizeH="0" baseline="0" dirty="0" smtClean="0">
                <a:ln>
                  <a:noFill/>
                </a:ln>
                <a:solidFill>
                  <a:srgbClr val="273239"/>
                </a:solidFill>
                <a:effectLst/>
                <a:latin typeface="Consolas" panose="020B0609020204030204" pitchFamily="49" charset="0"/>
              </a:rPr>
              <a:t>DROP DATABASE </a:t>
            </a:r>
            <a:r>
              <a:rPr kumimoji="0" lang="en-US" sz="1400" b="1" i="0" u="none" strike="noStrike" cap="none" normalizeH="0" baseline="0" dirty="0" err="1" smtClean="0">
                <a:ln>
                  <a:noFill/>
                </a:ln>
                <a:solidFill>
                  <a:srgbClr val="273239"/>
                </a:solidFill>
                <a:effectLst/>
                <a:latin typeface="Consolas" panose="020B0609020204030204" pitchFamily="49" charset="0"/>
              </a:rPr>
              <a:t>database_name</a:t>
            </a:r>
            <a:r>
              <a:rPr kumimoji="0" lang="en-US" sz="1400" b="1" i="0" u="none" strike="noStrike" cap="none" normalizeH="0" baseline="0" dirty="0" smtClean="0">
                <a:ln>
                  <a:noFill/>
                </a:ln>
                <a:solidFill>
                  <a:srgbClr val="273239"/>
                </a:solidFill>
                <a:effectLst/>
                <a:latin typeface="Consolas" panose="020B0609020204030204" pitchFamily="49" charset="0"/>
              </a:rPr>
              <a:t>;</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err="1" smtClean="0">
                <a:ln>
                  <a:noFill/>
                </a:ln>
                <a:solidFill>
                  <a:srgbClr val="273239"/>
                </a:solidFill>
                <a:effectLst/>
                <a:latin typeface="Consolas" panose="020B0609020204030204" pitchFamily="49" charset="0"/>
              </a:rPr>
              <a:t>database_name</a:t>
            </a:r>
            <a:r>
              <a:rPr kumimoji="0" lang="en-US" sz="1400" b="0" i="0" u="none" strike="noStrike" cap="none" normalizeH="0" baseline="0" dirty="0" smtClean="0">
                <a:ln>
                  <a:noFill/>
                </a:ln>
                <a:solidFill>
                  <a:srgbClr val="273239"/>
                </a:solidFill>
                <a:effectLst/>
                <a:latin typeface="Consolas" panose="020B0609020204030204" pitchFamily="49" charset="0"/>
              </a:rPr>
              <a:t>: Name of the database to be deleted.</a:t>
            </a:r>
            <a:r>
              <a:rPr kumimoji="0" lang="en-US" sz="1400" b="0" i="0" u="none" strike="noStrike" cap="none" normalizeH="0" baseline="0" dirty="0" smtClean="0">
                <a:ln>
                  <a:noFill/>
                </a:ln>
                <a:solidFill>
                  <a:schemeClr val="tx1"/>
                </a:solidFill>
                <a:effectLst/>
              </a:rPr>
              <a:t> </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1425421" y="2556437"/>
            <a:ext cx="698749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73239"/>
                </a:solidFill>
                <a:effectLst/>
                <a:latin typeface="Consolas" panose="020B0609020204030204" pitchFamily="49" charset="0"/>
              </a:rPr>
              <a:t>DROP object </a:t>
            </a:r>
            <a:r>
              <a:rPr kumimoji="0" lang="en-US" sz="1400" b="1" i="0" u="none" strike="noStrike" cap="none" normalizeH="0" baseline="0" dirty="0" err="1" smtClean="0">
                <a:ln>
                  <a:noFill/>
                </a:ln>
                <a:solidFill>
                  <a:srgbClr val="273239"/>
                </a:solidFill>
                <a:effectLst/>
                <a:latin typeface="Consolas" panose="020B0609020204030204" pitchFamily="49" charset="0"/>
              </a:rPr>
              <a:t>object_name</a:t>
            </a:r>
            <a:r>
              <a:rPr kumimoji="0" lang="en-US" sz="1400" b="0" i="0" u="none" strike="noStrike" cap="none" normalizeH="0" baseline="0" dirty="0" smtClean="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73239"/>
                </a:solidFill>
                <a:effectLst/>
                <a:latin typeface="Consolas" panose="020B0609020204030204" pitchFamily="49" charset="0"/>
              </a:rPr>
              <a:t>Examples:</a:t>
            </a:r>
            <a:r>
              <a:rPr kumimoji="0" lang="en-US" sz="1400" b="0" i="0" u="none" strike="noStrike" cap="none" normalizeH="0" baseline="0" dirty="0" smtClean="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273239"/>
              </a:solidFill>
              <a:latin typeface="Consolas" panose="020B0609020204030204" pitchFamily="49"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sz="1400" b="1" i="0" u="none" strike="noStrike" cap="none" normalizeH="0" baseline="0" dirty="0" smtClean="0">
                <a:ln>
                  <a:noFill/>
                </a:ln>
                <a:solidFill>
                  <a:srgbClr val="273239"/>
                </a:solidFill>
                <a:effectLst/>
                <a:latin typeface="Consolas" panose="020B0609020204030204" pitchFamily="49" charset="0"/>
              </a:rPr>
              <a:t>DROP TABLE </a:t>
            </a:r>
            <a:r>
              <a:rPr kumimoji="0" lang="en-US" sz="1400" b="1" i="0" u="none" strike="noStrike" cap="none" normalizeH="0" baseline="0" dirty="0" err="1" smtClean="0">
                <a:ln>
                  <a:noFill/>
                </a:ln>
                <a:solidFill>
                  <a:srgbClr val="273239"/>
                </a:solidFill>
                <a:effectLst/>
                <a:latin typeface="Consolas" panose="020B0609020204030204" pitchFamily="49" charset="0"/>
              </a:rPr>
              <a:t>table_name</a:t>
            </a:r>
            <a:r>
              <a:rPr kumimoji="0" lang="en-US" sz="1400" b="1" i="0" u="none" strike="noStrike" cap="none" normalizeH="0" baseline="0" dirty="0" smtClean="0">
                <a:ln>
                  <a:noFill/>
                </a:ln>
                <a:solidFill>
                  <a:srgbClr val="273239"/>
                </a:solidFill>
                <a:effectLst/>
                <a:latin typeface="Consolas" panose="020B0609020204030204" pitchFamily="49" charset="0"/>
              </a:rPr>
              <a:t>;</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err="1" smtClean="0">
                <a:ln>
                  <a:noFill/>
                </a:ln>
                <a:solidFill>
                  <a:srgbClr val="273239"/>
                </a:solidFill>
                <a:effectLst/>
                <a:latin typeface="Consolas" panose="020B0609020204030204" pitchFamily="49" charset="0"/>
              </a:rPr>
              <a:t>table_name</a:t>
            </a:r>
            <a:r>
              <a:rPr kumimoji="0" lang="en-US" sz="1400" b="0" i="0" u="none" strike="noStrike" cap="none" normalizeH="0" baseline="0" dirty="0" smtClean="0">
                <a:ln>
                  <a:noFill/>
                </a:ln>
                <a:solidFill>
                  <a:srgbClr val="273239"/>
                </a:solidFill>
                <a:effectLst/>
                <a:latin typeface="Consolas" panose="020B0609020204030204" pitchFamily="49" charset="0"/>
              </a:rPr>
              <a:t>: Name of the table to be deleted.</a:t>
            </a:r>
            <a:r>
              <a:rPr kumimoji="0" lang="en-US" sz="1400" b="0" i="0" u="none" strike="noStrike" cap="none" normalizeH="0" baseline="0" dirty="0" smtClean="0">
                <a:ln>
                  <a:noFill/>
                </a:ln>
                <a:solidFill>
                  <a:schemeClr val="tx1"/>
                </a:solidFill>
                <a:effectLst/>
              </a:rPr>
              <a:t> </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1355931" y="5127912"/>
            <a:ext cx="10214745" cy="523220"/>
          </a:xfrm>
          <a:prstGeom prst="rect">
            <a:avLst/>
          </a:prstGeom>
        </p:spPr>
        <p:txBody>
          <a:bodyPr wrap="square">
            <a:spAutoFit/>
          </a:bodyPr>
          <a:lstStyle/>
          <a:p>
            <a:r>
              <a:rPr lang="en-US" sz="1400" dirty="0" smtClean="0">
                <a:solidFill>
                  <a:srgbClr val="273239"/>
                </a:solidFill>
                <a:latin typeface="urw-din"/>
              </a:rPr>
              <a:t>statement </a:t>
            </a:r>
            <a:r>
              <a:rPr lang="en-US" sz="1400" dirty="0">
                <a:solidFill>
                  <a:srgbClr val="273239"/>
                </a:solidFill>
                <a:latin typeface="urw-din"/>
              </a:rPr>
              <a:t>is a Data Definition Language (DDL) operation that is used to mark the extents of a table for </a:t>
            </a:r>
            <a:r>
              <a:rPr lang="en-US" sz="1400" dirty="0" err="1">
                <a:solidFill>
                  <a:srgbClr val="273239"/>
                </a:solidFill>
                <a:latin typeface="urw-din"/>
              </a:rPr>
              <a:t>deallocation</a:t>
            </a:r>
            <a:r>
              <a:rPr lang="en-US" sz="1400" dirty="0">
                <a:solidFill>
                  <a:srgbClr val="273239"/>
                </a:solidFill>
                <a:latin typeface="urw-din"/>
              </a:rPr>
              <a:t> (empty for reuse</a:t>
            </a:r>
            <a:r>
              <a:rPr lang="en-US" sz="1400" dirty="0" smtClean="0">
                <a:solidFill>
                  <a:srgbClr val="273239"/>
                </a:solidFill>
                <a:latin typeface="urw-din"/>
              </a:rPr>
              <a:t>).</a:t>
            </a:r>
            <a:endParaRPr lang="en-US" sz="1400" dirty="0"/>
          </a:p>
        </p:txBody>
      </p:sp>
      <p:sp>
        <p:nvSpPr>
          <p:cNvPr id="10" name="Rectangle 9"/>
          <p:cNvSpPr/>
          <p:nvPr/>
        </p:nvSpPr>
        <p:spPr>
          <a:xfrm>
            <a:off x="1355931" y="4652607"/>
            <a:ext cx="1149161" cy="307777"/>
          </a:xfrm>
          <a:prstGeom prst="rect">
            <a:avLst/>
          </a:prstGeom>
        </p:spPr>
        <p:txBody>
          <a:bodyPr wrap="none">
            <a:spAutoFit/>
          </a:bodyPr>
          <a:lstStyle/>
          <a:p>
            <a:r>
              <a:rPr lang="en-US" sz="1400" b="1" u="sng" dirty="0">
                <a:solidFill>
                  <a:srgbClr val="273239"/>
                </a:solidFill>
                <a:latin typeface="urw-din"/>
              </a:rPr>
              <a:t>TRUNCATE</a:t>
            </a:r>
            <a:endParaRPr lang="en-US" sz="1400" b="1" u="sng" dirty="0"/>
          </a:p>
        </p:txBody>
      </p:sp>
      <p:sp>
        <p:nvSpPr>
          <p:cNvPr id="13" name="Rectangle 3"/>
          <p:cNvSpPr>
            <a:spLocks noChangeArrowheads="1"/>
          </p:cNvSpPr>
          <p:nvPr/>
        </p:nvSpPr>
        <p:spPr bwMode="auto">
          <a:xfrm>
            <a:off x="1433148" y="5895576"/>
            <a:ext cx="924071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73239"/>
                </a:solidFill>
                <a:effectLst/>
                <a:latin typeface="Consolas" panose="020B0609020204030204" pitchFamily="49" charset="0"/>
              </a:rPr>
              <a:t>TRUNCATE TABLE </a:t>
            </a:r>
            <a:r>
              <a:rPr kumimoji="0" lang="en-US" sz="1400" b="1" i="0" u="none" strike="noStrike" cap="none" normalizeH="0" baseline="0" dirty="0" err="1" smtClean="0">
                <a:ln>
                  <a:noFill/>
                </a:ln>
                <a:solidFill>
                  <a:srgbClr val="273239"/>
                </a:solidFill>
                <a:effectLst/>
                <a:latin typeface="Consolas" panose="020B0609020204030204" pitchFamily="49" charset="0"/>
              </a:rPr>
              <a:t>table_name</a:t>
            </a:r>
            <a:r>
              <a:rPr kumimoji="0" lang="en-US" sz="1400" b="1" i="0" u="none" strike="noStrike" cap="none" normalizeH="0" baseline="0" dirty="0" smtClean="0">
                <a:ln>
                  <a:noFill/>
                </a:ln>
                <a:solidFill>
                  <a:srgbClr val="273239"/>
                </a:solidFill>
                <a:effectLst/>
                <a:latin typeface="Consolas" panose="020B0609020204030204" pitchFamily="49" charset="0"/>
              </a:rPr>
              <a:t>;</a:t>
            </a:r>
            <a:r>
              <a:rPr kumimoji="0" lang="en-US" sz="1400" b="0" i="0" u="none" strike="noStrike" cap="none" normalizeH="0" baseline="0" dirty="0" smtClean="0">
                <a:ln>
                  <a:noFill/>
                </a:ln>
                <a:solidFill>
                  <a:srgbClr val="273239"/>
                </a:solidFill>
                <a:effectLst/>
                <a:latin typeface="Consolas" panose="020B0609020204030204" pitchFamily="49" charset="0"/>
              </a:rPr>
              <a:t> </a:t>
            </a:r>
            <a:r>
              <a:rPr kumimoji="0" lang="en-US" sz="1400" b="1" i="0" u="none" strike="noStrike" cap="none" normalizeH="0" baseline="0" dirty="0" err="1" smtClean="0">
                <a:ln>
                  <a:noFill/>
                </a:ln>
                <a:solidFill>
                  <a:srgbClr val="273239"/>
                </a:solidFill>
                <a:effectLst/>
                <a:latin typeface="Consolas" panose="020B0609020204030204" pitchFamily="49" charset="0"/>
              </a:rPr>
              <a:t>table_name</a:t>
            </a:r>
            <a:r>
              <a:rPr kumimoji="0" lang="en-US" sz="1400" b="0" i="0" u="none" strike="noStrike" cap="none" normalizeH="0" baseline="0" dirty="0" smtClean="0">
                <a:ln>
                  <a:noFill/>
                </a:ln>
                <a:solidFill>
                  <a:srgbClr val="273239"/>
                </a:solidFill>
                <a:effectLst/>
                <a:latin typeface="Consolas" panose="020B0609020204030204" pitchFamily="49" charset="0"/>
              </a:rPr>
              <a:t>: Name of the table to be truncated</a:t>
            </a:r>
            <a:r>
              <a:rPr kumimoji="0" lang="en-US" sz="1400" b="0" i="0" u="none" strike="noStrike" cap="none" normalizeH="0" baseline="0" dirty="0" smtClean="0">
                <a:ln>
                  <a:noFill/>
                </a:ln>
                <a:solidFill>
                  <a:schemeClr val="tx1"/>
                </a:solidFill>
                <a:effectLst/>
              </a:rPr>
              <a:t> </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24047018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1424" y="769121"/>
            <a:ext cx="4161802" cy="369332"/>
          </a:xfrm>
          <a:prstGeom prst="rect">
            <a:avLst/>
          </a:prstGeom>
          <a:noFill/>
        </p:spPr>
        <p:txBody>
          <a:bodyPr wrap="square" rtlCol="0">
            <a:spAutoFit/>
          </a:bodyPr>
          <a:lstStyle/>
          <a:p>
            <a:r>
              <a:rPr lang="en-US" b="1" dirty="0"/>
              <a:t> Data Definition Language Commands</a:t>
            </a:r>
          </a:p>
        </p:txBody>
      </p:sp>
      <p:pic>
        <p:nvPicPr>
          <p:cNvPr id="5" name="Picture 4"/>
          <p:cNvPicPr>
            <a:picLocks noChangeAspect="1"/>
          </p:cNvPicPr>
          <p:nvPr/>
        </p:nvPicPr>
        <p:blipFill>
          <a:blip r:embed="rId2"/>
          <a:stretch>
            <a:fillRect/>
          </a:stretch>
        </p:blipFill>
        <p:spPr>
          <a:xfrm>
            <a:off x="2619544" y="1608993"/>
            <a:ext cx="6686239" cy="4503342"/>
          </a:xfrm>
          <a:prstGeom prst="rect">
            <a:avLst/>
          </a:prstGeom>
        </p:spPr>
      </p:pic>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186963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1424" y="769121"/>
            <a:ext cx="4161802" cy="369332"/>
          </a:xfrm>
          <a:prstGeom prst="rect">
            <a:avLst/>
          </a:prstGeom>
          <a:noFill/>
        </p:spPr>
        <p:txBody>
          <a:bodyPr wrap="square" rtlCol="0">
            <a:spAutoFit/>
          </a:bodyPr>
          <a:lstStyle/>
          <a:p>
            <a:r>
              <a:rPr lang="en-US" b="1" dirty="0"/>
              <a:t> Data </a:t>
            </a:r>
            <a:r>
              <a:rPr lang="en-US" b="1" dirty="0" smtClean="0"/>
              <a:t>Manipulation Language commands</a:t>
            </a:r>
            <a:endParaRPr lang="en-US" b="1" dirty="0"/>
          </a:p>
        </p:txBody>
      </p:sp>
      <p:sp>
        <p:nvSpPr>
          <p:cNvPr id="3" name="Rectangle 2"/>
          <p:cNvSpPr/>
          <p:nvPr/>
        </p:nvSpPr>
        <p:spPr>
          <a:xfrm>
            <a:off x="764302" y="1338621"/>
            <a:ext cx="952505" cy="307777"/>
          </a:xfrm>
          <a:prstGeom prst="rect">
            <a:avLst/>
          </a:prstGeom>
        </p:spPr>
        <p:txBody>
          <a:bodyPr wrap="none">
            <a:spAutoFit/>
          </a:bodyPr>
          <a:lstStyle/>
          <a:p>
            <a:pPr fontAlgn="base"/>
            <a:r>
              <a:rPr lang="en-US" sz="1400" b="1" dirty="0" smtClean="0">
                <a:solidFill>
                  <a:srgbClr val="273239"/>
                </a:solidFill>
                <a:latin typeface="sofia-pro"/>
              </a:rPr>
              <a:t>INSERT :</a:t>
            </a:r>
            <a:endParaRPr lang="en-US" sz="1400" b="1" i="0" dirty="0">
              <a:solidFill>
                <a:srgbClr val="273239"/>
              </a:solidFill>
              <a:effectLst/>
              <a:latin typeface="sofia-pro"/>
            </a:endParaRPr>
          </a:p>
        </p:txBody>
      </p:sp>
      <p:sp>
        <p:nvSpPr>
          <p:cNvPr id="4" name="Rectangle 1"/>
          <p:cNvSpPr>
            <a:spLocks noChangeArrowheads="1"/>
          </p:cNvSpPr>
          <p:nvPr/>
        </p:nvSpPr>
        <p:spPr bwMode="auto">
          <a:xfrm>
            <a:off x="854579" y="1846265"/>
            <a:ext cx="10947163" cy="43704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urw-din"/>
              </a:rPr>
              <a:t>The INSERT INTO statement of SQL is used to insert a new row in a table. There are two ways of using INSERT INTO statement for inserting rows: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400" b="1" i="0" u="none" strike="noStrike" cap="none" normalizeH="0" baseline="0" dirty="0" smtClean="0">
                <a:ln>
                  <a:noFill/>
                </a:ln>
                <a:solidFill>
                  <a:srgbClr val="273239"/>
                </a:solidFill>
                <a:effectLst/>
                <a:latin typeface="urw-din"/>
              </a:rPr>
              <a:t>Only values:</a:t>
            </a:r>
            <a:r>
              <a:rPr kumimoji="0" lang="en-US" sz="1400" b="0" i="0" u="none" strike="noStrike" cap="none" normalizeH="0" baseline="0" dirty="0" smtClean="0">
                <a:ln>
                  <a:noFill/>
                </a:ln>
                <a:solidFill>
                  <a:srgbClr val="273239"/>
                </a:solidFill>
                <a:effectLst/>
                <a:latin typeface="urw-din"/>
              </a:rPr>
              <a:t> First method is to specify only the value of data to be inserted without the column names.</a:t>
            </a:r>
            <a:br>
              <a:rPr kumimoji="0" lang="en-US" sz="1400" b="0" i="0" u="none" strike="noStrike" cap="none" normalizeH="0" baseline="0" dirty="0" smtClean="0">
                <a:ln>
                  <a:noFill/>
                </a:ln>
                <a:solidFill>
                  <a:srgbClr val="273239"/>
                </a:solidFill>
                <a:effectLst/>
                <a:latin typeface="urw-din"/>
              </a:rPr>
            </a:br>
            <a:endParaRPr kumimoji="0" lang="en-US" sz="1400" b="0" i="0" u="none" strike="noStrike" cap="none" normalizeH="0" baseline="0" dirty="0" smtClean="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73239"/>
                </a:solidFill>
                <a:effectLst/>
                <a:latin typeface="urw-din"/>
              </a:rPr>
              <a:t>INSERT INTO </a:t>
            </a:r>
            <a:r>
              <a:rPr kumimoji="0" lang="en-US" sz="1400" b="1" i="0" u="none" strike="noStrike" cap="none" normalizeH="0" baseline="0" dirty="0" err="1" smtClean="0">
                <a:ln>
                  <a:noFill/>
                </a:ln>
                <a:solidFill>
                  <a:srgbClr val="273239"/>
                </a:solidFill>
                <a:effectLst/>
                <a:latin typeface="urw-din"/>
              </a:rPr>
              <a:t>table_name</a:t>
            </a:r>
            <a:r>
              <a:rPr kumimoji="0" lang="en-US" sz="1400" b="1" i="0" u="none" strike="noStrike" cap="none" normalizeH="0" baseline="0" dirty="0" smtClean="0">
                <a:ln>
                  <a:noFill/>
                </a:ln>
                <a:solidFill>
                  <a:srgbClr val="273239"/>
                </a:solidFill>
                <a:effectLst/>
                <a:latin typeface="urw-din"/>
              </a:rPr>
              <a:t> VALUES (value1, value2, value3,…);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urw-din"/>
              </a:rPr>
              <a:t/>
            </a:r>
            <a:br>
              <a:rPr kumimoji="0" lang="en-US" sz="1400" b="0" i="0" u="none" strike="noStrike" cap="none" normalizeH="0" baseline="0" dirty="0" smtClean="0">
                <a:ln>
                  <a:noFill/>
                </a:ln>
                <a:solidFill>
                  <a:srgbClr val="273239"/>
                </a:solidFill>
                <a:effectLst/>
                <a:latin typeface="urw-din"/>
              </a:rPr>
            </a:br>
            <a:r>
              <a:rPr kumimoji="0" lang="en-US" sz="1400" b="1" i="0" u="none" strike="noStrike" cap="none" normalizeH="0" baseline="0" dirty="0" err="1" smtClean="0">
                <a:ln>
                  <a:noFill/>
                </a:ln>
                <a:solidFill>
                  <a:srgbClr val="273239"/>
                </a:solidFill>
                <a:effectLst/>
                <a:latin typeface="urw-din"/>
              </a:rPr>
              <a:t>table_name</a:t>
            </a:r>
            <a:r>
              <a:rPr kumimoji="0" lang="en-US" sz="1400" b="0" i="0" u="none" strike="noStrike" cap="none" normalizeH="0" baseline="0" dirty="0" smtClean="0">
                <a:ln>
                  <a:noFill/>
                </a:ln>
                <a:solidFill>
                  <a:srgbClr val="273239"/>
                </a:solidFill>
                <a:effectLst/>
                <a:latin typeface="urw-din"/>
              </a:rPr>
              <a:t>: name of the table.</a:t>
            </a:r>
            <a:br>
              <a:rPr kumimoji="0" lang="en-US" sz="1400" b="0" i="0" u="none" strike="noStrike" cap="none" normalizeH="0" baseline="0" dirty="0" smtClean="0">
                <a:ln>
                  <a:noFill/>
                </a:ln>
                <a:solidFill>
                  <a:srgbClr val="273239"/>
                </a:solidFill>
                <a:effectLst/>
                <a:latin typeface="urw-din"/>
              </a:rPr>
            </a:br>
            <a:r>
              <a:rPr kumimoji="0" lang="en-US" sz="1400" b="1" i="0" u="none" strike="noStrike" cap="none" normalizeH="0" baseline="0" dirty="0" smtClean="0">
                <a:ln>
                  <a:noFill/>
                </a:ln>
                <a:solidFill>
                  <a:srgbClr val="273239"/>
                </a:solidFill>
                <a:effectLst/>
                <a:latin typeface="urw-din"/>
              </a:rPr>
              <a:t>value1, value2,.. </a:t>
            </a:r>
            <a:r>
              <a:rPr kumimoji="0" lang="en-US" sz="1400" b="0" i="0" u="none" strike="noStrike" cap="none" normalizeH="0" baseline="0" dirty="0" smtClean="0">
                <a:ln>
                  <a:noFill/>
                </a:ln>
                <a:solidFill>
                  <a:srgbClr val="273239"/>
                </a:solidFill>
                <a:effectLst/>
                <a:latin typeface="urw-din"/>
              </a:rPr>
              <a:t>: value of first column, second column,… for the new record</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273239"/>
              </a:solidFill>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400" b="1" i="0" u="none" strike="noStrike" cap="none" normalizeH="0" baseline="0" dirty="0" smtClean="0">
                <a:ln>
                  <a:noFill/>
                </a:ln>
                <a:solidFill>
                  <a:srgbClr val="273239"/>
                </a:solidFill>
                <a:effectLst/>
                <a:latin typeface="urw-din"/>
              </a:rPr>
              <a:t>Column names and values both:</a:t>
            </a:r>
            <a:r>
              <a:rPr kumimoji="0" lang="en-US" sz="1400" b="0" i="0" u="none" strike="noStrike" cap="none" normalizeH="0" baseline="0" dirty="0" smtClean="0">
                <a:ln>
                  <a:noFill/>
                </a:ln>
                <a:solidFill>
                  <a:srgbClr val="273239"/>
                </a:solidFill>
                <a:effectLst/>
                <a:latin typeface="urw-din"/>
              </a:rPr>
              <a:t> In the second method we will specify both the columns which we want to fill and their corresponding values as shown below:</a:t>
            </a:r>
            <a:br>
              <a:rPr kumimoji="0" lang="en-US" sz="1400" b="0" i="0" u="none" strike="noStrike" cap="none" normalizeH="0" baseline="0" dirty="0" smtClean="0">
                <a:ln>
                  <a:noFill/>
                </a:ln>
                <a:solidFill>
                  <a:srgbClr val="273239"/>
                </a:solidFill>
                <a:effectLst/>
                <a:latin typeface="urw-din"/>
              </a:rPr>
            </a:br>
            <a:endParaRPr kumimoji="0" lang="en-US" sz="1400" b="0" i="0" u="none" strike="noStrike" cap="none" normalizeH="0" baseline="0" dirty="0" smtClean="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73239"/>
                </a:solidFill>
                <a:effectLst/>
                <a:latin typeface="urw-din"/>
              </a:rPr>
              <a:t>INSERT INTO </a:t>
            </a:r>
            <a:r>
              <a:rPr kumimoji="0" lang="en-US" sz="1400" b="1" i="0" u="none" strike="noStrike" cap="none" normalizeH="0" baseline="0" dirty="0" err="1" smtClean="0">
                <a:ln>
                  <a:noFill/>
                </a:ln>
                <a:solidFill>
                  <a:srgbClr val="273239"/>
                </a:solidFill>
                <a:effectLst/>
                <a:latin typeface="urw-din"/>
              </a:rPr>
              <a:t>table_name</a:t>
            </a:r>
            <a:r>
              <a:rPr kumimoji="0" lang="en-US" sz="1400" b="1" i="0" u="none" strike="noStrike" cap="none" normalizeH="0" baseline="0" dirty="0" smtClean="0">
                <a:ln>
                  <a:noFill/>
                </a:ln>
                <a:solidFill>
                  <a:srgbClr val="273239"/>
                </a:solidFill>
                <a:effectLst/>
                <a:latin typeface="urw-din"/>
              </a:rPr>
              <a:t> (column1, column2, column3,..) VALUES ( value1, value2, value3,..);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urw-din"/>
              </a:rPr>
              <a:t/>
            </a:r>
            <a:br>
              <a:rPr kumimoji="0" lang="en-US" sz="1400" b="0" i="0" u="none" strike="noStrike" cap="none" normalizeH="0" baseline="0" dirty="0" smtClean="0">
                <a:ln>
                  <a:noFill/>
                </a:ln>
                <a:solidFill>
                  <a:srgbClr val="273239"/>
                </a:solidFill>
                <a:effectLst/>
                <a:latin typeface="urw-din"/>
              </a:rPr>
            </a:br>
            <a:r>
              <a:rPr kumimoji="0" lang="en-US" sz="1400" b="1" i="0" u="none" strike="noStrike" cap="none" normalizeH="0" baseline="0" dirty="0" err="1" smtClean="0">
                <a:ln>
                  <a:noFill/>
                </a:ln>
                <a:solidFill>
                  <a:srgbClr val="273239"/>
                </a:solidFill>
                <a:effectLst/>
                <a:latin typeface="urw-din"/>
              </a:rPr>
              <a:t>table_name</a:t>
            </a:r>
            <a:r>
              <a:rPr kumimoji="0" lang="en-US" sz="1400" b="0" i="0" u="none" strike="noStrike" cap="none" normalizeH="0" baseline="0" dirty="0" smtClean="0">
                <a:ln>
                  <a:noFill/>
                </a:ln>
                <a:solidFill>
                  <a:srgbClr val="273239"/>
                </a:solidFill>
                <a:effectLst/>
                <a:latin typeface="urw-din"/>
              </a:rPr>
              <a:t>: name of the table.</a:t>
            </a:r>
            <a:br>
              <a:rPr kumimoji="0" lang="en-US" sz="1400" b="0" i="0" u="none" strike="noStrike" cap="none" normalizeH="0" baseline="0" dirty="0" smtClean="0">
                <a:ln>
                  <a:noFill/>
                </a:ln>
                <a:solidFill>
                  <a:srgbClr val="273239"/>
                </a:solidFill>
                <a:effectLst/>
                <a:latin typeface="urw-din"/>
              </a:rPr>
            </a:br>
            <a:r>
              <a:rPr kumimoji="0" lang="en-US" sz="1400" b="1" i="0" u="none" strike="noStrike" cap="none" normalizeH="0" baseline="0" dirty="0" smtClean="0">
                <a:ln>
                  <a:noFill/>
                </a:ln>
                <a:solidFill>
                  <a:srgbClr val="273239"/>
                </a:solidFill>
                <a:effectLst/>
                <a:latin typeface="urw-din"/>
              </a:rPr>
              <a:t>column1</a:t>
            </a:r>
            <a:r>
              <a:rPr kumimoji="0" lang="en-US" sz="1400" b="0" i="0" u="none" strike="noStrike" cap="none" normalizeH="0" baseline="0" dirty="0" smtClean="0">
                <a:ln>
                  <a:noFill/>
                </a:ln>
                <a:solidFill>
                  <a:srgbClr val="273239"/>
                </a:solidFill>
                <a:effectLst/>
                <a:latin typeface="urw-din"/>
              </a:rPr>
              <a:t>: name of first column, second column …</a:t>
            </a:r>
            <a:br>
              <a:rPr kumimoji="0" lang="en-US" sz="1400" b="0" i="0" u="none" strike="noStrike" cap="none" normalizeH="0" baseline="0" dirty="0" smtClean="0">
                <a:ln>
                  <a:noFill/>
                </a:ln>
                <a:solidFill>
                  <a:srgbClr val="273239"/>
                </a:solidFill>
                <a:effectLst/>
                <a:latin typeface="urw-din"/>
              </a:rPr>
            </a:br>
            <a:r>
              <a:rPr kumimoji="0" lang="en-US" sz="1400" b="1" i="0" u="none" strike="noStrike" cap="none" normalizeH="0" baseline="0" dirty="0" smtClean="0">
                <a:ln>
                  <a:noFill/>
                </a:ln>
                <a:solidFill>
                  <a:srgbClr val="273239"/>
                </a:solidFill>
                <a:effectLst/>
                <a:latin typeface="urw-din"/>
              </a:rPr>
              <a:t>value1, value2, value3 </a:t>
            </a:r>
            <a:r>
              <a:rPr kumimoji="0" lang="en-US" sz="1400" b="0" i="0" u="none" strike="noStrike" cap="none" normalizeH="0" baseline="0" dirty="0" smtClean="0">
                <a:ln>
                  <a:noFill/>
                </a:ln>
                <a:solidFill>
                  <a:srgbClr val="273239"/>
                </a:solidFill>
                <a:effectLst/>
                <a:latin typeface="urw-din"/>
              </a:rPr>
              <a:t>: value of first column, second column,… for the new record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9885640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23661" y="766054"/>
            <a:ext cx="1934632" cy="307777"/>
          </a:xfrm>
          <a:prstGeom prst="rect">
            <a:avLst/>
          </a:prstGeom>
        </p:spPr>
        <p:txBody>
          <a:bodyPr wrap="none">
            <a:spAutoFit/>
          </a:bodyPr>
          <a:lstStyle/>
          <a:p>
            <a:pPr fontAlgn="base"/>
            <a:r>
              <a:rPr lang="en-US" sz="1400" b="1" dirty="0">
                <a:solidFill>
                  <a:srgbClr val="273239"/>
                </a:solidFill>
                <a:latin typeface="sofia-pro"/>
              </a:rPr>
              <a:t>UPDATE </a:t>
            </a:r>
            <a:r>
              <a:rPr lang="en-US" sz="1400" b="1" dirty="0" smtClean="0">
                <a:solidFill>
                  <a:srgbClr val="273239"/>
                </a:solidFill>
                <a:latin typeface="sofia-pro"/>
              </a:rPr>
              <a:t>Statement :</a:t>
            </a:r>
            <a:endParaRPr lang="en-US" sz="1400" b="1" i="0" dirty="0">
              <a:solidFill>
                <a:srgbClr val="273239"/>
              </a:solidFill>
              <a:effectLst/>
              <a:latin typeface="sofia-pro"/>
            </a:endParaRPr>
          </a:p>
        </p:txBody>
      </p:sp>
      <p:sp>
        <p:nvSpPr>
          <p:cNvPr id="4" name="Rectangle 3"/>
          <p:cNvSpPr/>
          <p:nvPr/>
        </p:nvSpPr>
        <p:spPr>
          <a:xfrm>
            <a:off x="623661" y="1333322"/>
            <a:ext cx="11024257" cy="523220"/>
          </a:xfrm>
          <a:prstGeom prst="rect">
            <a:avLst/>
          </a:prstGeom>
        </p:spPr>
        <p:txBody>
          <a:bodyPr wrap="square">
            <a:spAutoFit/>
          </a:bodyPr>
          <a:lstStyle/>
          <a:p>
            <a:r>
              <a:rPr lang="en-US" sz="1400" dirty="0">
                <a:solidFill>
                  <a:srgbClr val="273239"/>
                </a:solidFill>
                <a:latin typeface="urw-din"/>
              </a:rPr>
              <a:t>The UPDATE statement in SQL is used to update the data of an existing table in database. We can update single columns as well as multiple columns using UPDATE statement as per our requirement.</a:t>
            </a:r>
            <a:endParaRPr lang="en-US" sz="1400" dirty="0"/>
          </a:p>
        </p:txBody>
      </p:sp>
      <p:sp>
        <p:nvSpPr>
          <p:cNvPr id="7" name="Rectangle 1"/>
          <p:cNvSpPr>
            <a:spLocks noChangeArrowheads="1"/>
          </p:cNvSpPr>
          <p:nvPr/>
        </p:nvSpPr>
        <p:spPr bwMode="auto">
          <a:xfrm>
            <a:off x="726212" y="2090899"/>
            <a:ext cx="9183604"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73239"/>
                </a:solidFill>
                <a:effectLst/>
                <a:latin typeface="Consolas" panose="020B0609020204030204" pitchFamily="49" charset="0"/>
              </a:rPr>
              <a:t>UPDATE </a:t>
            </a:r>
            <a:r>
              <a:rPr kumimoji="0" lang="en-US" sz="1400" b="1" i="0" u="none" strike="noStrike" cap="none" normalizeH="0" baseline="0" dirty="0" err="1" smtClean="0">
                <a:ln>
                  <a:noFill/>
                </a:ln>
                <a:solidFill>
                  <a:srgbClr val="273239"/>
                </a:solidFill>
                <a:effectLst/>
                <a:latin typeface="Consolas" panose="020B0609020204030204" pitchFamily="49" charset="0"/>
              </a:rPr>
              <a:t>table_name</a:t>
            </a:r>
            <a:r>
              <a:rPr kumimoji="0" lang="en-US" sz="1400" b="1" i="0" u="none" strike="noStrike" cap="none" normalizeH="0" baseline="0" dirty="0" smtClean="0">
                <a:ln>
                  <a:noFill/>
                </a:ln>
                <a:solidFill>
                  <a:srgbClr val="273239"/>
                </a:solidFill>
                <a:effectLst/>
                <a:latin typeface="Consolas" panose="020B0609020204030204" pitchFamily="49" charset="0"/>
              </a:rPr>
              <a:t> SET column1 = value1, column2 = value2,... WHERE condition;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b="1"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273239"/>
                </a:solidFill>
                <a:effectLst/>
                <a:latin typeface="Consolas" panose="020B0609020204030204" pitchFamily="49" charset="0"/>
              </a:rPr>
              <a:t>table_name</a:t>
            </a:r>
            <a:r>
              <a:rPr kumimoji="0" lang="en-US" sz="1400" b="1" i="0" u="none" strike="noStrike" cap="none" normalizeH="0" baseline="0" dirty="0" smtClean="0">
                <a:ln>
                  <a:noFill/>
                </a:ln>
                <a:solidFill>
                  <a:srgbClr val="273239"/>
                </a:solidFill>
                <a:effectLst/>
                <a:latin typeface="Consolas" panose="020B0609020204030204" pitchFamily="49" charset="0"/>
              </a:rPr>
              <a:t>:</a:t>
            </a:r>
            <a:r>
              <a:rPr kumimoji="0" lang="en-US" sz="1400" b="0" i="0" u="none" strike="noStrike" cap="none" normalizeH="0" baseline="0" dirty="0" smtClean="0">
                <a:ln>
                  <a:noFill/>
                </a:ln>
                <a:solidFill>
                  <a:srgbClr val="273239"/>
                </a:solidFill>
                <a:effectLst/>
                <a:latin typeface="Consolas" panose="020B0609020204030204" pitchFamily="49" charset="0"/>
              </a:rPr>
              <a:t> name of the table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73239"/>
                </a:solidFill>
                <a:effectLst/>
                <a:latin typeface="Consolas" panose="020B0609020204030204" pitchFamily="49" charset="0"/>
              </a:rPr>
              <a:t>column1</a:t>
            </a:r>
            <a:r>
              <a:rPr kumimoji="0" lang="en-US" sz="1400" b="0" i="0" u="none" strike="noStrike" cap="none" normalizeH="0" baseline="0" dirty="0" smtClean="0">
                <a:ln>
                  <a:noFill/>
                </a:ln>
                <a:solidFill>
                  <a:srgbClr val="273239"/>
                </a:solidFill>
                <a:effectLst/>
                <a:latin typeface="Consolas" panose="020B0609020204030204" pitchFamily="49" charset="0"/>
              </a:rPr>
              <a:t>: name of first , second, third column....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73239"/>
                </a:solidFill>
                <a:effectLst/>
                <a:latin typeface="Consolas" panose="020B0609020204030204" pitchFamily="49" charset="0"/>
              </a:rPr>
              <a:t>value1</a:t>
            </a:r>
            <a:r>
              <a:rPr kumimoji="0" lang="en-US" sz="1400" b="0" i="0" u="none" strike="noStrike" cap="none" normalizeH="0" baseline="0" dirty="0" smtClean="0">
                <a:ln>
                  <a:noFill/>
                </a:ln>
                <a:solidFill>
                  <a:srgbClr val="273239"/>
                </a:solidFill>
                <a:effectLst/>
                <a:latin typeface="Consolas" panose="020B0609020204030204" pitchFamily="49" charset="0"/>
              </a:rPr>
              <a:t>: new value for first, second, third column....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273239"/>
                </a:solidFill>
                <a:effectLst/>
                <a:latin typeface="Consolas" panose="020B0609020204030204" pitchFamily="49" charset="0"/>
              </a:rPr>
              <a:t>condition</a:t>
            </a:r>
            <a:r>
              <a:rPr kumimoji="0" lang="en-US" sz="1400" b="0" i="0" u="none" strike="noStrike" cap="none" normalizeH="0" baseline="0" dirty="0" smtClean="0">
                <a:ln>
                  <a:noFill/>
                </a:ln>
                <a:solidFill>
                  <a:srgbClr val="273239"/>
                </a:solidFill>
                <a:effectLst/>
                <a:latin typeface="Consolas" panose="020B0609020204030204" pitchFamily="49" charset="0"/>
              </a:rPr>
              <a:t>: condition to select the rows for which the values of columns needs to be updated.</a:t>
            </a:r>
            <a:r>
              <a:rPr kumimoji="0" lang="en-US" sz="1400" b="0" i="0" u="none" strike="noStrike" cap="none" normalizeH="0" baseline="0" dirty="0" smtClean="0">
                <a:ln>
                  <a:noFill/>
                </a:ln>
                <a:solidFill>
                  <a:schemeClr val="tx1"/>
                </a:solidFill>
                <a:effectLst/>
              </a:rPr>
              <a:t> </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615142" y="3703857"/>
            <a:ext cx="1917513" cy="307777"/>
          </a:xfrm>
          <a:prstGeom prst="rect">
            <a:avLst/>
          </a:prstGeom>
        </p:spPr>
        <p:txBody>
          <a:bodyPr wrap="none">
            <a:spAutoFit/>
          </a:bodyPr>
          <a:lstStyle/>
          <a:p>
            <a:pPr fontAlgn="base"/>
            <a:r>
              <a:rPr lang="en-US" sz="1400" b="1" dirty="0" smtClean="0">
                <a:solidFill>
                  <a:srgbClr val="273239"/>
                </a:solidFill>
                <a:latin typeface="sofia-pro"/>
              </a:rPr>
              <a:t>DELETE Statement :</a:t>
            </a:r>
            <a:endParaRPr lang="en-US" sz="1400" b="1" i="0" dirty="0">
              <a:solidFill>
                <a:srgbClr val="273239"/>
              </a:solidFill>
              <a:effectLst/>
              <a:latin typeface="sofia-pro"/>
            </a:endParaRPr>
          </a:p>
        </p:txBody>
      </p:sp>
      <p:sp>
        <p:nvSpPr>
          <p:cNvPr id="9" name="Rectangle 2"/>
          <p:cNvSpPr>
            <a:spLocks noChangeArrowheads="1"/>
          </p:cNvSpPr>
          <p:nvPr/>
        </p:nvSpPr>
        <p:spPr bwMode="auto">
          <a:xfrm>
            <a:off x="726211" y="4129643"/>
            <a:ext cx="8375059"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273239"/>
                </a:solidFill>
                <a:effectLst/>
                <a:latin typeface="Consolas" panose="020B0609020204030204" pitchFamily="49" charset="0"/>
              </a:rPr>
              <a:t>DELETE FROM </a:t>
            </a:r>
            <a:r>
              <a:rPr kumimoji="0" lang="en-US" sz="1400" b="0" i="0" u="none" strike="noStrike" cap="none" normalizeH="0" baseline="0" dirty="0" err="1" smtClean="0">
                <a:ln>
                  <a:noFill/>
                </a:ln>
                <a:solidFill>
                  <a:srgbClr val="273239"/>
                </a:solidFill>
                <a:effectLst/>
                <a:latin typeface="Consolas" panose="020B0609020204030204" pitchFamily="49" charset="0"/>
              </a:rPr>
              <a:t>table_name</a:t>
            </a:r>
            <a:r>
              <a:rPr kumimoji="0" lang="en-US" sz="1400" b="0" i="0" u="none" strike="noStrike" cap="none" normalizeH="0" baseline="0" dirty="0" smtClean="0">
                <a:ln>
                  <a:noFill/>
                </a:ln>
                <a:solidFill>
                  <a:srgbClr val="273239"/>
                </a:solidFill>
                <a:effectLst/>
                <a:latin typeface="Consolas" panose="020B0609020204030204" pitchFamily="49" charset="0"/>
              </a:rPr>
              <a:t> WHERE </a:t>
            </a:r>
            <a:r>
              <a:rPr kumimoji="0" lang="en-US" sz="1400" b="0" i="0" u="none" strike="noStrike" cap="none" normalizeH="0" baseline="0" dirty="0" err="1" smtClean="0">
                <a:ln>
                  <a:noFill/>
                </a:ln>
                <a:solidFill>
                  <a:srgbClr val="273239"/>
                </a:solidFill>
                <a:effectLst/>
                <a:latin typeface="Consolas" panose="020B0609020204030204" pitchFamily="49" charset="0"/>
              </a:rPr>
              <a:t>some_condition</a:t>
            </a:r>
            <a:r>
              <a:rPr kumimoji="0" lang="en-US" sz="1400" b="0" i="0" u="none" strike="noStrike" cap="none" normalizeH="0" baseline="0" dirty="0" smtClean="0">
                <a:ln>
                  <a:noFill/>
                </a:ln>
                <a:solidFill>
                  <a:srgbClr val="273239"/>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400" dirty="0">
              <a:solidFill>
                <a:srgbClr val="273239"/>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273239"/>
                </a:solidFill>
                <a:effectLst/>
                <a:latin typeface="Consolas" panose="020B0609020204030204" pitchFamily="49" charset="0"/>
              </a:rPr>
              <a:t>table_name</a:t>
            </a:r>
            <a:r>
              <a:rPr kumimoji="0" lang="en-US" sz="1400" b="0" i="0" u="none" strike="noStrike" cap="none" normalizeH="0" baseline="0" dirty="0" smtClean="0">
                <a:ln>
                  <a:noFill/>
                </a:ln>
                <a:solidFill>
                  <a:srgbClr val="273239"/>
                </a:solidFill>
                <a:effectLst/>
                <a:latin typeface="Consolas" panose="020B0609020204030204" pitchFamily="49" charset="0"/>
              </a:rPr>
              <a:t>: name of the table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err="1" smtClean="0">
                <a:ln>
                  <a:noFill/>
                </a:ln>
                <a:solidFill>
                  <a:srgbClr val="273239"/>
                </a:solidFill>
                <a:effectLst/>
                <a:latin typeface="Consolas" panose="020B0609020204030204" pitchFamily="49" charset="0"/>
              </a:rPr>
              <a:t>some_condition</a:t>
            </a:r>
            <a:r>
              <a:rPr kumimoji="0" lang="en-US" sz="1400" b="0" i="0" u="none" strike="noStrike" cap="none" normalizeH="0" baseline="0" dirty="0" smtClean="0">
                <a:ln>
                  <a:noFill/>
                </a:ln>
                <a:solidFill>
                  <a:srgbClr val="273239"/>
                </a:solidFill>
                <a:effectLst/>
                <a:latin typeface="Consolas" panose="020B0609020204030204" pitchFamily="49" charset="0"/>
              </a:rPr>
              <a:t>:</a:t>
            </a:r>
            <a:r>
              <a:rPr kumimoji="0" lang="en-US" sz="1400" b="0" i="0" u="none" strike="noStrike" cap="none" normalizeH="0" dirty="0" smtClean="0">
                <a:ln>
                  <a:noFill/>
                </a:ln>
                <a:solidFill>
                  <a:srgbClr val="273239"/>
                </a:solidFill>
                <a:effectLst/>
                <a:latin typeface="Consolas" panose="020B0609020204030204" pitchFamily="49" charset="0"/>
              </a:rPr>
              <a:t> </a:t>
            </a:r>
            <a:r>
              <a:rPr kumimoji="0" lang="en-US" sz="1400" b="0" i="0" u="none" strike="noStrike" cap="none" normalizeH="0" baseline="0" dirty="0" smtClean="0">
                <a:ln>
                  <a:noFill/>
                </a:ln>
                <a:solidFill>
                  <a:srgbClr val="273239"/>
                </a:solidFill>
                <a:effectLst/>
                <a:latin typeface="Consolas" panose="020B0609020204030204" pitchFamily="49" charset="0"/>
              </a:rPr>
              <a:t>condition to choose particular record.</a:t>
            </a:r>
            <a:r>
              <a:rPr kumimoji="0" lang="en-US" sz="1400" b="0" i="0" u="none" strike="noStrike" cap="none" normalizeH="0" baseline="0" dirty="0" smtClean="0">
                <a:ln>
                  <a:noFill/>
                </a:ln>
                <a:solidFill>
                  <a:schemeClr val="tx1"/>
                </a:solidFill>
                <a:effectLst/>
              </a:rPr>
              <a:t> </a:t>
            </a:r>
            <a:endParaRPr kumimoji="0" lang="en-US" sz="1400" b="0" i="0" u="none" strike="noStrike" cap="none" normalizeH="0" baseline="0" dirty="0" smtClean="0">
              <a:ln>
                <a:noFill/>
              </a:ln>
              <a:solidFill>
                <a:schemeClr val="tx1"/>
              </a:solidFill>
              <a:effectLst/>
              <a:latin typeface="Arial" panose="020B0604020202020204" pitchFamily="34" charset="0"/>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6359240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87156" y="524387"/>
            <a:ext cx="2723823" cy="369332"/>
          </a:xfrm>
          <a:prstGeom prst="rect">
            <a:avLst/>
          </a:prstGeom>
        </p:spPr>
        <p:txBody>
          <a:bodyPr wrap="none">
            <a:spAutoFit/>
          </a:bodyPr>
          <a:lstStyle/>
          <a:p>
            <a:pPr algn="just" fontAlgn="base"/>
            <a:r>
              <a:rPr lang="en-US" b="1" dirty="0">
                <a:solidFill>
                  <a:srgbClr val="273239"/>
                </a:solidFill>
                <a:latin typeface="urw-din"/>
              </a:rPr>
              <a:t>Data Control Language</a:t>
            </a:r>
            <a:endParaRPr lang="en-US" b="1" i="0" dirty="0">
              <a:solidFill>
                <a:srgbClr val="273239"/>
              </a:solidFill>
              <a:effectLst/>
              <a:latin typeface="urw-din"/>
            </a:endParaRPr>
          </a:p>
        </p:txBody>
      </p:sp>
      <p:sp>
        <p:nvSpPr>
          <p:cNvPr id="4" name="Rectangle 3"/>
          <p:cNvSpPr/>
          <p:nvPr/>
        </p:nvSpPr>
        <p:spPr>
          <a:xfrm>
            <a:off x="945734" y="1010350"/>
            <a:ext cx="10625271" cy="523220"/>
          </a:xfrm>
          <a:prstGeom prst="rect">
            <a:avLst/>
          </a:prstGeom>
        </p:spPr>
        <p:txBody>
          <a:bodyPr wrap="square">
            <a:spAutoFit/>
          </a:bodyPr>
          <a:lstStyle/>
          <a:p>
            <a:r>
              <a:rPr lang="en-US" sz="1400" dirty="0">
                <a:solidFill>
                  <a:srgbClr val="273239"/>
                </a:solidFill>
                <a:latin typeface="urw-din"/>
              </a:rPr>
              <a:t>DCL includes commands such as GRANT and REVOKE which mainly deal with the rights, permissions, and other controls of the database system. </a:t>
            </a:r>
            <a:endParaRPr lang="en-US" sz="1400" dirty="0"/>
          </a:p>
        </p:txBody>
      </p:sp>
      <p:sp>
        <p:nvSpPr>
          <p:cNvPr id="5" name="Rectangle 1"/>
          <p:cNvSpPr>
            <a:spLocks noChangeArrowheads="1"/>
          </p:cNvSpPr>
          <p:nvPr/>
        </p:nvSpPr>
        <p:spPr bwMode="auto">
          <a:xfrm>
            <a:off x="1025495" y="1650201"/>
            <a:ext cx="7622849" cy="24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273239"/>
                </a:solidFill>
                <a:effectLst/>
                <a:latin typeface="Consolas" panose="020B0609020204030204" pitchFamily="49" charset="0"/>
              </a:rPr>
              <a:t>GRANT </a:t>
            </a:r>
            <a:r>
              <a:rPr kumimoji="0" lang="en-US" sz="1200" b="1" i="0" u="none" strike="noStrike" cap="none" normalizeH="0" baseline="0" dirty="0" err="1" smtClean="0">
                <a:ln>
                  <a:noFill/>
                </a:ln>
                <a:solidFill>
                  <a:srgbClr val="273239"/>
                </a:solidFill>
                <a:effectLst/>
                <a:latin typeface="Consolas" panose="020B0609020204030204" pitchFamily="49" charset="0"/>
              </a:rPr>
              <a:t>privileges_names</a:t>
            </a:r>
            <a:r>
              <a:rPr kumimoji="0" lang="en-US" sz="1200" b="1" i="0" u="none" strike="noStrike" cap="none" normalizeH="0" baseline="0" dirty="0" smtClean="0">
                <a:ln>
                  <a:noFill/>
                </a:ln>
                <a:solidFill>
                  <a:srgbClr val="273239"/>
                </a:solidFill>
                <a:effectLst/>
                <a:latin typeface="Consolas" panose="020B0609020204030204" pitchFamily="49" charset="0"/>
              </a:rPr>
              <a:t> ON object TO user;</a:t>
            </a:r>
            <a:r>
              <a:rPr kumimoji="0" lang="en-US" sz="800" b="1" i="0" u="none" strike="noStrike" cap="none" normalizeH="0" baseline="0" dirty="0" smtClean="0">
                <a:ln>
                  <a:noFill/>
                </a:ln>
                <a:solidFill>
                  <a:schemeClr val="tx1"/>
                </a:solidFill>
                <a:effectLst/>
              </a:rPr>
              <a:t> </a:t>
            </a:r>
            <a:endParaRPr kumimoji="0" lang="en-US" sz="1800" b="1"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945733" y="2015598"/>
            <a:ext cx="10736368" cy="1384995"/>
          </a:xfrm>
          <a:prstGeom prst="rect">
            <a:avLst/>
          </a:prstGeom>
        </p:spPr>
        <p:txBody>
          <a:bodyPr wrap="square">
            <a:spAutoFit/>
          </a:bodyPr>
          <a:lstStyle/>
          <a:p>
            <a:pPr fontAlgn="base"/>
            <a:r>
              <a:rPr lang="en-US" sz="1400" b="1" dirty="0">
                <a:solidFill>
                  <a:srgbClr val="273239"/>
                </a:solidFill>
                <a:latin typeface="urw-din"/>
              </a:rPr>
              <a:t>Parameters Used</a:t>
            </a:r>
            <a:r>
              <a:rPr lang="en-US" sz="1400" dirty="0" smtClean="0">
                <a:solidFill>
                  <a:srgbClr val="273239"/>
                </a:solidFill>
                <a:latin typeface="urw-din"/>
              </a:rPr>
              <a:t>:</a:t>
            </a:r>
          </a:p>
          <a:p>
            <a:pPr fontAlgn="base"/>
            <a:endParaRPr lang="en-US" sz="1400" dirty="0">
              <a:solidFill>
                <a:srgbClr val="273239"/>
              </a:solidFill>
              <a:latin typeface="urw-din"/>
            </a:endParaRPr>
          </a:p>
          <a:p>
            <a:pPr fontAlgn="base"/>
            <a:r>
              <a:rPr lang="en-US" sz="1400" b="1" dirty="0" err="1">
                <a:solidFill>
                  <a:srgbClr val="273239"/>
                </a:solidFill>
                <a:latin typeface="urw-din"/>
              </a:rPr>
              <a:t>privileges_name</a:t>
            </a:r>
            <a:r>
              <a:rPr lang="en-US" sz="1400" dirty="0">
                <a:solidFill>
                  <a:srgbClr val="273239"/>
                </a:solidFill>
                <a:latin typeface="urw-din"/>
              </a:rPr>
              <a:t>: These are the access rights or privileges granted to the user.</a:t>
            </a:r>
          </a:p>
          <a:p>
            <a:pPr fontAlgn="base"/>
            <a:r>
              <a:rPr lang="en-US" sz="1400" b="1" dirty="0" err="1">
                <a:solidFill>
                  <a:srgbClr val="273239"/>
                </a:solidFill>
                <a:latin typeface="urw-din"/>
              </a:rPr>
              <a:t>object:</a:t>
            </a:r>
            <a:r>
              <a:rPr lang="en-US" sz="1400" dirty="0" err="1">
                <a:solidFill>
                  <a:srgbClr val="273239"/>
                </a:solidFill>
                <a:latin typeface="urw-din"/>
              </a:rPr>
              <a:t>It</a:t>
            </a:r>
            <a:r>
              <a:rPr lang="en-US" sz="1400" dirty="0">
                <a:solidFill>
                  <a:srgbClr val="273239"/>
                </a:solidFill>
                <a:latin typeface="urw-din"/>
              </a:rPr>
              <a:t> is the name of the database object to which permissions are being granted. In the case of granting privileges on a table, this would be the table name.</a:t>
            </a:r>
          </a:p>
          <a:p>
            <a:pPr fontAlgn="base"/>
            <a:r>
              <a:rPr lang="en-US" sz="1400" b="1" dirty="0" err="1">
                <a:solidFill>
                  <a:srgbClr val="273239"/>
                </a:solidFill>
                <a:latin typeface="urw-din"/>
              </a:rPr>
              <a:t>user:</a:t>
            </a:r>
            <a:r>
              <a:rPr lang="en-US" sz="1400" dirty="0" err="1">
                <a:solidFill>
                  <a:srgbClr val="273239"/>
                </a:solidFill>
                <a:latin typeface="urw-din"/>
              </a:rPr>
              <a:t>It</a:t>
            </a:r>
            <a:r>
              <a:rPr lang="en-US" sz="1400" dirty="0">
                <a:solidFill>
                  <a:srgbClr val="273239"/>
                </a:solidFill>
                <a:latin typeface="urw-din"/>
              </a:rPr>
              <a:t> is the name of the user to whom the privileges would be granted.</a:t>
            </a:r>
            <a:endParaRPr lang="en-US" sz="1400" b="0" i="0" dirty="0">
              <a:solidFill>
                <a:srgbClr val="273239"/>
              </a:solidFill>
              <a:effectLst/>
              <a:latin typeface="urw-din"/>
            </a:endParaRPr>
          </a:p>
        </p:txBody>
      </p:sp>
      <p:pic>
        <p:nvPicPr>
          <p:cNvPr id="8" name="Picture 7"/>
          <p:cNvPicPr>
            <a:picLocks noChangeAspect="1"/>
          </p:cNvPicPr>
          <p:nvPr/>
        </p:nvPicPr>
        <p:blipFill>
          <a:blip r:embed="rId2"/>
          <a:stretch>
            <a:fillRect/>
          </a:stretch>
        </p:blipFill>
        <p:spPr>
          <a:xfrm>
            <a:off x="2803019" y="3517224"/>
            <a:ext cx="6657173" cy="3251214"/>
          </a:xfrm>
          <a:prstGeom prst="rect">
            <a:avLst/>
          </a:prstGeom>
        </p:spPr>
      </p:pic>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34767712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745</TotalTime>
  <Words>859</Words>
  <Application>Microsoft Office PowerPoint</Application>
  <PresentationFormat>Widescreen</PresentationFormat>
  <Paragraphs>148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Bahnschrift Condensed</vt:lpstr>
      <vt:lpstr>Calibri</vt:lpstr>
      <vt:lpstr>Calibri Light</vt:lpstr>
      <vt:lpstr>Consolas</vt:lpstr>
      <vt:lpstr>sofia-pro</vt:lpstr>
      <vt:lpstr>urw-din</vt:lpstr>
      <vt:lpstr>Office Theme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Introduction</dc:title>
  <dc:creator>KGURU7</dc:creator>
  <cp:lastModifiedBy>KGURU7</cp:lastModifiedBy>
  <cp:revision>148</cp:revision>
  <dcterms:created xsi:type="dcterms:W3CDTF">2023-03-06T04:50:28Z</dcterms:created>
  <dcterms:modified xsi:type="dcterms:W3CDTF">2023-04-27T11:50:08Z</dcterms:modified>
</cp:coreProperties>
</file>