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89" r:id="rId7"/>
    <p:sldId id="290" r:id="rId8"/>
    <p:sldId id="291" r:id="rId9"/>
    <p:sldId id="288" r:id="rId10"/>
    <p:sldId id="272" r:id="rId11"/>
    <p:sldId id="273" r:id="rId12"/>
    <p:sldId id="274"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92" r:id="rId26"/>
    <p:sldId id="293" r:id="rId27"/>
    <p:sldId id="294" r:id="rId28"/>
    <p:sldId id="295"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90" d="100"/>
          <a:sy n="90" d="100"/>
        </p:scale>
        <p:origin x="4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184502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131466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65985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424636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90813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A5ADE-B543-4A99-B5C8-87EECE2B7959}"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278326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A5ADE-B543-4A99-B5C8-87EECE2B7959}"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46103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A5ADE-B543-4A99-B5C8-87EECE2B7959}"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295105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A5ADE-B543-4A99-B5C8-87EECE2B7959}"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31326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5ADE-B543-4A99-B5C8-87EECE2B7959}"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11404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5ADE-B543-4A99-B5C8-87EECE2B7959}"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248765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A5ADE-B543-4A99-B5C8-87EECE2B7959}"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A81A3-4526-4E45-B730-A8B9D0E684B6}" type="slidenum">
              <a:rPr lang="en-US" smtClean="0"/>
              <a:t>‹#›</a:t>
            </a:fld>
            <a:endParaRPr lang="en-US"/>
          </a:p>
        </p:txBody>
      </p:sp>
    </p:spTree>
    <p:extLst>
      <p:ext uri="{BB962C8B-B14F-4D97-AF65-F5344CB8AC3E}">
        <p14:creationId xmlns:p14="http://schemas.microsoft.com/office/powerpoint/2010/main" val="334141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dbms-second-normal-form" TargetMode="External"/><Relationship Id="rId2" Type="http://schemas.openxmlformats.org/officeDocument/2006/relationships/hyperlink" Target="https://www.javatpoint.com/dbms-first-normal-form" TargetMode="External"/><Relationship Id="rId1" Type="http://schemas.openxmlformats.org/officeDocument/2006/relationships/slideLayout" Target="../slideLayouts/slideLayout2.xml"/><Relationship Id="rId6" Type="http://schemas.openxmlformats.org/officeDocument/2006/relationships/hyperlink" Target="https://www.javatpoint.com/dbms-fifth-normal-form" TargetMode="External"/><Relationship Id="rId5" Type="http://schemas.openxmlformats.org/officeDocument/2006/relationships/hyperlink" Target="https://www.javatpoint.com/dbms-forth-normal-form" TargetMode="External"/><Relationship Id="rId4" Type="http://schemas.openxmlformats.org/officeDocument/2006/relationships/hyperlink" Target="https://www.javatpoint.com/dbms-third-normal-for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dirty="0"/>
          </a:p>
        </p:txBody>
      </p:sp>
      <p:sp>
        <p:nvSpPr>
          <p:cNvPr id="5" name="TextBox 14"/>
          <p:cNvSpPr txBox="1"/>
          <p:nvPr/>
        </p:nvSpPr>
        <p:spPr>
          <a:xfrm>
            <a:off x="7272472" y="6334779"/>
            <a:ext cx="484261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800" b="1" dirty="0" err="1" smtClean="0">
                <a:latin typeface="Bahnschrift Condensed" panose="020B0502040204020203" pitchFamily="34" charset="0"/>
              </a:rPr>
              <a:t>Ramya</a:t>
            </a:r>
            <a:r>
              <a:rPr lang="en-US" sz="2800" b="1" dirty="0" smtClean="0">
                <a:latin typeface="Bahnschrift Condensed" panose="020B0502040204020203" pitchFamily="34" charset="0"/>
              </a:rPr>
              <a:t> </a:t>
            </a:r>
            <a:r>
              <a:rPr lang="en-US" sz="2800" b="1" dirty="0" err="1" smtClean="0">
                <a:latin typeface="Bahnschrift Condensed" panose="020B0502040204020203" pitchFamily="34" charset="0"/>
              </a:rPr>
              <a:t>Bhargavi</a:t>
            </a:r>
            <a:r>
              <a:rPr lang="en-US" sz="2800" b="1" dirty="0" smtClean="0">
                <a:latin typeface="Bahnschrift Condensed" panose="020B0502040204020203" pitchFamily="34" charset="0"/>
              </a:rPr>
              <a:t> </a:t>
            </a:r>
            <a:r>
              <a:rPr lang="en-US" sz="2800" b="1" dirty="0" err="1" smtClean="0">
                <a:latin typeface="Bahnschrift Condensed" panose="020B0502040204020203" pitchFamily="34" charset="0"/>
              </a:rPr>
              <a:t>Anumula</a:t>
            </a:r>
            <a:endParaRPr lang="en-US" sz="2800" b="1" dirty="0">
              <a:latin typeface="Bahnschrift Condensed" panose="020B0502040204020203" pitchFamily="34" charset="0"/>
            </a:endParaRPr>
          </a:p>
        </p:txBody>
      </p:sp>
    </p:spTree>
    <p:extLst>
      <p:ext uri="{BB962C8B-B14F-4D97-AF65-F5344CB8AC3E}">
        <p14:creationId xmlns:p14="http://schemas.microsoft.com/office/powerpoint/2010/main" val="1086146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1452562"/>
            <a:ext cx="8534400" cy="3952875"/>
          </a:xfrm>
          <a:prstGeom prst="rect">
            <a:avLst/>
          </a:prstGeom>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326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46080542"/>
              </p:ext>
            </p:extLst>
          </p:nvPr>
        </p:nvGraphicFramePr>
        <p:xfrm>
          <a:off x="1261241" y="835572"/>
          <a:ext cx="9475076" cy="4867011"/>
        </p:xfrm>
        <a:graphic>
          <a:graphicData uri="http://schemas.openxmlformats.org/drawingml/2006/table">
            <a:tbl>
              <a:tblPr/>
              <a:tblGrid>
                <a:gridCol w="1797269"/>
                <a:gridCol w="7677807"/>
              </a:tblGrid>
              <a:tr h="614001">
                <a:tc>
                  <a:txBody>
                    <a:bodyPr/>
                    <a:lstStyle/>
                    <a:p>
                      <a:pPr algn="l" fontAlgn="t"/>
                      <a:r>
                        <a:rPr lang="en-US" sz="1800" dirty="0">
                          <a:solidFill>
                            <a:srgbClr val="000000"/>
                          </a:solidFill>
                          <a:effectLst/>
                          <a:latin typeface="times new roman" panose="02020603050405020304" pitchFamily="18" charset="0"/>
                        </a:rPr>
                        <a:t>Normal Form</a:t>
                      </a:r>
                    </a:p>
                  </a:txBody>
                  <a:tcPr marL="31995" marR="31995" marT="31995" marB="31995">
                    <a:lnL w="7620" cap="flat" cmpd="sng" algn="ctr">
                      <a:solidFill>
                        <a:srgbClr val="102011"/>
                      </a:solidFill>
                      <a:prstDash val="solid"/>
                      <a:round/>
                      <a:headEnd type="none" w="med" len="med"/>
                      <a:tailEnd type="none" w="med" len="med"/>
                    </a:lnL>
                    <a:lnR w="7620" cap="flat" cmpd="sng" algn="ctr">
                      <a:solidFill>
                        <a:srgbClr val="102011"/>
                      </a:solidFill>
                      <a:prstDash val="solid"/>
                      <a:round/>
                      <a:headEnd type="none" w="med" len="med"/>
                      <a:tailEnd type="none" w="med" len="med"/>
                    </a:lnR>
                    <a:lnT w="7620" cap="flat" cmpd="sng" algn="ctr">
                      <a:solidFill>
                        <a:srgbClr val="10201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31995" marR="31995" marT="31995" marB="31995">
                    <a:lnL w="7620" cap="flat" cmpd="sng" algn="ctr">
                      <a:solidFill>
                        <a:srgbClr val="102011"/>
                      </a:solidFill>
                      <a:prstDash val="solid"/>
                      <a:round/>
                      <a:headEnd type="none" w="med" len="med"/>
                      <a:tailEnd type="none" w="med" len="med"/>
                    </a:lnL>
                    <a:lnR w="7620" cap="flat" cmpd="sng" algn="ctr">
                      <a:solidFill>
                        <a:srgbClr val="102011"/>
                      </a:solidFill>
                      <a:prstDash val="solid"/>
                      <a:round/>
                      <a:headEnd type="none" w="med" len="med"/>
                      <a:tailEnd type="none" w="med" len="med"/>
                    </a:lnR>
                    <a:lnT w="7620" cap="flat" cmpd="sng" algn="ctr">
                      <a:solidFill>
                        <a:srgbClr val="10201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26602">
                <a:tc>
                  <a:txBody>
                    <a:bodyPr/>
                    <a:lstStyle/>
                    <a:p>
                      <a:pPr algn="just" fontAlgn="t"/>
                      <a:r>
                        <a:rPr lang="en-US" sz="1800" u="none" strike="noStrike">
                          <a:solidFill>
                            <a:srgbClr val="008000"/>
                          </a:solidFill>
                          <a:effectLst/>
                          <a:latin typeface="inter-regular"/>
                          <a:hlinkClick r:id="rId2"/>
                        </a:rPr>
                        <a:t>1NF</a:t>
                      </a:r>
                      <a:endParaRPr lang="en-US" sz="1800">
                        <a:solidFill>
                          <a:srgbClr val="333333"/>
                        </a:solidFill>
                        <a:effectLst/>
                        <a:latin typeface="inter-regular"/>
                      </a:endParaRP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 relation is in 1NF if it contains an atomic value.</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06529">
                <a:tc>
                  <a:txBody>
                    <a:bodyPr/>
                    <a:lstStyle/>
                    <a:p>
                      <a:pPr algn="just" fontAlgn="t"/>
                      <a:r>
                        <a:rPr lang="en-US" sz="1800" u="none" strike="noStrike">
                          <a:solidFill>
                            <a:srgbClr val="008000"/>
                          </a:solidFill>
                          <a:effectLst/>
                          <a:latin typeface="inter-regular"/>
                          <a:hlinkClick r:id="rId3"/>
                        </a:rPr>
                        <a:t>2NF</a:t>
                      </a:r>
                      <a:endParaRPr lang="en-US" sz="1800">
                        <a:solidFill>
                          <a:srgbClr val="333333"/>
                        </a:solidFill>
                        <a:effectLst/>
                        <a:latin typeface="inter-regular"/>
                      </a:endParaRP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 relation will be in 2NF if it is in 1NF and all non-key attributes are fully functional dependent on the primary key.</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18573">
                <a:tc>
                  <a:txBody>
                    <a:bodyPr/>
                    <a:lstStyle/>
                    <a:p>
                      <a:pPr algn="just" fontAlgn="t"/>
                      <a:r>
                        <a:rPr lang="en-US" sz="1800" u="none" strike="noStrike">
                          <a:solidFill>
                            <a:srgbClr val="008000"/>
                          </a:solidFill>
                          <a:effectLst/>
                          <a:latin typeface="inter-regular"/>
                          <a:hlinkClick r:id="rId4"/>
                        </a:rPr>
                        <a:t>3NF</a:t>
                      </a:r>
                      <a:endParaRPr lang="en-US" sz="1800">
                        <a:solidFill>
                          <a:srgbClr val="333333"/>
                        </a:solidFill>
                        <a:effectLst/>
                        <a:latin typeface="inter-regular"/>
                      </a:endParaRP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 relation will be in 3NF if it is in 2NF and no transition dependency exists.</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18573">
                <a:tc>
                  <a:txBody>
                    <a:bodyPr/>
                    <a:lstStyle/>
                    <a:p>
                      <a:pPr algn="just" fontAlgn="t"/>
                      <a:r>
                        <a:rPr lang="en-US" sz="1800">
                          <a:solidFill>
                            <a:srgbClr val="333333"/>
                          </a:solidFill>
                          <a:effectLst/>
                          <a:latin typeface="inter-regular"/>
                        </a:rPr>
                        <a:t>BCNF</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 stronger definition of 3NF is known as Boyce Codd's normal form.</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872190">
                <a:tc>
                  <a:txBody>
                    <a:bodyPr/>
                    <a:lstStyle/>
                    <a:p>
                      <a:pPr algn="just" fontAlgn="t"/>
                      <a:r>
                        <a:rPr lang="en-US" sz="1800" u="none" strike="noStrike">
                          <a:solidFill>
                            <a:srgbClr val="008000"/>
                          </a:solidFill>
                          <a:effectLst/>
                          <a:latin typeface="inter-regular"/>
                          <a:hlinkClick r:id="rId5"/>
                        </a:rPr>
                        <a:t>4NF</a:t>
                      </a:r>
                      <a:endParaRPr lang="en-US" sz="1800">
                        <a:solidFill>
                          <a:srgbClr val="333333"/>
                        </a:solidFill>
                        <a:effectLst/>
                        <a:latin typeface="inter-regular"/>
                      </a:endParaRP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 relation will be in 4NF if it is in Boyce Codd's normal form and has no multi-valued dependency.</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810543">
                <a:tc>
                  <a:txBody>
                    <a:bodyPr/>
                    <a:lstStyle/>
                    <a:p>
                      <a:pPr algn="just" fontAlgn="t"/>
                      <a:r>
                        <a:rPr lang="en-US" sz="1800" u="none" strike="noStrike">
                          <a:solidFill>
                            <a:srgbClr val="008000"/>
                          </a:solidFill>
                          <a:effectLst/>
                          <a:latin typeface="inter-regular"/>
                          <a:hlinkClick r:id="rId6"/>
                        </a:rPr>
                        <a:t>5NF</a:t>
                      </a:r>
                      <a:endParaRPr lang="en-US" sz="1800">
                        <a:solidFill>
                          <a:srgbClr val="333333"/>
                        </a:solidFill>
                        <a:effectLst/>
                        <a:latin typeface="inter-regular"/>
                      </a:endParaRP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 relation is in 5NF. If it is in 4NF and does not contain any join dependency, joining should be lossless.</a:t>
                      </a:r>
                    </a:p>
                  </a:txBody>
                  <a:tcPr marL="21330" marR="21330" marT="21330" marB="213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227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683" y="1305342"/>
            <a:ext cx="8450317" cy="4247317"/>
          </a:xfrm>
          <a:prstGeom prst="rect">
            <a:avLst/>
          </a:prstGeom>
        </p:spPr>
        <p:txBody>
          <a:bodyPr wrap="square">
            <a:spAutoFit/>
          </a:bodyPr>
          <a:lstStyle/>
          <a:p>
            <a:pPr algn="just"/>
            <a:r>
              <a:rPr lang="en-US" dirty="0">
                <a:solidFill>
                  <a:srgbClr val="610B38"/>
                </a:solidFill>
                <a:latin typeface="erdana"/>
              </a:rPr>
              <a:t>Advantages of </a:t>
            </a:r>
            <a:r>
              <a:rPr lang="en-US" dirty="0" smtClean="0">
                <a:solidFill>
                  <a:srgbClr val="610B38"/>
                </a:solidFill>
                <a:latin typeface="erdana"/>
              </a:rPr>
              <a:t>Normalization</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Normalization helps to minimize data redundancy.</a:t>
            </a:r>
          </a:p>
          <a:p>
            <a:pPr algn="just">
              <a:buFont typeface="Arial" panose="020B0604020202020204" pitchFamily="34" charset="0"/>
              <a:buChar char="•"/>
            </a:pPr>
            <a:r>
              <a:rPr lang="en-US" dirty="0">
                <a:solidFill>
                  <a:srgbClr val="000000"/>
                </a:solidFill>
                <a:latin typeface="inter-regular"/>
              </a:rPr>
              <a:t>Greater overall database organization.</a:t>
            </a:r>
          </a:p>
          <a:p>
            <a:pPr algn="just">
              <a:buFont typeface="Arial" panose="020B0604020202020204" pitchFamily="34" charset="0"/>
              <a:buChar char="•"/>
            </a:pPr>
            <a:r>
              <a:rPr lang="en-US" dirty="0">
                <a:solidFill>
                  <a:srgbClr val="000000"/>
                </a:solidFill>
                <a:latin typeface="inter-regular"/>
              </a:rPr>
              <a:t>Data consistency within the database.</a:t>
            </a:r>
          </a:p>
          <a:p>
            <a:pPr algn="just">
              <a:buFont typeface="Arial" panose="020B0604020202020204" pitchFamily="34" charset="0"/>
              <a:buChar char="•"/>
            </a:pPr>
            <a:r>
              <a:rPr lang="en-US" dirty="0">
                <a:solidFill>
                  <a:srgbClr val="000000"/>
                </a:solidFill>
                <a:latin typeface="inter-regular"/>
              </a:rPr>
              <a:t>Much more flexible database design.</a:t>
            </a:r>
          </a:p>
          <a:p>
            <a:pPr algn="just">
              <a:buFont typeface="Arial" panose="020B0604020202020204" pitchFamily="34" charset="0"/>
              <a:buChar char="•"/>
            </a:pPr>
            <a:r>
              <a:rPr lang="en-US" dirty="0">
                <a:solidFill>
                  <a:srgbClr val="000000"/>
                </a:solidFill>
                <a:latin typeface="inter-regular"/>
              </a:rPr>
              <a:t>Enforces the concept of relational integrity</a:t>
            </a:r>
            <a:r>
              <a:rPr lang="en-US" dirty="0" smtClean="0">
                <a:solidFill>
                  <a:srgbClr val="000000"/>
                </a:solidFill>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r>
              <a:rPr lang="en-US" dirty="0">
                <a:solidFill>
                  <a:srgbClr val="610B38"/>
                </a:solidFill>
                <a:latin typeface="erdana"/>
              </a:rPr>
              <a:t>Disadvantages of Normalization</a:t>
            </a:r>
          </a:p>
          <a:p>
            <a:pPr algn="just">
              <a:buFont typeface="Arial" panose="020B0604020202020204" pitchFamily="34" charset="0"/>
              <a:buChar char="•"/>
            </a:pPr>
            <a:r>
              <a:rPr lang="en-US" dirty="0">
                <a:solidFill>
                  <a:srgbClr val="000000"/>
                </a:solidFill>
                <a:latin typeface="inter-regular"/>
              </a:rPr>
              <a:t>You cannot start building the database before knowing what the user needs.</a:t>
            </a:r>
          </a:p>
          <a:p>
            <a:pPr algn="just">
              <a:buFont typeface="Arial" panose="020B0604020202020204" pitchFamily="34" charset="0"/>
              <a:buChar char="•"/>
            </a:pPr>
            <a:r>
              <a:rPr lang="en-US" dirty="0">
                <a:solidFill>
                  <a:srgbClr val="000000"/>
                </a:solidFill>
                <a:latin typeface="inter-regular"/>
              </a:rPr>
              <a:t>The performance degrades when normalizing the relations to higher normal forms, i.e., 4NF, 5NF.</a:t>
            </a:r>
          </a:p>
          <a:p>
            <a:pPr algn="just">
              <a:buFont typeface="Arial" panose="020B0604020202020204" pitchFamily="34" charset="0"/>
              <a:buChar char="•"/>
            </a:pPr>
            <a:r>
              <a:rPr lang="en-US" dirty="0">
                <a:solidFill>
                  <a:srgbClr val="000000"/>
                </a:solidFill>
                <a:latin typeface="inter-regular"/>
              </a:rPr>
              <a:t>It is very time-consuming and difficult to normalize relations of a higher degree.</a:t>
            </a:r>
          </a:p>
          <a:p>
            <a:pPr algn="just">
              <a:buFont typeface="Arial" panose="020B0604020202020204" pitchFamily="34" charset="0"/>
              <a:buChar char="•"/>
            </a:pPr>
            <a:r>
              <a:rPr lang="en-US" dirty="0">
                <a:solidFill>
                  <a:srgbClr val="000000"/>
                </a:solidFill>
                <a:latin typeface="inter-regular"/>
              </a:rPr>
              <a:t>Careless decomposition may lead to a bad database design, leading to serious problems.</a:t>
            </a:r>
            <a:endParaRPr lang="en-US" b="0" i="0" dirty="0">
              <a:solidFill>
                <a:srgbClr val="000000"/>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645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41433" y="657789"/>
            <a:ext cx="6466375" cy="2063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610B38"/>
                </a:solidFill>
                <a:effectLst/>
                <a:latin typeface="erdana"/>
              </a:rPr>
              <a:t>First Normal Form (1NF)</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A relation will be 1NF if it contains an atomic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It states that an attribute of a table cannot hold multiple values. It must hold only single-valued attribute.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First normal form disallows the multi-valued attribute, composite attribute, and their combinations.</a:t>
            </a:r>
            <a:endParaRPr kumimoji="0" lang="en-US" sz="1200" b="0" i="0" u="none" strike="noStrike" cap="none" normalizeH="0" baseline="0" dirty="0" smtClean="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rPr>
              <a:t>Example:</a:t>
            </a:r>
            <a:r>
              <a:rPr kumimoji="0" lang="en-US" sz="1200" b="0" i="0" u="none" strike="noStrike" cap="none" normalizeH="0" baseline="0" dirty="0" smtClean="0">
                <a:ln>
                  <a:noFill/>
                </a:ln>
                <a:solidFill>
                  <a:srgbClr val="333333"/>
                </a:solidFill>
                <a:effectLst/>
                <a:latin typeface="inter-regular"/>
              </a:rPr>
              <a:t> Relation EMPLOYEE is not in 1NF because of multi-valued attribute EMP_PHONE.</a:t>
            </a:r>
            <a:endParaRPr kumimoji="0" 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rPr>
              <a:t>EMPLOYEE table:</a:t>
            </a:r>
            <a:endParaRPr kumimoji="0" 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rPr>
              <a:t>The decomposition of the EMPLOYEE table into 1NF has been shown below:</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13075575"/>
              </p:ext>
            </p:extLst>
          </p:nvPr>
        </p:nvGraphicFramePr>
        <p:xfrm>
          <a:off x="1289494" y="3379502"/>
          <a:ext cx="6467476" cy="2194560"/>
        </p:xfrm>
        <a:graphic>
          <a:graphicData uri="http://schemas.openxmlformats.org/drawingml/2006/table">
            <a:tbl>
              <a:tblPr/>
              <a:tblGrid>
                <a:gridCol w="1616869"/>
                <a:gridCol w="1616869"/>
                <a:gridCol w="1616869"/>
                <a:gridCol w="1616869"/>
              </a:tblGrid>
              <a:tr h="0">
                <a:tc>
                  <a:txBody>
                    <a:bodyPr/>
                    <a:lstStyle/>
                    <a:p>
                      <a:pPr algn="l" fontAlgn="t"/>
                      <a:r>
                        <a:rPr lang="en-US" dirty="0">
                          <a:solidFill>
                            <a:srgbClr val="000000"/>
                          </a:solidFill>
                          <a:effectLst/>
                          <a:latin typeface="times new roman" panose="02020603050405020304" pitchFamily="18" charset="0"/>
                        </a:rPr>
                        <a:t>EMP_ID</a:t>
                      </a:r>
                    </a:p>
                  </a:txBody>
                  <a:tcPr marT="91440" marB="91440">
                    <a:lnL w="7620" cap="flat" cmpd="sng" algn="ctr">
                      <a:solidFill>
                        <a:srgbClr val="101632"/>
                      </a:solidFill>
                      <a:prstDash val="solid"/>
                      <a:round/>
                      <a:headEnd type="none" w="med" len="med"/>
                      <a:tailEnd type="none" w="med" len="med"/>
                    </a:lnL>
                    <a:lnR w="7620" cap="flat" cmpd="sng" algn="ctr">
                      <a:solidFill>
                        <a:srgbClr val="101632"/>
                      </a:solidFill>
                      <a:prstDash val="solid"/>
                      <a:round/>
                      <a:headEnd type="none" w="med" len="med"/>
                      <a:tailEnd type="none" w="med" len="med"/>
                    </a:lnR>
                    <a:lnT w="7620" cap="flat" cmpd="sng" algn="ctr">
                      <a:solidFill>
                        <a:srgbClr val="1016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EMP_NAME</a:t>
                      </a:r>
                    </a:p>
                  </a:txBody>
                  <a:tcPr marT="91440" marB="91440">
                    <a:lnL w="7620" cap="flat" cmpd="sng" algn="ctr">
                      <a:solidFill>
                        <a:srgbClr val="101632"/>
                      </a:solidFill>
                      <a:prstDash val="solid"/>
                      <a:round/>
                      <a:headEnd type="none" w="med" len="med"/>
                      <a:tailEnd type="none" w="med" len="med"/>
                    </a:lnL>
                    <a:lnR w="7620" cap="flat" cmpd="sng" algn="ctr">
                      <a:solidFill>
                        <a:srgbClr val="101632"/>
                      </a:solidFill>
                      <a:prstDash val="solid"/>
                      <a:round/>
                      <a:headEnd type="none" w="med" len="med"/>
                      <a:tailEnd type="none" w="med" len="med"/>
                    </a:lnR>
                    <a:lnT w="7620" cap="flat" cmpd="sng" algn="ctr">
                      <a:solidFill>
                        <a:srgbClr val="1016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EMP_PHONE</a:t>
                      </a:r>
                    </a:p>
                  </a:txBody>
                  <a:tcPr marT="91440" marB="91440">
                    <a:lnL w="7620" cap="flat" cmpd="sng" algn="ctr">
                      <a:solidFill>
                        <a:srgbClr val="101632"/>
                      </a:solidFill>
                      <a:prstDash val="solid"/>
                      <a:round/>
                      <a:headEnd type="none" w="med" len="med"/>
                      <a:tailEnd type="none" w="med" len="med"/>
                    </a:lnL>
                    <a:lnR w="7620" cap="flat" cmpd="sng" algn="ctr">
                      <a:solidFill>
                        <a:srgbClr val="101632"/>
                      </a:solidFill>
                      <a:prstDash val="solid"/>
                      <a:round/>
                      <a:headEnd type="none" w="med" len="med"/>
                      <a:tailEnd type="none" w="med" len="med"/>
                    </a:lnR>
                    <a:lnT w="7620" cap="flat" cmpd="sng" algn="ctr">
                      <a:solidFill>
                        <a:srgbClr val="1016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EMP_STATE</a:t>
                      </a:r>
                    </a:p>
                  </a:txBody>
                  <a:tcPr marT="91440" marB="91440">
                    <a:lnL w="7620" cap="flat" cmpd="sng" algn="ctr">
                      <a:solidFill>
                        <a:srgbClr val="101632"/>
                      </a:solidFill>
                      <a:prstDash val="solid"/>
                      <a:round/>
                      <a:headEnd type="none" w="med" len="med"/>
                      <a:tailEnd type="none" w="med" len="med"/>
                    </a:lnL>
                    <a:lnR w="7620" cap="flat" cmpd="sng" algn="ctr">
                      <a:solidFill>
                        <a:srgbClr val="101632"/>
                      </a:solidFill>
                      <a:prstDash val="solid"/>
                      <a:round/>
                      <a:headEnd type="none" w="med" len="med"/>
                      <a:tailEnd type="none" w="med" len="med"/>
                    </a:lnR>
                    <a:lnT w="7620" cap="flat" cmpd="sng" algn="ctr">
                      <a:solidFill>
                        <a:srgbClr val="1016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7272826385,</a:t>
                      </a:r>
                      <a:br>
                        <a:rPr lang="en-US" dirty="0">
                          <a:solidFill>
                            <a:srgbClr val="333333"/>
                          </a:solidFill>
                          <a:effectLst/>
                          <a:latin typeface="inter-regular"/>
                        </a:rPr>
                      </a:br>
                      <a:r>
                        <a:rPr lang="en-US" dirty="0">
                          <a:solidFill>
                            <a:srgbClr val="333333"/>
                          </a:solidFill>
                          <a:effectLst/>
                          <a:latin typeface="inter-regular"/>
                        </a:rPr>
                        <a:t>9064738238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8574783832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7390372389,</a:t>
                      </a:r>
                      <a:br>
                        <a:rPr lang="en-US">
                          <a:solidFill>
                            <a:srgbClr val="333333"/>
                          </a:solidFill>
                          <a:effectLst/>
                          <a:latin typeface="inter-regular"/>
                        </a:rPr>
                      </a:br>
                      <a:r>
                        <a:rPr lang="en-US">
                          <a:solidFill>
                            <a:srgbClr val="333333"/>
                          </a:solidFill>
                          <a:effectLst/>
                          <a:latin typeface="inter-regular"/>
                        </a:rPr>
                        <a:t>8589830302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Punjab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88709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5328846"/>
              </p:ext>
            </p:extLst>
          </p:nvPr>
        </p:nvGraphicFramePr>
        <p:xfrm>
          <a:off x="3206363" y="2175343"/>
          <a:ext cx="6467476" cy="2438400"/>
        </p:xfrm>
        <a:graphic>
          <a:graphicData uri="http://schemas.openxmlformats.org/drawingml/2006/table">
            <a:tbl>
              <a:tblPr/>
              <a:tblGrid>
                <a:gridCol w="1616869"/>
                <a:gridCol w="1616869"/>
                <a:gridCol w="1616869"/>
                <a:gridCol w="1616869"/>
              </a:tblGrid>
              <a:tr h="0">
                <a:tc>
                  <a:txBody>
                    <a:bodyPr/>
                    <a:lstStyle/>
                    <a:p>
                      <a:pPr algn="l" fontAlgn="t"/>
                      <a:r>
                        <a:rPr lang="en-US" dirty="0">
                          <a:solidFill>
                            <a:srgbClr val="000000"/>
                          </a:solidFill>
                          <a:effectLst/>
                          <a:latin typeface="times new roman" panose="02020603050405020304" pitchFamily="18" charset="0"/>
                        </a:rPr>
                        <a:t>EMP_ID</a:t>
                      </a:r>
                    </a:p>
                  </a:txBody>
                  <a:tcPr marT="91440" marB="91440">
                    <a:lnL w="7620" cap="flat" cmpd="sng" algn="ctr">
                      <a:solidFill>
                        <a:srgbClr val="306856"/>
                      </a:solidFill>
                      <a:prstDash val="solid"/>
                      <a:round/>
                      <a:headEnd type="none" w="med" len="med"/>
                      <a:tailEnd type="none" w="med" len="med"/>
                    </a:lnL>
                    <a:lnR w="7620" cap="flat" cmpd="sng" algn="ctr">
                      <a:solidFill>
                        <a:srgbClr val="306856"/>
                      </a:solidFill>
                      <a:prstDash val="solid"/>
                      <a:round/>
                      <a:headEnd type="none" w="med" len="med"/>
                      <a:tailEnd type="none" w="med" len="med"/>
                    </a:lnR>
                    <a:lnT w="7620" cap="flat" cmpd="sng" algn="ctr">
                      <a:solidFill>
                        <a:srgbClr val="30685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EMP_NAME</a:t>
                      </a:r>
                    </a:p>
                  </a:txBody>
                  <a:tcPr marT="91440" marB="91440">
                    <a:lnL w="7620" cap="flat" cmpd="sng" algn="ctr">
                      <a:solidFill>
                        <a:srgbClr val="306856"/>
                      </a:solidFill>
                      <a:prstDash val="solid"/>
                      <a:round/>
                      <a:headEnd type="none" w="med" len="med"/>
                      <a:tailEnd type="none" w="med" len="med"/>
                    </a:lnL>
                    <a:lnR w="7620" cap="flat" cmpd="sng" algn="ctr">
                      <a:solidFill>
                        <a:srgbClr val="306856"/>
                      </a:solidFill>
                      <a:prstDash val="solid"/>
                      <a:round/>
                      <a:headEnd type="none" w="med" len="med"/>
                      <a:tailEnd type="none" w="med" len="med"/>
                    </a:lnR>
                    <a:lnT w="7620" cap="flat" cmpd="sng" algn="ctr">
                      <a:solidFill>
                        <a:srgbClr val="30685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EMP_PHONE</a:t>
                      </a:r>
                    </a:p>
                  </a:txBody>
                  <a:tcPr marT="91440" marB="91440">
                    <a:lnL w="7620" cap="flat" cmpd="sng" algn="ctr">
                      <a:solidFill>
                        <a:srgbClr val="306856"/>
                      </a:solidFill>
                      <a:prstDash val="solid"/>
                      <a:round/>
                      <a:headEnd type="none" w="med" len="med"/>
                      <a:tailEnd type="none" w="med" len="med"/>
                    </a:lnL>
                    <a:lnR w="7620" cap="flat" cmpd="sng" algn="ctr">
                      <a:solidFill>
                        <a:srgbClr val="306856"/>
                      </a:solidFill>
                      <a:prstDash val="solid"/>
                      <a:round/>
                      <a:headEnd type="none" w="med" len="med"/>
                      <a:tailEnd type="none" w="med" len="med"/>
                    </a:lnR>
                    <a:lnT w="7620" cap="flat" cmpd="sng" algn="ctr">
                      <a:solidFill>
                        <a:srgbClr val="30685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EMP_STATE</a:t>
                      </a:r>
                    </a:p>
                  </a:txBody>
                  <a:tcPr marT="91440" marB="91440">
                    <a:lnL w="7620" cap="flat" cmpd="sng" algn="ctr">
                      <a:solidFill>
                        <a:srgbClr val="306856"/>
                      </a:solidFill>
                      <a:prstDash val="solid"/>
                      <a:round/>
                      <a:headEnd type="none" w="med" len="med"/>
                      <a:tailEnd type="none" w="med" len="med"/>
                    </a:lnL>
                    <a:lnR w="7620" cap="flat" cmpd="sng" algn="ctr">
                      <a:solidFill>
                        <a:srgbClr val="306856"/>
                      </a:solidFill>
                      <a:prstDash val="solid"/>
                      <a:round/>
                      <a:headEnd type="none" w="med" len="med"/>
                      <a:tailEnd type="none" w="med" len="med"/>
                    </a:lnR>
                    <a:lnT w="7620" cap="flat" cmpd="sng" algn="ctr">
                      <a:solidFill>
                        <a:srgbClr val="30685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7272826385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9064738238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8574783832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7390372389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Punjab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Sam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8589830302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Punjab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5246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81443840"/>
              </p:ext>
            </p:extLst>
          </p:nvPr>
        </p:nvGraphicFramePr>
        <p:xfrm>
          <a:off x="913822" y="3249865"/>
          <a:ext cx="5253039" cy="2712720"/>
        </p:xfrm>
        <a:graphic>
          <a:graphicData uri="http://schemas.openxmlformats.org/drawingml/2006/table">
            <a:tbl>
              <a:tblPr/>
              <a:tblGrid>
                <a:gridCol w="1751013"/>
                <a:gridCol w="1751013"/>
                <a:gridCol w="1751013"/>
              </a:tblGrid>
              <a:tr h="0">
                <a:tc>
                  <a:txBody>
                    <a:bodyPr/>
                    <a:lstStyle/>
                    <a:p>
                      <a:pPr algn="l" fontAlgn="t"/>
                      <a:r>
                        <a:rPr lang="en-US">
                          <a:solidFill>
                            <a:srgbClr val="000000"/>
                          </a:solidFill>
                          <a:effectLst/>
                          <a:latin typeface="times new roman" panose="02020603050405020304" pitchFamily="18" charset="0"/>
                        </a:rPr>
                        <a:t>TEACHER_ID</a:t>
                      </a:r>
                    </a:p>
                  </a:txBody>
                  <a:tcPr marT="91440" marB="91440">
                    <a:lnL w="7620" cap="flat" cmpd="sng" algn="ctr">
                      <a:solidFill>
                        <a:srgbClr val="401BDB"/>
                      </a:solidFill>
                      <a:prstDash val="solid"/>
                      <a:round/>
                      <a:headEnd type="none" w="med" len="med"/>
                      <a:tailEnd type="none" w="med" len="med"/>
                    </a:lnL>
                    <a:lnR w="7620" cap="flat" cmpd="sng" algn="ctr">
                      <a:solidFill>
                        <a:srgbClr val="401BDB"/>
                      </a:solidFill>
                      <a:prstDash val="solid"/>
                      <a:round/>
                      <a:headEnd type="none" w="med" len="med"/>
                      <a:tailEnd type="none" w="med" len="med"/>
                    </a:lnR>
                    <a:lnT w="7620" cap="flat" cmpd="sng" algn="ctr">
                      <a:solidFill>
                        <a:srgbClr val="401B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SUBJECT</a:t>
                      </a:r>
                    </a:p>
                  </a:txBody>
                  <a:tcPr marT="91440" marB="91440">
                    <a:lnL w="7620" cap="flat" cmpd="sng" algn="ctr">
                      <a:solidFill>
                        <a:srgbClr val="401BDB"/>
                      </a:solidFill>
                      <a:prstDash val="solid"/>
                      <a:round/>
                      <a:headEnd type="none" w="med" len="med"/>
                      <a:tailEnd type="none" w="med" len="med"/>
                    </a:lnL>
                    <a:lnR w="7620" cap="flat" cmpd="sng" algn="ctr">
                      <a:solidFill>
                        <a:srgbClr val="401BDB"/>
                      </a:solidFill>
                      <a:prstDash val="solid"/>
                      <a:round/>
                      <a:headEnd type="none" w="med" len="med"/>
                      <a:tailEnd type="none" w="med" len="med"/>
                    </a:lnR>
                    <a:lnT w="7620" cap="flat" cmpd="sng" algn="ctr">
                      <a:solidFill>
                        <a:srgbClr val="401B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TEACHER_AGE</a:t>
                      </a:r>
                    </a:p>
                  </a:txBody>
                  <a:tcPr marT="91440" marB="91440">
                    <a:lnL w="7620" cap="flat" cmpd="sng" algn="ctr">
                      <a:solidFill>
                        <a:srgbClr val="401BDB"/>
                      </a:solidFill>
                      <a:prstDash val="solid"/>
                      <a:round/>
                      <a:headEnd type="none" w="med" len="med"/>
                      <a:tailEnd type="none" w="med" len="med"/>
                    </a:lnL>
                    <a:lnR w="7620" cap="flat" cmpd="sng" algn="ctr">
                      <a:solidFill>
                        <a:srgbClr val="401BDB"/>
                      </a:solidFill>
                      <a:prstDash val="solid"/>
                      <a:round/>
                      <a:headEnd type="none" w="med" len="med"/>
                      <a:tailEnd type="none" w="med" len="med"/>
                    </a:lnR>
                    <a:lnT w="7620" cap="flat" cmpd="sng" algn="ctr">
                      <a:solidFill>
                        <a:srgbClr val="401B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English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8" name="Rectangle 1"/>
          <p:cNvSpPr>
            <a:spLocks noChangeArrowheads="1"/>
          </p:cNvSpPr>
          <p:nvPr/>
        </p:nvSpPr>
        <p:spPr bwMode="auto">
          <a:xfrm>
            <a:off x="913822" y="776567"/>
            <a:ext cx="9902634" cy="2001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610B38"/>
                </a:solidFill>
                <a:effectLst/>
                <a:latin typeface="erdana"/>
              </a:rPr>
              <a:t>Second Normal Form (2NF)</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In the 2NF, relational must be in 1NF.</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In the second normal form, all non-key attributes are fully functional dependent on the primary key</a:t>
            </a:r>
            <a:endParaRPr kumimoji="0" lang="en-US" sz="1200" b="0" i="0" u="none" strike="noStrike" cap="none" normalizeH="0" baseline="0" dirty="0" smtClean="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rPr>
              <a:t>Example:</a:t>
            </a:r>
            <a:r>
              <a:rPr kumimoji="0" lang="en-US" sz="1200" b="0" i="0" u="none" strike="noStrike" cap="none" normalizeH="0" baseline="0" dirty="0" smtClean="0">
                <a:ln>
                  <a:noFill/>
                </a:ln>
                <a:solidFill>
                  <a:srgbClr val="333333"/>
                </a:solidFill>
                <a:effectLst/>
                <a:latin typeface="inter-regular"/>
              </a:rPr>
              <a:t> Let's assume, a school can store the data of teachers and the subjects they teach. In a school, a teacher can teach more than one subject.</a:t>
            </a:r>
            <a:endParaRPr kumimoji="0" 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rPr>
              <a:t>TEACHER table</a:t>
            </a:r>
            <a:endParaRPr kumimoji="0" 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rPr>
              <a:t>In the given table, non-prime attribute TEACHER_AGE is dependent on TEACHER_ID which is a proper subset of a candidate key.</a:t>
            </a:r>
            <a:r>
              <a:rPr kumimoji="0" lang="en-US" sz="1200" b="0" i="0" u="none" strike="noStrike" cap="none" normalizeH="0" dirty="0" smtClean="0">
                <a:ln>
                  <a:noFill/>
                </a:ln>
                <a:solidFill>
                  <a:srgbClr val="333333"/>
                </a:solidFill>
                <a:effectLst/>
                <a:latin typeface="inter-regular"/>
              </a:rPr>
              <a:t> But they are not fully functionally </a:t>
            </a:r>
            <a:r>
              <a:rPr kumimoji="0" lang="en-US" sz="1200" b="0" i="0" u="none" strike="noStrike" cap="none" normalizeH="0" dirty="0" err="1" smtClean="0">
                <a:ln>
                  <a:noFill/>
                </a:ln>
                <a:solidFill>
                  <a:srgbClr val="333333"/>
                </a:solidFill>
                <a:effectLst/>
                <a:latin typeface="inter-regular"/>
              </a:rPr>
              <a:t>dependant</a:t>
            </a:r>
            <a:r>
              <a:rPr kumimoji="0" lang="en-US" sz="1200" b="0" i="0" u="none" strike="noStrike" cap="none" normalizeH="0" dirty="0" smtClean="0">
                <a:ln>
                  <a:noFill/>
                </a:ln>
                <a:solidFill>
                  <a:srgbClr val="333333"/>
                </a:solidFill>
                <a:effectLst/>
                <a:latin typeface="inter-regular"/>
              </a:rPr>
              <a:t>. Here it is partial dependency. </a:t>
            </a:r>
            <a:r>
              <a:rPr kumimoji="0" lang="en-US" sz="1200" b="0" i="0" u="none" strike="noStrike" cap="none" normalizeH="0" baseline="0" dirty="0" smtClean="0">
                <a:ln>
                  <a:noFill/>
                </a:ln>
                <a:solidFill>
                  <a:srgbClr val="333333"/>
                </a:solidFill>
                <a:effectLst/>
                <a:latin typeface="inter-regular"/>
              </a:rPr>
              <a:t>That's why it violates the rule for 2NF.</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rPr>
              <a:t>To convert the given table into 2NF, we decompose it into two tables: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545727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29996813"/>
              </p:ext>
            </p:extLst>
          </p:nvPr>
        </p:nvGraphicFramePr>
        <p:xfrm>
          <a:off x="1255652" y="694593"/>
          <a:ext cx="2996456" cy="1951339"/>
        </p:xfrm>
        <a:graphic>
          <a:graphicData uri="http://schemas.openxmlformats.org/drawingml/2006/table">
            <a:tbl>
              <a:tblPr/>
              <a:tblGrid>
                <a:gridCol w="1498228"/>
                <a:gridCol w="1498228"/>
              </a:tblGrid>
              <a:tr h="762619">
                <a:tc>
                  <a:txBody>
                    <a:bodyPr/>
                    <a:lstStyle/>
                    <a:p>
                      <a:pPr algn="l" fontAlgn="t"/>
                      <a:r>
                        <a:rPr lang="en-US" dirty="0">
                          <a:solidFill>
                            <a:srgbClr val="000000"/>
                          </a:solidFill>
                          <a:effectLst/>
                          <a:latin typeface="times new roman" panose="02020603050405020304" pitchFamily="18" charset="0"/>
                        </a:rPr>
                        <a:t>TEACHER_ID</a:t>
                      </a:r>
                    </a:p>
                  </a:txBody>
                  <a:tcPr marT="91440" marB="91440">
                    <a:lnL w="7620" cap="flat" cmpd="sng" algn="ctr">
                      <a:solidFill>
                        <a:srgbClr val="40CFDA"/>
                      </a:solidFill>
                      <a:prstDash val="solid"/>
                      <a:round/>
                      <a:headEnd type="none" w="med" len="med"/>
                      <a:tailEnd type="none" w="med" len="med"/>
                    </a:lnL>
                    <a:lnR w="7620" cap="flat" cmpd="sng" algn="ctr">
                      <a:solidFill>
                        <a:srgbClr val="40CFDA"/>
                      </a:solidFill>
                      <a:prstDash val="solid"/>
                      <a:round/>
                      <a:headEnd type="none" w="med" len="med"/>
                      <a:tailEnd type="none" w="med" len="med"/>
                    </a:lnR>
                    <a:lnT w="7620" cap="flat" cmpd="sng" algn="ctr">
                      <a:solidFill>
                        <a:srgbClr val="40CF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TEACHER_AGE</a:t>
                      </a:r>
                    </a:p>
                  </a:txBody>
                  <a:tcPr marT="91440" marB="91440">
                    <a:lnL w="7620" cap="flat" cmpd="sng" algn="ctr">
                      <a:solidFill>
                        <a:srgbClr val="40CFDA"/>
                      </a:solidFill>
                      <a:prstDash val="solid"/>
                      <a:round/>
                      <a:headEnd type="none" w="med" len="med"/>
                      <a:tailEnd type="none" w="med" len="med"/>
                    </a:lnL>
                    <a:lnR w="7620" cap="flat" cmpd="sng" algn="ctr">
                      <a:solidFill>
                        <a:srgbClr val="40CFDA"/>
                      </a:solidFill>
                      <a:prstDash val="solid"/>
                      <a:round/>
                      <a:headEnd type="none" w="med" len="med"/>
                      <a:tailEnd type="none" w="med" len="med"/>
                    </a:lnR>
                    <a:lnT w="7620" cap="flat" cmpd="sng" algn="ctr">
                      <a:solidFill>
                        <a:srgbClr val="40CF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47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1088599" y="244132"/>
            <a:ext cx="564869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rPr>
              <a:t>TEACHER_DETAIL table: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73296615"/>
              </p:ext>
            </p:extLst>
          </p:nvPr>
        </p:nvGraphicFramePr>
        <p:xfrm>
          <a:off x="1259600" y="3358662"/>
          <a:ext cx="2828550" cy="2725236"/>
        </p:xfrm>
        <a:graphic>
          <a:graphicData uri="http://schemas.openxmlformats.org/drawingml/2006/table">
            <a:tbl>
              <a:tblPr/>
              <a:tblGrid>
                <a:gridCol w="1414275"/>
                <a:gridCol w="1414275"/>
              </a:tblGrid>
              <a:tr h="744036">
                <a:tc>
                  <a:txBody>
                    <a:bodyPr/>
                    <a:lstStyle/>
                    <a:p>
                      <a:pPr algn="l" fontAlgn="t"/>
                      <a:r>
                        <a:rPr lang="en-US" dirty="0">
                          <a:solidFill>
                            <a:srgbClr val="000000"/>
                          </a:solidFill>
                          <a:effectLst/>
                          <a:latin typeface="times new roman" panose="02020603050405020304" pitchFamily="18" charset="0"/>
                        </a:rPr>
                        <a:t>TEACHER_ID</a:t>
                      </a:r>
                    </a:p>
                  </a:txBody>
                  <a:tcPr marT="91440" marB="91440">
                    <a:lnL w="7620" cap="flat" cmpd="sng" algn="ctr">
                      <a:solidFill>
                        <a:srgbClr val="10F1D3"/>
                      </a:solidFill>
                      <a:prstDash val="solid"/>
                      <a:round/>
                      <a:headEnd type="none" w="med" len="med"/>
                      <a:tailEnd type="none" w="med" len="med"/>
                    </a:lnL>
                    <a:lnR w="7620" cap="flat" cmpd="sng" algn="ctr">
                      <a:solidFill>
                        <a:srgbClr val="10F1D3"/>
                      </a:solidFill>
                      <a:prstDash val="solid"/>
                      <a:round/>
                      <a:headEnd type="none" w="med" len="med"/>
                      <a:tailEnd type="none" w="med" len="med"/>
                    </a:lnR>
                    <a:lnT w="7620" cap="flat" cmpd="sng" algn="ctr">
                      <a:solidFill>
                        <a:srgbClr val="10F1D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SUBJECT</a:t>
                      </a:r>
                    </a:p>
                  </a:txBody>
                  <a:tcPr marT="91440" marB="91440">
                    <a:lnL w="7620" cap="flat" cmpd="sng" algn="ctr">
                      <a:solidFill>
                        <a:srgbClr val="10F1D3"/>
                      </a:solidFill>
                      <a:prstDash val="solid"/>
                      <a:round/>
                      <a:headEnd type="none" w="med" len="med"/>
                      <a:tailEnd type="none" w="med" len="med"/>
                    </a:lnL>
                    <a:lnR w="7620" cap="flat" cmpd="sng" algn="ctr">
                      <a:solidFill>
                        <a:srgbClr val="10F1D3"/>
                      </a:solidFill>
                      <a:prstDash val="solid"/>
                      <a:round/>
                      <a:headEnd type="none" w="med" len="med"/>
                      <a:tailEnd type="none" w="med" len="med"/>
                    </a:lnR>
                    <a:lnT w="7620" cap="flat" cmpd="sng" algn="ctr">
                      <a:solidFill>
                        <a:srgbClr val="10F1D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English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1236053" y="2913249"/>
            <a:ext cx="267689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rPr>
              <a:t>TEACHER_SUBJECT table:</a:t>
            </a:r>
            <a:endParaRPr kumimoji="0" lang="en-US" sz="800" b="0" i="0" u="none" strike="noStrike" cap="none" normalizeH="0" baseline="0" dirty="0" smtClean="0">
              <a:ln>
                <a:noFill/>
              </a:ln>
              <a:solidFill>
                <a:schemeClr val="tx1"/>
              </a:solidFill>
              <a:effectLst/>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492367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176" y="1582341"/>
            <a:ext cx="7735824" cy="4247317"/>
          </a:xfrm>
          <a:prstGeom prst="rect">
            <a:avLst/>
          </a:prstGeom>
        </p:spPr>
        <p:txBody>
          <a:bodyPr wrap="square">
            <a:spAutoFit/>
          </a:bodyPr>
          <a:lstStyle/>
          <a:p>
            <a:pPr algn="just"/>
            <a:r>
              <a:rPr lang="en-US" dirty="0">
                <a:solidFill>
                  <a:srgbClr val="610B38"/>
                </a:solidFill>
                <a:latin typeface="erdana"/>
              </a:rPr>
              <a:t>Third Normal Form (3NF</a:t>
            </a:r>
            <a:r>
              <a:rPr lang="en-US" dirty="0" smtClean="0">
                <a:solidFill>
                  <a:srgbClr val="610B38"/>
                </a:solidFill>
                <a:latin typeface="erdana"/>
              </a:rPr>
              <a: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A relation will be in 3NF if it is in 2NF and not contain any transitive partial dependency.</a:t>
            </a:r>
          </a:p>
          <a:p>
            <a:pPr algn="just">
              <a:buFont typeface="Arial" panose="020B0604020202020204" pitchFamily="34" charset="0"/>
              <a:buChar char="•"/>
            </a:pPr>
            <a:r>
              <a:rPr lang="en-US" dirty="0">
                <a:solidFill>
                  <a:srgbClr val="000000"/>
                </a:solidFill>
                <a:latin typeface="inter-regular"/>
              </a:rPr>
              <a:t>3NF is used to reduce the data duplication. It is also used to achieve the data integrity.</a:t>
            </a:r>
          </a:p>
          <a:p>
            <a:pPr algn="just">
              <a:buFont typeface="Arial" panose="020B0604020202020204" pitchFamily="34" charset="0"/>
              <a:buChar char="•"/>
            </a:pPr>
            <a:r>
              <a:rPr lang="en-US" dirty="0">
                <a:solidFill>
                  <a:srgbClr val="000000"/>
                </a:solidFill>
                <a:latin typeface="inter-regular"/>
              </a:rPr>
              <a:t>If there is no transitive dependency for non-prime attributes, then the relation must be in third normal form</a:t>
            </a:r>
            <a:r>
              <a:rPr lang="en-US" dirty="0" smtClean="0">
                <a:solidFill>
                  <a:srgbClr val="000000"/>
                </a:solidFill>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endParaRPr lang="en-US" dirty="0">
              <a:solidFill>
                <a:srgbClr val="000000"/>
              </a:solidFill>
              <a:latin typeface="inter-regular"/>
            </a:endParaRPr>
          </a:p>
          <a:p>
            <a:pPr algn="just"/>
            <a:r>
              <a:rPr lang="en-US" dirty="0">
                <a:solidFill>
                  <a:srgbClr val="333333"/>
                </a:solidFill>
                <a:latin typeface="inter-regular"/>
              </a:rPr>
              <a:t>A relation is in third normal form if it holds </a:t>
            </a:r>
            <a:r>
              <a:rPr lang="en-US" dirty="0" err="1">
                <a:solidFill>
                  <a:srgbClr val="333333"/>
                </a:solidFill>
                <a:latin typeface="inter-regular"/>
              </a:rPr>
              <a:t>atleast</a:t>
            </a:r>
            <a:r>
              <a:rPr lang="en-US" dirty="0">
                <a:solidFill>
                  <a:srgbClr val="333333"/>
                </a:solidFill>
                <a:latin typeface="inter-regular"/>
              </a:rPr>
              <a:t> one of the following conditions for every non-trivial function dependency X → Y.</a:t>
            </a:r>
          </a:p>
          <a:p>
            <a:pPr algn="just">
              <a:buFont typeface="+mj-lt"/>
              <a:buAutoNum type="arabicPeriod"/>
            </a:pPr>
            <a:r>
              <a:rPr lang="en-US" dirty="0">
                <a:solidFill>
                  <a:srgbClr val="000000"/>
                </a:solidFill>
                <a:latin typeface="inter-regular"/>
              </a:rPr>
              <a:t>X is a super key.</a:t>
            </a:r>
          </a:p>
          <a:p>
            <a:pPr algn="just">
              <a:buFont typeface="+mj-lt"/>
              <a:buAutoNum type="arabicPeriod"/>
            </a:pPr>
            <a:r>
              <a:rPr lang="en-US" dirty="0">
                <a:solidFill>
                  <a:srgbClr val="000000"/>
                </a:solidFill>
                <a:latin typeface="inter-regular"/>
              </a:rPr>
              <a:t>Y is a prime attribute, i.e., each element of Y is part of some candidate key.</a:t>
            </a:r>
            <a:endParaRPr lang="en-US" b="0" i="0" dirty="0">
              <a:solidFill>
                <a:srgbClr val="000000"/>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40800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23629739"/>
              </p:ext>
            </p:extLst>
          </p:nvPr>
        </p:nvGraphicFramePr>
        <p:xfrm>
          <a:off x="3176187" y="3038041"/>
          <a:ext cx="6162675" cy="2712720"/>
        </p:xfrm>
        <a:graphic>
          <a:graphicData uri="http://schemas.openxmlformats.org/drawingml/2006/table">
            <a:tbl>
              <a:tblPr/>
              <a:tblGrid>
                <a:gridCol w="1232535"/>
                <a:gridCol w="1232535"/>
                <a:gridCol w="1232535"/>
                <a:gridCol w="1232535"/>
                <a:gridCol w="1232535"/>
              </a:tblGrid>
              <a:tr h="0">
                <a:tc>
                  <a:txBody>
                    <a:bodyPr/>
                    <a:lstStyle/>
                    <a:p>
                      <a:pPr algn="l" fontAlgn="t"/>
                      <a:r>
                        <a:rPr lang="en-US" dirty="0">
                          <a:solidFill>
                            <a:srgbClr val="000000"/>
                          </a:solidFill>
                          <a:effectLst/>
                          <a:latin typeface="times new roman" panose="02020603050405020304" pitchFamily="18" charset="0"/>
                        </a:rPr>
                        <a:t>EMP_ID</a:t>
                      </a:r>
                    </a:p>
                  </a:txBody>
                  <a:tcPr marT="91440" marB="91440">
                    <a:lnL w="7620" cap="flat" cmpd="sng" algn="ctr">
                      <a:solidFill>
                        <a:srgbClr val="107307"/>
                      </a:solidFill>
                      <a:prstDash val="solid"/>
                      <a:round/>
                      <a:headEnd type="none" w="med" len="med"/>
                      <a:tailEnd type="none" w="med" len="med"/>
                    </a:lnL>
                    <a:lnR w="7620" cap="flat" cmpd="sng" algn="ctr">
                      <a:solidFill>
                        <a:srgbClr val="107307"/>
                      </a:solidFill>
                      <a:prstDash val="solid"/>
                      <a:round/>
                      <a:headEnd type="none" w="med" len="med"/>
                      <a:tailEnd type="none" w="med" len="med"/>
                    </a:lnR>
                    <a:lnT w="7620" cap="flat" cmpd="sng" algn="ctr">
                      <a:solidFill>
                        <a:srgbClr val="1073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EMP_NAME</a:t>
                      </a:r>
                    </a:p>
                  </a:txBody>
                  <a:tcPr marT="91440" marB="91440">
                    <a:lnL w="7620" cap="flat" cmpd="sng" algn="ctr">
                      <a:solidFill>
                        <a:srgbClr val="107307"/>
                      </a:solidFill>
                      <a:prstDash val="solid"/>
                      <a:round/>
                      <a:headEnd type="none" w="med" len="med"/>
                      <a:tailEnd type="none" w="med" len="med"/>
                    </a:lnL>
                    <a:lnR w="7620" cap="flat" cmpd="sng" algn="ctr">
                      <a:solidFill>
                        <a:srgbClr val="107307"/>
                      </a:solidFill>
                      <a:prstDash val="solid"/>
                      <a:round/>
                      <a:headEnd type="none" w="med" len="med"/>
                      <a:tailEnd type="none" w="med" len="med"/>
                    </a:lnR>
                    <a:lnT w="7620" cap="flat" cmpd="sng" algn="ctr">
                      <a:solidFill>
                        <a:srgbClr val="1073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EMP_ZIP</a:t>
                      </a:r>
                    </a:p>
                  </a:txBody>
                  <a:tcPr marT="91440" marB="91440">
                    <a:lnL w="7620" cap="flat" cmpd="sng" algn="ctr">
                      <a:solidFill>
                        <a:srgbClr val="107307"/>
                      </a:solidFill>
                      <a:prstDash val="solid"/>
                      <a:round/>
                      <a:headEnd type="none" w="med" len="med"/>
                      <a:tailEnd type="none" w="med" len="med"/>
                    </a:lnL>
                    <a:lnR w="7620" cap="flat" cmpd="sng" algn="ctr">
                      <a:solidFill>
                        <a:srgbClr val="107307"/>
                      </a:solidFill>
                      <a:prstDash val="solid"/>
                      <a:round/>
                      <a:headEnd type="none" w="med" len="med"/>
                      <a:tailEnd type="none" w="med" len="med"/>
                    </a:lnR>
                    <a:lnT w="7620" cap="flat" cmpd="sng" algn="ctr">
                      <a:solidFill>
                        <a:srgbClr val="1073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EMP_STATE</a:t>
                      </a:r>
                    </a:p>
                  </a:txBody>
                  <a:tcPr marT="91440" marB="91440">
                    <a:lnL w="7620" cap="flat" cmpd="sng" algn="ctr">
                      <a:solidFill>
                        <a:srgbClr val="107307"/>
                      </a:solidFill>
                      <a:prstDash val="solid"/>
                      <a:round/>
                      <a:headEnd type="none" w="med" len="med"/>
                      <a:tailEnd type="none" w="med" len="med"/>
                    </a:lnL>
                    <a:lnR w="7620" cap="flat" cmpd="sng" algn="ctr">
                      <a:solidFill>
                        <a:srgbClr val="107307"/>
                      </a:solidFill>
                      <a:prstDash val="solid"/>
                      <a:round/>
                      <a:headEnd type="none" w="med" len="med"/>
                      <a:tailEnd type="none" w="med" len="med"/>
                    </a:lnR>
                    <a:lnT w="7620" cap="flat" cmpd="sng" algn="ctr">
                      <a:solidFill>
                        <a:srgbClr val="1073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EMP_CITY</a:t>
                      </a:r>
                    </a:p>
                  </a:txBody>
                  <a:tcPr marT="91440" marB="91440">
                    <a:lnL w="7620" cap="flat" cmpd="sng" algn="ctr">
                      <a:solidFill>
                        <a:srgbClr val="107307"/>
                      </a:solidFill>
                      <a:prstDash val="solid"/>
                      <a:round/>
                      <a:headEnd type="none" w="med" len="med"/>
                      <a:tailEnd type="none" w="med" len="med"/>
                    </a:lnL>
                    <a:lnR w="7620" cap="flat" cmpd="sng" algn="ctr">
                      <a:solidFill>
                        <a:srgbClr val="107307"/>
                      </a:solidFill>
                      <a:prstDash val="solid"/>
                      <a:round/>
                      <a:headEnd type="none" w="med" len="med"/>
                      <a:tailEnd type="none" w="med" len="med"/>
                    </a:lnR>
                    <a:lnT w="7620" cap="flat" cmpd="sng" algn="ctr">
                      <a:solidFill>
                        <a:srgbClr val="1073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222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201010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333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Stephan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02228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Boston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444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60007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Chicago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555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Katharine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06389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Norwich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666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462007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Bhopal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Rectangle 1"/>
          <p:cNvSpPr>
            <a:spLocks noChangeArrowheads="1"/>
          </p:cNvSpPr>
          <p:nvPr/>
        </p:nvSpPr>
        <p:spPr bwMode="auto">
          <a:xfrm>
            <a:off x="3014663" y="26447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680816" y="393143"/>
            <a:ext cx="6096000" cy="646331"/>
          </a:xfrm>
          <a:prstGeom prst="rect">
            <a:avLst/>
          </a:prstGeom>
        </p:spPr>
        <p:txBody>
          <a:bodyPr>
            <a:spAutoFit/>
          </a:bodyPr>
          <a:lstStyle/>
          <a:p>
            <a:pPr algn="just"/>
            <a:r>
              <a:rPr lang="en-US" b="1" dirty="0">
                <a:solidFill>
                  <a:srgbClr val="333333"/>
                </a:solidFill>
                <a:latin typeface="inter-bold"/>
              </a:rPr>
              <a:t>Example:</a:t>
            </a:r>
            <a:endParaRPr lang="en-US" dirty="0">
              <a:solidFill>
                <a:srgbClr val="333333"/>
              </a:solidFill>
              <a:latin typeface="inter-regular"/>
            </a:endParaRPr>
          </a:p>
          <a:p>
            <a:pPr algn="just"/>
            <a:r>
              <a:rPr lang="en-US" b="1" dirty="0">
                <a:solidFill>
                  <a:srgbClr val="333333"/>
                </a:solidFill>
                <a:latin typeface="inter-bold"/>
              </a:rPr>
              <a:t>EMPLOYEE_DETAIL table:</a:t>
            </a:r>
            <a:endParaRPr lang="en-US" b="0" i="0" dirty="0">
              <a:solidFill>
                <a:srgbClr val="333333"/>
              </a:solidFill>
              <a:effectLst/>
              <a:latin typeface="inter-regular"/>
            </a:endParaRPr>
          </a:p>
        </p:txBody>
      </p:sp>
      <p:sp>
        <p:nvSpPr>
          <p:cNvPr id="13" name="Curved Right Arrow 12"/>
          <p:cNvSpPr/>
          <p:nvPr/>
        </p:nvSpPr>
        <p:spPr>
          <a:xfrm rot="5596608">
            <a:off x="4357793" y="1095873"/>
            <a:ext cx="854146" cy="28035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6913548" y="2803021"/>
            <a:ext cx="2427005" cy="25637"/>
          </a:xfrm>
          <a:prstGeom prst="line">
            <a:avLst/>
          </a:prstGeom>
        </p:spPr>
        <p:style>
          <a:lnRef idx="1">
            <a:schemeClr val="accent1"/>
          </a:lnRef>
          <a:fillRef idx="0">
            <a:schemeClr val="accent1"/>
          </a:fillRef>
          <a:effectRef idx="0">
            <a:schemeClr val="accent1"/>
          </a:effectRef>
          <a:fontRef idx="minor">
            <a:schemeClr val="tx1"/>
          </a:fontRef>
        </p:style>
      </p:cxnSp>
      <p:sp>
        <p:nvSpPr>
          <p:cNvPr id="16" name="Curved Right Arrow 15"/>
          <p:cNvSpPr/>
          <p:nvPr/>
        </p:nvSpPr>
        <p:spPr>
          <a:xfrm rot="5596608">
            <a:off x="7113548" y="894722"/>
            <a:ext cx="854146" cy="28035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rot="5160938">
            <a:off x="5244325" y="50295"/>
            <a:ext cx="999760" cy="27988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104762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1592" y="1384276"/>
            <a:ext cx="8933204" cy="4247317"/>
          </a:xfrm>
          <a:prstGeom prst="rect">
            <a:avLst/>
          </a:prstGeom>
        </p:spPr>
        <p:txBody>
          <a:bodyPr wrap="square">
            <a:spAutoFit/>
          </a:bodyPr>
          <a:lstStyle/>
          <a:p>
            <a:pPr algn="just"/>
            <a:r>
              <a:rPr lang="en-US" b="1" dirty="0">
                <a:solidFill>
                  <a:srgbClr val="333333"/>
                </a:solidFill>
                <a:latin typeface="inter-bold"/>
              </a:rPr>
              <a:t>Super key in the table above:</a:t>
            </a:r>
            <a:endParaRPr lang="en-US" dirty="0">
              <a:solidFill>
                <a:srgbClr val="333333"/>
              </a:solidFill>
              <a:latin typeface="inter-regular"/>
            </a:endParaRPr>
          </a:p>
          <a:p>
            <a:pPr algn="just">
              <a:buFont typeface="+mj-lt"/>
              <a:buAutoNum type="arabicPeriod"/>
            </a:pPr>
            <a:r>
              <a:rPr lang="en-US" dirty="0">
                <a:solidFill>
                  <a:srgbClr val="000000"/>
                </a:solidFill>
                <a:latin typeface="inter-regular"/>
              </a:rPr>
              <a:t>{EMP_ID}, {EMP_ID, EMP_NAME}, {EMP_ID, EMP_NAME, EMP_ZIP}....so on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r>
              <a:rPr lang="en-US" b="1" dirty="0">
                <a:solidFill>
                  <a:srgbClr val="333333"/>
                </a:solidFill>
                <a:latin typeface="inter-bold"/>
              </a:rPr>
              <a:t>Candidate key:</a:t>
            </a:r>
            <a:r>
              <a:rPr lang="en-US" dirty="0">
                <a:solidFill>
                  <a:srgbClr val="333333"/>
                </a:solidFill>
                <a:latin typeface="inter-regular"/>
              </a:rPr>
              <a:t> {EMP_ID</a:t>
            </a:r>
            <a:r>
              <a:rPr lang="en-US" dirty="0" smtClean="0">
                <a:solidFill>
                  <a:srgbClr val="333333"/>
                </a:solidFill>
                <a:latin typeface="inter-regular"/>
              </a:rPr>
              <a:t>}</a:t>
            </a:r>
          </a:p>
          <a:p>
            <a:pPr algn="just"/>
            <a:endParaRPr lang="en-US" dirty="0">
              <a:solidFill>
                <a:srgbClr val="333333"/>
              </a:solidFill>
              <a:latin typeface="inter-regular"/>
            </a:endParaRPr>
          </a:p>
          <a:p>
            <a:pPr algn="just"/>
            <a:r>
              <a:rPr lang="en-US" b="1" dirty="0">
                <a:solidFill>
                  <a:srgbClr val="333333"/>
                </a:solidFill>
                <a:latin typeface="inter-bold"/>
              </a:rPr>
              <a:t>Non-prime attributes:</a:t>
            </a:r>
            <a:r>
              <a:rPr lang="en-US" dirty="0">
                <a:solidFill>
                  <a:srgbClr val="333333"/>
                </a:solidFill>
                <a:latin typeface="inter-regular"/>
              </a:rPr>
              <a:t> In the given table, all attributes except EMP_ID are non-prime.</a:t>
            </a:r>
          </a:p>
          <a:p>
            <a:pPr algn="just"/>
            <a:r>
              <a:rPr lang="en-US" dirty="0">
                <a:solidFill>
                  <a:srgbClr val="333333"/>
                </a:solidFill>
                <a:latin typeface="inter-regular"/>
              </a:rPr>
              <a:t>Here, EMP_STATE &amp; EMP_CITY dependent on EMP_ZIP and EMP_ZIP dependent on EMP_ID. </a:t>
            </a:r>
            <a:endParaRPr lang="en-US" dirty="0" smtClean="0">
              <a:solidFill>
                <a:srgbClr val="333333"/>
              </a:solidFill>
              <a:latin typeface="inter-regular"/>
            </a:endParaRPr>
          </a:p>
          <a:p>
            <a:pPr algn="just"/>
            <a:endParaRPr lang="en-US" dirty="0">
              <a:solidFill>
                <a:srgbClr val="333333"/>
              </a:solidFill>
              <a:latin typeface="inter-regular"/>
            </a:endParaRPr>
          </a:p>
          <a:p>
            <a:pPr algn="just"/>
            <a:r>
              <a:rPr lang="en-US" dirty="0" smtClean="0">
                <a:solidFill>
                  <a:srgbClr val="333333"/>
                </a:solidFill>
                <a:latin typeface="inter-regular"/>
              </a:rPr>
              <a:t>The </a:t>
            </a:r>
            <a:r>
              <a:rPr lang="en-US" dirty="0">
                <a:solidFill>
                  <a:srgbClr val="333333"/>
                </a:solidFill>
                <a:latin typeface="inter-regular"/>
              </a:rPr>
              <a:t>non-prime attributes (EMP_STATE, EMP_CITY) transitively dependent on super key(EMP_ID). It violates the rule of third normal form</a:t>
            </a:r>
            <a:r>
              <a:rPr lang="en-US" dirty="0" smtClean="0">
                <a:solidFill>
                  <a:srgbClr val="333333"/>
                </a:solidFill>
                <a:latin typeface="inter-regular"/>
              </a:rPr>
              <a:t>.</a:t>
            </a: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r>
              <a:rPr lang="en-US" dirty="0">
                <a:solidFill>
                  <a:srgbClr val="333333"/>
                </a:solidFill>
                <a:latin typeface="inter-regular"/>
              </a:rPr>
              <a:t>That's why we need to move the EMP_CITY and EMP_STATE to the new &lt;EMPLOYEE_ZIP&gt; table, with EMP_ZIP as a Primary key.</a:t>
            </a:r>
            <a:endParaRPr lang="en-US" b="0" i="0" dirty="0">
              <a:solidFill>
                <a:srgbClr val="333333"/>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745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979" y="1305342"/>
            <a:ext cx="11020097" cy="3139321"/>
          </a:xfrm>
          <a:prstGeom prst="rect">
            <a:avLst/>
          </a:prstGeom>
        </p:spPr>
        <p:txBody>
          <a:bodyPr wrap="square">
            <a:spAutoFit/>
          </a:bodyPr>
          <a:lstStyle/>
          <a:p>
            <a:pPr algn="just"/>
            <a:r>
              <a:rPr lang="en-US" dirty="0" smtClean="0">
                <a:solidFill>
                  <a:srgbClr val="610B38"/>
                </a:solidFill>
                <a:latin typeface="erdana"/>
              </a:rPr>
              <a:t>Normalization</a:t>
            </a:r>
          </a:p>
          <a:p>
            <a:pPr algn="just"/>
            <a:endParaRPr lang="en-US" dirty="0">
              <a:solidFill>
                <a:srgbClr val="610B38"/>
              </a:solidFill>
              <a:latin typeface="erdana"/>
            </a:endParaRPr>
          </a:p>
          <a:p>
            <a:pPr algn="just"/>
            <a:r>
              <a:rPr lang="en-US" dirty="0">
                <a:solidFill>
                  <a:srgbClr val="333333"/>
                </a:solidFill>
                <a:latin typeface="inter-regular"/>
              </a:rPr>
              <a:t>A large database defined as a single relation may result in data duplication. This repetition of data may result in:</a:t>
            </a:r>
          </a:p>
          <a:p>
            <a:pPr algn="just">
              <a:buFont typeface="Arial" panose="020B0604020202020204" pitchFamily="34" charset="0"/>
              <a:buChar char="•"/>
            </a:pPr>
            <a:r>
              <a:rPr lang="en-US" dirty="0">
                <a:solidFill>
                  <a:srgbClr val="000000"/>
                </a:solidFill>
                <a:latin typeface="inter-regular"/>
              </a:rPr>
              <a:t>Making relations very large.</a:t>
            </a:r>
          </a:p>
          <a:p>
            <a:pPr algn="just">
              <a:buFont typeface="Arial" panose="020B0604020202020204" pitchFamily="34" charset="0"/>
              <a:buChar char="•"/>
            </a:pPr>
            <a:r>
              <a:rPr lang="en-US" dirty="0">
                <a:solidFill>
                  <a:srgbClr val="000000"/>
                </a:solidFill>
                <a:latin typeface="inter-regular"/>
              </a:rPr>
              <a:t>It isn't easy to maintain and update data as it would involve searching many records in relation.</a:t>
            </a:r>
          </a:p>
          <a:p>
            <a:pPr algn="just">
              <a:buFont typeface="Arial" panose="020B0604020202020204" pitchFamily="34" charset="0"/>
              <a:buChar char="•"/>
            </a:pPr>
            <a:r>
              <a:rPr lang="en-US" dirty="0">
                <a:solidFill>
                  <a:srgbClr val="000000"/>
                </a:solidFill>
                <a:latin typeface="inter-regular"/>
              </a:rPr>
              <a:t>Wastage and poor utilization of disk space and resources.</a:t>
            </a:r>
          </a:p>
          <a:p>
            <a:pPr algn="just">
              <a:buFont typeface="Arial" panose="020B0604020202020204" pitchFamily="34" charset="0"/>
              <a:buChar char="•"/>
            </a:pPr>
            <a:r>
              <a:rPr lang="en-US" dirty="0">
                <a:solidFill>
                  <a:srgbClr val="000000"/>
                </a:solidFill>
                <a:latin typeface="inter-regular"/>
              </a:rPr>
              <a:t>The likelihood of errors and inconsistencies increases.</a:t>
            </a:r>
          </a:p>
          <a:p>
            <a:pPr algn="just"/>
            <a:r>
              <a:rPr lang="en-US" dirty="0">
                <a:solidFill>
                  <a:srgbClr val="333333"/>
                </a:solidFill>
                <a:latin typeface="inter-regular"/>
              </a:rPr>
              <a:t>So to handle these problems, we should analyze and decompose the relations with redundant data into smaller, simpler, and well-structured relations that are satisfy desirable properties. Normalization is a process of decomposing the relations into relations with fewer attributes.</a:t>
            </a:r>
            <a:endParaRPr lang="en-US" b="0" i="0" dirty="0">
              <a:solidFill>
                <a:srgbClr val="333333"/>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2476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3162" y="217606"/>
            <a:ext cx="7582968" cy="6004712"/>
          </a:xfrm>
          <a:prstGeom prst="rect">
            <a:avLst/>
          </a:prstGeom>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947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013" y="1170664"/>
            <a:ext cx="9351948" cy="2031325"/>
          </a:xfrm>
          <a:prstGeom prst="rect">
            <a:avLst/>
          </a:prstGeom>
        </p:spPr>
        <p:txBody>
          <a:bodyPr wrap="square">
            <a:spAutoFit/>
          </a:bodyPr>
          <a:lstStyle/>
          <a:p>
            <a:pPr algn="just"/>
            <a:r>
              <a:rPr lang="en-US" dirty="0">
                <a:solidFill>
                  <a:srgbClr val="610B38"/>
                </a:solidFill>
                <a:latin typeface="erdana"/>
              </a:rPr>
              <a:t>Boyce </a:t>
            </a:r>
            <a:r>
              <a:rPr lang="en-US" dirty="0" err="1">
                <a:solidFill>
                  <a:srgbClr val="610B38"/>
                </a:solidFill>
                <a:latin typeface="erdana"/>
              </a:rPr>
              <a:t>Codd</a:t>
            </a:r>
            <a:r>
              <a:rPr lang="en-US" dirty="0">
                <a:solidFill>
                  <a:srgbClr val="610B38"/>
                </a:solidFill>
                <a:latin typeface="erdana"/>
              </a:rPr>
              <a:t> normal form (BCNF</a:t>
            </a:r>
            <a:r>
              <a:rPr lang="en-US" dirty="0" smtClean="0">
                <a:solidFill>
                  <a:srgbClr val="610B38"/>
                </a:solidFill>
                <a:latin typeface="erdana"/>
              </a:rPr>
              <a: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BCNF is the advance version of 3NF. It is stricter than 3NF.</a:t>
            </a:r>
          </a:p>
          <a:p>
            <a:pPr algn="just">
              <a:buFont typeface="Arial" panose="020B0604020202020204" pitchFamily="34" charset="0"/>
              <a:buChar char="•"/>
            </a:pPr>
            <a:r>
              <a:rPr lang="en-US" dirty="0">
                <a:solidFill>
                  <a:srgbClr val="000000"/>
                </a:solidFill>
                <a:latin typeface="inter-regular"/>
              </a:rPr>
              <a:t>A table is in BCNF if every functional dependency X → Y, X is the super key of the table.</a:t>
            </a:r>
          </a:p>
          <a:p>
            <a:pPr algn="just">
              <a:buFont typeface="Arial" panose="020B0604020202020204" pitchFamily="34" charset="0"/>
              <a:buChar char="•"/>
            </a:pPr>
            <a:r>
              <a:rPr lang="en-US" dirty="0">
                <a:solidFill>
                  <a:srgbClr val="000000"/>
                </a:solidFill>
                <a:latin typeface="inter-regular"/>
              </a:rPr>
              <a:t>For BCNF, the table should be in 3NF, and for every FD, LHS is super key.</a:t>
            </a:r>
          </a:p>
          <a:p>
            <a:pPr algn="just"/>
            <a:r>
              <a:rPr lang="en-US" b="1" dirty="0">
                <a:solidFill>
                  <a:srgbClr val="333333"/>
                </a:solidFill>
                <a:latin typeface="inter-bold"/>
              </a:rPr>
              <a:t>Example:</a:t>
            </a:r>
            <a:r>
              <a:rPr lang="en-US" dirty="0">
                <a:solidFill>
                  <a:srgbClr val="333333"/>
                </a:solidFill>
                <a:latin typeface="inter-regular"/>
              </a:rPr>
              <a:t> Let's assume there is a company where employees work in more than one department.</a:t>
            </a:r>
            <a:endParaRPr lang="en-US" b="0" i="0" dirty="0">
              <a:solidFill>
                <a:srgbClr val="333333"/>
              </a:solidFill>
              <a:effectLst/>
              <a:latin typeface="inter-regular"/>
            </a:endParaRPr>
          </a:p>
        </p:txBody>
      </p:sp>
      <p:pic>
        <p:nvPicPr>
          <p:cNvPr id="3" name="Picture 2"/>
          <p:cNvPicPr>
            <a:picLocks noChangeAspect="1"/>
          </p:cNvPicPr>
          <p:nvPr/>
        </p:nvPicPr>
        <p:blipFill>
          <a:blip r:embed="rId2"/>
          <a:stretch>
            <a:fillRect/>
          </a:stretch>
        </p:blipFill>
        <p:spPr>
          <a:xfrm>
            <a:off x="1091013" y="3187581"/>
            <a:ext cx="7659880" cy="3123488"/>
          </a:xfrm>
          <a:prstGeom prst="rect">
            <a:avLst/>
          </a:prstGeom>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46305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827" y="1222227"/>
            <a:ext cx="6096000" cy="1200329"/>
          </a:xfrm>
          <a:prstGeom prst="rect">
            <a:avLst/>
          </a:prstGeom>
        </p:spPr>
        <p:txBody>
          <a:bodyPr>
            <a:spAutoFit/>
          </a:bodyPr>
          <a:lstStyle/>
          <a:p>
            <a:pPr algn="just"/>
            <a:r>
              <a:rPr lang="en-US" b="1" smtClean="0">
                <a:solidFill>
                  <a:srgbClr val="333333"/>
                </a:solidFill>
                <a:latin typeface="inter-bold"/>
              </a:rPr>
              <a:t>In the above table Functional dependencies are as follows:</a:t>
            </a:r>
            <a:endParaRPr lang="en-US" smtClean="0">
              <a:solidFill>
                <a:srgbClr val="333333"/>
              </a:solidFill>
              <a:latin typeface="inter-regular"/>
            </a:endParaRPr>
          </a:p>
          <a:p>
            <a:pPr algn="just">
              <a:buFont typeface="+mj-lt"/>
              <a:buAutoNum type="arabicPeriod"/>
            </a:pPr>
            <a:r>
              <a:rPr lang="en-US" smtClean="0">
                <a:solidFill>
                  <a:srgbClr val="000000"/>
                </a:solidFill>
                <a:latin typeface="inter-regular"/>
              </a:rPr>
              <a:t>EMP_ID  →  EMP_COUNTRY  </a:t>
            </a:r>
          </a:p>
          <a:p>
            <a:pPr algn="just">
              <a:buFont typeface="+mj-lt"/>
              <a:buAutoNum type="arabicPeriod"/>
            </a:pPr>
            <a:r>
              <a:rPr lang="en-US" smtClean="0">
                <a:solidFill>
                  <a:srgbClr val="000000"/>
                </a:solidFill>
                <a:latin typeface="inter-regular"/>
              </a:rPr>
              <a:t>EMP_DEPT  →   {DEPT_TYPE, EMP_DEPT_NO}  </a:t>
            </a:r>
            <a:endParaRPr lang="en-US" b="0" i="0" dirty="0">
              <a:solidFill>
                <a:srgbClr val="000000"/>
              </a:solidFill>
              <a:effectLst/>
              <a:latin typeface="inter-regular"/>
            </a:endParaRPr>
          </a:p>
        </p:txBody>
      </p:sp>
      <p:sp>
        <p:nvSpPr>
          <p:cNvPr id="3" name="Rectangle 2"/>
          <p:cNvSpPr/>
          <p:nvPr/>
        </p:nvSpPr>
        <p:spPr>
          <a:xfrm>
            <a:off x="1031316" y="3039235"/>
            <a:ext cx="4198585" cy="369332"/>
          </a:xfrm>
          <a:prstGeom prst="rect">
            <a:avLst/>
          </a:prstGeom>
        </p:spPr>
        <p:txBody>
          <a:bodyPr wrap="none">
            <a:spAutoFit/>
          </a:bodyPr>
          <a:lstStyle/>
          <a:p>
            <a:r>
              <a:rPr lang="en-US" b="1" smtClean="0">
                <a:solidFill>
                  <a:srgbClr val="333333"/>
                </a:solidFill>
                <a:latin typeface="inter-bold"/>
              </a:rPr>
              <a:t>Candidate key: {EMP-ID, EMP-DEPT}</a:t>
            </a:r>
            <a:endParaRPr lang="en-US" dirty="0"/>
          </a:p>
        </p:txBody>
      </p:sp>
      <p:sp>
        <p:nvSpPr>
          <p:cNvPr id="4" name="Rectangle 3"/>
          <p:cNvSpPr/>
          <p:nvPr/>
        </p:nvSpPr>
        <p:spPr>
          <a:xfrm>
            <a:off x="1031316" y="3956881"/>
            <a:ext cx="6096000" cy="1200329"/>
          </a:xfrm>
          <a:prstGeom prst="rect">
            <a:avLst/>
          </a:prstGeom>
        </p:spPr>
        <p:txBody>
          <a:bodyPr>
            <a:spAutoFit/>
          </a:bodyPr>
          <a:lstStyle/>
          <a:p>
            <a:pPr algn="just"/>
            <a:r>
              <a:rPr lang="en-US">
                <a:solidFill>
                  <a:srgbClr val="333333"/>
                </a:solidFill>
                <a:latin typeface="inter-regular"/>
              </a:rPr>
              <a:t>The table is not in BCNF because neither EMP_DEPT nor EMP_ID alone are keys.</a:t>
            </a:r>
          </a:p>
          <a:p>
            <a:pPr algn="just"/>
            <a:r>
              <a:rPr lang="en-US" dirty="0">
                <a:solidFill>
                  <a:srgbClr val="333333"/>
                </a:solidFill>
                <a:latin typeface="inter-regular"/>
              </a:rPr>
              <a:t>To convert the given table into BCNF, we decompose it into three tables:</a:t>
            </a:r>
            <a:endParaRPr lang="en-US" b="0" i="0" dirty="0">
              <a:solidFill>
                <a:srgbClr val="333333"/>
              </a:solidFill>
              <a:effectLst/>
              <a:latin typeface="inter-regular"/>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461846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3098"/>
          <a:stretch/>
        </p:blipFill>
        <p:spPr>
          <a:xfrm>
            <a:off x="691987" y="124805"/>
            <a:ext cx="9286875" cy="6387090"/>
          </a:xfrm>
          <a:prstGeom prst="rect">
            <a:avLst/>
          </a:prstGeom>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6375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1154" y="940037"/>
            <a:ext cx="6936293" cy="5017003"/>
          </a:xfrm>
          <a:prstGeom prst="rect">
            <a:avLst/>
          </a:prstGeom>
        </p:spPr>
      </p:pic>
      <p:pic>
        <p:nvPicPr>
          <p:cNvPr id="3" name="Picture 2"/>
          <p:cNvPicPr>
            <a:picLocks noChangeAspect="1"/>
          </p:cNvPicPr>
          <p:nvPr/>
        </p:nvPicPr>
        <p:blipFill>
          <a:blip r:embed="rId3"/>
          <a:stretch>
            <a:fillRect/>
          </a:stretch>
        </p:blipFill>
        <p:spPr>
          <a:xfrm>
            <a:off x="2011154" y="6046958"/>
            <a:ext cx="7867650" cy="533400"/>
          </a:xfrm>
          <a:prstGeom prst="rect">
            <a:avLst/>
          </a:prstGeom>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41328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4568" y="851053"/>
            <a:ext cx="9963912" cy="1477328"/>
          </a:xfrm>
          <a:prstGeom prst="rect">
            <a:avLst/>
          </a:prstGeom>
        </p:spPr>
        <p:txBody>
          <a:bodyPr wrap="square">
            <a:spAutoFit/>
          </a:bodyPr>
          <a:lstStyle/>
          <a:p>
            <a:pPr algn="just"/>
            <a:r>
              <a:rPr lang="en-US" dirty="0">
                <a:solidFill>
                  <a:srgbClr val="610B38"/>
                </a:solidFill>
                <a:latin typeface="erdana"/>
              </a:rPr>
              <a:t>Fourth normal form (4NF</a:t>
            </a:r>
            <a:r>
              <a:rPr lang="en-US" dirty="0" smtClean="0">
                <a:solidFill>
                  <a:srgbClr val="610B38"/>
                </a:solidFill>
                <a:latin typeface="erdana"/>
              </a:rPr>
              <a: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A relation will be in 4NF if it is in Boyce </a:t>
            </a:r>
            <a:r>
              <a:rPr lang="en-US" dirty="0" err="1">
                <a:solidFill>
                  <a:srgbClr val="000000"/>
                </a:solidFill>
                <a:latin typeface="inter-regular"/>
              </a:rPr>
              <a:t>Codd</a:t>
            </a:r>
            <a:r>
              <a:rPr lang="en-US" dirty="0">
                <a:solidFill>
                  <a:srgbClr val="000000"/>
                </a:solidFill>
                <a:latin typeface="inter-regular"/>
              </a:rPr>
              <a:t> normal form and has no multi-valued dependency.</a:t>
            </a:r>
          </a:p>
          <a:p>
            <a:pPr algn="just">
              <a:buFont typeface="Arial" panose="020B0604020202020204" pitchFamily="34" charset="0"/>
              <a:buChar char="•"/>
            </a:pPr>
            <a:r>
              <a:rPr lang="en-US" dirty="0">
                <a:solidFill>
                  <a:srgbClr val="000000"/>
                </a:solidFill>
                <a:latin typeface="inter-regular"/>
              </a:rPr>
              <a:t>For a dependency A → B, if for a single value of A, multiple values of B exists, then the relation will be a multi-valued dependency.</a:t>
            </a:r>
            <a:endParaRPr lang="en-US" b="0" i="0" dirty="0">
              <a:solidFill>
                <a:srgbClr val="000000"/>
              </a:solidFill>
              <a:effectLst/>
              <a:latin typeface="inter-regular"/>
            </a:endParaRPr>
          </a:p>
        </p:txBody>
      </p:sp>
      <p:graphicFrame>
        <p:nvGraphicFramePr>
          <p:cNvPr id="8" name="Table 7"/>
          <p:cNvGraphicFramePr>
            <a:graphicFrameLocks noGrp="1"/>
          </p:cNvGraphicFramePr>
          <p:nvPr>
            <p:extLst>
              <p:ext uri="{D42A27DB-BD31-4B8C-83A1-F6EECF244321}">
                <p14:modId xmlns:p14="http://schemas.microsoft.com/office/powerpoint/2010/main" val="2999432991"/>
              </p:ext>
            </p:extLst>
          </p:nvPr>
        </p:nvGraphicFramePr>
        <p:xfrm>
          <a:off x="2615375" y="3054096"/>
          <a:ext cx="5312472" cy="3283118"/>
        </p:xfrm>
        <a:graphic>
          <a:graphicData uri="http://schemas.openxmlformats.org/drawingml/2006/table">
            <a:tbl>
              <a:tblPr/>
              <a:tblGrid>
                <a:gridCol w="1770824"/>
                <a:gridCol w="1770824"/>
                <a:gridCol w="1770824"/>
              </a:tblGrid>
              <a:tr h="749808">
                <a:tc>
                  <a:txBody>
                    <a:bodyPr/>
                    <a:lstStyle/>
                    <a:p>
                      <a:pPr algn="l" fontAlgn="t"/>
                      <a:r>
                        <a:rPr lang="en-US" dirty="0">
                          <a:solidFill>
                            <a:srgbClr val="000000"/>
                          </a:solidFill>
                          <a:effectLst/>
                          <a:latin typeface="times new roman" panose="02020603050405020304" pitchFamily="18" charset="0"/>
                        </a:rPr>
                        <a:t>STU_ID</a:t>
                      </a:r>
                    </a:p>
                  </a:txBody>
                  <a:tcPr marT="91440" marB="91440">
                    <a:lnL w="7620" cap="flat" cmpd="sng" algn="ctr">
                      <a:solidFill>
                        <a:srgbClr val="C0F9D5"/>
                      </a:solidFill>
                      <a:prstDash val="solid"/>
                      <a:round/>
                      <a:headEnd type="none" w="med" len="med"/>
                      <a:tailEnd type="none" w="med" len="med"/>
                    </a:lnL>
                    <a:lnR w="7620" cap="flat" cmpd="sng" algn="ctr">
                      <a:solidFill>
                        <a:srgbClr val="C0F9D5"/>
                      </a:solidFill>
                      <a:prstDash val="solid"/>
                      <a:round/>
                      <a:headEnd type="none" w="med" len="med"/>
                      <a:tailEnd type="none" w="med" len="med"/>
                    </a:lnR>
                    <a:lnT w="7620" cap="flat" cmpd="sng" algn="ctr">
                      <a:solidFill>
                        <a:srgbClr val="C0F9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COURSE</a:t>
                      </a:r>
                    </a:p>
                  </a:txBody>
                  <a:tcPr marT="91440" marB="91440">
                    <a:lnL w="7620" cap="flat" cmpd="sng" algn="ctr">
                      <a:solidFill>
                        <a:srgbClr val="C0F9D5"/>
                      </a:solidFill>
                      <a:prstDash val="solid"/>
                      <a:round/>
                      <a:headEnd type="none" w="med" len="med"/>
                      <a:tailEnd type="none" w="med" len="med"/>
                    </a:lnL>
                    <a:lnR w="7620" cap="flat" cmpd="sng" algn="ctr">
                      <a:solidFill>
                        <a:srgbClr val="C0F9D5"/>
                      </a:solidFill>
                      <a:prstDash val="solid"/>
                      <a:round/>
                      <a:headEnd type="none" w="med" len="med"/>
                      <a:tailEnd type="none" w="med" len="med"/>
                    </a:lnR>
                    <a:lnT w="7620" cap="flat" cmpd="sng" algn="ctr">
                      <a:solidFill>
                        <a:srgbClr val="C0F9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HOBBY</a:t>
                      </a:r>
                    </a:p>
                  </a:txBody>
                  <a:tcPr marT="91440" marB="91440">
                    <a:lnL w="7620" cap="flat" cmpd="sng" algn="ctr">
                      <a:solidFill>
                        <a:srgbClr val="C0F9D5"/>
                      </a:solidFill>
                      <a:prstDash val="solid"/>
                      <a:round/>
                      <a:headEnd type="none" w="med" len="med"/>
                      <a:tailEnd type="none" w="med" len="med"/>
                    </a:lnL>
                    <a:lnR w="7620" cap="flat" cmpd="sng" algn="ctr">
                      <a:solidFill>
                        <a:srgbClr val="C0F9D5"/>
                      </a:solidFill>
                      <a:prstDash val="solid"/>
                      <a:round/>
                      <a:headEnd type="none" w="med" len="med"/>
                      <a:tailEnd type="none" w="med" len="med"/>
                    </a:lnR>
                    <a:lnT w="7620" cap="flat" cmpd="sng" algn="ctr">
                      <a:solidFill>
                        <a:srgbClr val="C0F9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68343">
                <a:tc>
                  <a:txBody>
                    <a:bodyPr/>
                    <a:lstStyle/>
                    <a:p>
                      <a:pPr algn="just" fontAlgn="t"/>
                      <a:r>
                        <a:rPr lang="en-US">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68343">
                <a:tc>
                  <a:txBody>
                    <a:bodyPr/>
                    <a:lstStyle/>
                    <a:p>
                      <a:pPr algn="just" fontAlgn="t"/>
                      <a:r>
                        <a:rPr lang="en-US">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Singing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59938">
                <a:tc>
                  <a:txBody>
                    <a:bodyPr/>
                    <a:lstStyle/>
                    <a:p>
                      <a:pPr algn="just" fontAlgn="t"/>
                      <a:r>
                        <a:rPr lang="en-US">
                          <a:solidFill>
                            <a:srgbClr val="333333"/>
                          </a:solidFill>
                          <a:effectLst/>
                          <a:latin typeface="inter-regular"/>
                        </a:rPr>
                        <a:t>34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68343">
                <a:tc>
                  <a:txBody>
                    <a:bodyPr/>
                    <a:lstStyle/>
                    <a:p>
                      <a:pPr algn="just" fontAlgn="t"/>
                      <a:r>
                        <a:rPr lang="en-US">
                          <a:solidFill>
                            <a:srgbClr val="333333"/>
                          </a:solidFill>
                          <a:effectLst/>
                          <a:latin typeface="inter-regular"/>
                        </a:rPr>
                        <a:t>74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Cricket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68343">
                <a:tc>
                  <a:txBody>
                    <a:bodyPr/>
                    <a:lstStyle/>
                    <a:p>
                      <a:pPr algn="just" fontAlgn="t"/>
                      <a:r>
                        <a:rPr lang="en-US">
                          <a:solidFill>
                            <a:srgbClr val="333333"/>
                          </a:solidFill>
                          <a:effectLst/>
                          <a:latin typeface="inter-regular"/>
                        </a:rPr>
                        <a:t>59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Physics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Hockey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9" name="Rectangle 1"/>
          <p:cNvSpPr>
            <a:spLocks noChangeArrowheads="1"/>
          </p:cNvSpPr>
          <p:nvPr/>
        </p:nvSpPr>
        <p:spPr bwMode="auto">
          <a:xfrm>
            <a:off x="2542223" y="2611497"/>
            <a:ext cx="402316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b="1" dirty="0">
                <a:solidFill>
                  <a:srgbClr val="333333"/>
                </a:solidFill>
                <a:latin typeface="inter-bold"/>
              </a:rPr>
              <a:t>S</a:t>
            </a:r>
            <a:r>
              <a:rPr kumimoji="0" lang="en-US" sz="1200" b="1" i="0" u="none" strike="noStrike" cap="none" normalizeH="0" baseline="0" dirty="0" smtClean="0">
                <a:ln>
                  <a:noFill/>
                </a:ln>
                <a:solidFill>
                  <a:srgbClr val="333333"/>
                </a:solidFill>
                <a:effectLst/>
                <a:latin typeface="inter-bold"/>
              </a:rPr>
              <a:t>TUDENT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77818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816" y="1210116"/>
            <a:ext cx="8065008" cy="2862322"/>
          </a:xfrm>
          <a:prstGeom prst="rect">
            <a:avLst/>
          </a:prstGeom>
        </p:spPr>
        <p:txBody>
          <a:bodyPr wrap="square">
            <a:spAutoFit/>
          </a:bodyPr>
          <a:lstStyle/>
          <a:p>
            <a:pPr algn="just"/>
            <a:r>
              <a:rPr lang="en-US" dirty="0">
                <a:solidFill>
                  <a:srgbClr val="333333"/>
                </a:solidFill>
                <a:latin typeface="inter-regular"/>
              </a:rPr>
              <a:t>The given STUDENT table is in 3NF, but the COURSE and HOBBY are two independent entity. Hence, there is no relationship between COURSE and HOBBY</a:t>
            </a:r>
            <a:r>
              <a:rPr lang="en-US" dirty="0" smtClean="0">
                <a:solidFill>
                  <a:srgbClr val="333333"/>
                </a:solidFill>
                <a:latin typeface="inter-regular"/>
              </a:rPr>
              <a:t>.</a:t>
            </a:r>
          </a:p>
          <a:p>
            <a:pPr algn="just"/>
            <a:endParaRPr lang="en-US" dirty="0">
              <a:solidFill>
                <a:srgbClr val="333333"/>
              </a:solidFill>
              <a:latin typeface="inter-regular"/>
            </a:endParaRPr>
          </a:p>
          <a:p>
            <a:pPr algn="just"/>
            <a:r>
              <a:rPr lang="en-US" dirty="0">
                <a:solidFill>
                  <a:srgbClr val="333333"/>
                </a:solidFill>
                <a:latin typeface="inter-regular"/>
              </a:rPr>
              <a:t>In the STUDENT relation, a student with STU_ID, </a:t>
            </a:r>
            <a:r>
              <a:rPr lang="en-US" b="1" dirty="0">
                <a:solidFill>
                  <a:srgbClr val="333333"/>
                </a:solidFill>
                <a:latin typeface="inter-bold"/>
              </a:rPr>
              <a:t>21</a:t>
            </a:r>
            <a:r>
              <a:rPr lang="en-US" dirty="0">
                <a:solidFill>
                  <a:srgbClr val="333333"/>
                </a:solidFill>
                <a:latin typeface="inter-regular"/>
              </a:rPr>
              <a:t> contains two courses, </a:t>
            </a:r>
            <a:r>
              <a:rPr lang="en-US" b="1" dirty="0">
                <a:solidFill>
                  <a:srgbClr val="333333"/>
                </a:solidFill>
                <a:latin typeface="inter-bold"/>
              </a:rPr>
              <a:t>Computer</a:t>
            </a:r>
            <a:r>
              <a:rPr lang="en-US" dirty="0">
                <a:solidFill>
                  <a:srgbClr val="333333"/>
                </a:solidFill>
                <a:latin typeface="inter-regular"/>
              </a:rPr>
              <a:t> and </a:t>
            </a:r>
            <a:r>
              <a:rPr lang="en-US" b="1" dirty="0">
                <a:solidFill>
                  <a:srgbClr val="333333"/>
                </a:solidFill>
                <a:latin typeface="inter-bold"/>
              </a:rPr>
              <a:t>Math</a:t>
            </a:r>
            <a:r>
              <a:rPr lang="en-US" dirty="0">
                <a:solidFill>
                  <a:srgbClr val="333333"/>
                </a:solidFill>
                <a:latin typeface="inter-regular"/>
              </a:rPr>
              <a:t> and two hobbies, </a:t>
            </a:r>
            <a:r>
              <a:rPr lang="en-US" b="1" dirty="0">
                <a:solidFill>
                  <a:srgbClr val="333333"/>
                </a:solidFill>
                <a:latin typeface="inter-bold"/>
              </a:rPr>
              <a:t>Dancing</a:t>
            </a:r>
            <a:r>
              <a:rPr lang="en-US" dirty="0">
                <a:solidFill>
                  <a:srgbClr val="333333"/>
                </a:solidFill>
                <a:latin typeface="inter-regular"/>
              </a:rPr>
              <a:t> and </a:t>
            </a:r>
            <a:r>
              <a:rPr lang="en-US" b="1" dirty="0">
                <a:solidFill>
                  <a:srgbClr val="333333"/>
                </a:solidFill>
                <a:latin typeface="inter-bold"/>
              </a:rPr>
              <a:t>Singing</a:t>
            </a:r>
            <a:r>
              <a:rPr lang="en-US" dirty="0">
                <a:solidFill>
                  <a:srgbClr val="333333"/>
                </a:solidFill>
                <a:latin typeface="inter-regular"/>
              </a:rPr>
              <a:t>. So there is a Multi-valued dependency on STU_ID, which leads to unnecessary repetition of data</a:t>
            </a:r>
            <a:r>
              <a:rPr lang="en-US" dirty="0" smtClean="0">
                <a:solidFill>
                  <a:srgbClr val="333333"/>
                </a:solidFill>
                <a:latin typeface="inter-regular"/>
              </a:rPr>
              <a:t>.</a:t>
            </a:r>
          </a:p>
          <a:p>
            <a:pPr algn="just"/>
            <a:endParaRPr lang="en-US" dirty="0">
              <a:solidFill>
                <a:srgbClr val="333333"/>
              </a:solidFill>
              <a:latin typeface="inter-regular"/>
            </a:endParaRPr>
          </a:p>
          <a:p>
            <a:pPr algn="just"/>
            <a:r>
              <a:rPr lang="en-US" dirty="0">
                <a:solidFill>
                  <a:srgbClr val="333333"/>
                </a:solidFill>
                <a:latin typeface="inter-regular"/>
              </a:rPr>
              <a:t>So to make the above table into 4NF, we can decompose it into two tables:</a:t>
            </a:r>
            <a:endParaRPr lang="en-US" b="0" i="0" dirty="0">
              <a:solidFill>
                <a:srgbClr val="333333"/>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105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114215"/>
              </p:ext>
            </p:extLst>
          </p:nvPr>
        </p:nvGraphicFramePr>
        <p:xfrm>
          <a:off x="713422" y="870998"/>
          <a:ext cx="6467476" cy="2438400"/>
        </p:xfrm>
        <a:graphic>
          <a:graphicData uri="http://schemas.openxmlformats.org/drawingml/2006/table">
            <a:tbl>
              <a:tblPr/>
              <a:tblGrid>
                <a:gridCol w="3233738"/>
                <a:gridCol w="3233738"/>
              </a:tblGrid>
              <a:tr h="0">
                <a:tc>
                  <a:txBody>
                    <a:bodyPr/>
                    <a:lstStyle/>
                    <a:p>
                      <a:pPr algn="l" fontAlgn="t"/>
                      <a:r>
                        <a:rPr lang="en-US">
                          <a:solidFill>
                            <a:srgbClr val="000000"/>
                          </a:solidFill>
                          <a:effectLst/>
                          <a:latin typeface="times new roman" panose="02020603050405020304" pitchFamily="18" charset="0"/>
                        </a:rPr>
                        <a:t>STU_ID</a:t>
                      </a:r>
                    </a:p>
                  </a:txBody>
                  <a:tcPr marT="91440" marB="91440">
                    <a:lnL w="7620" cap="flat" cmpd="sng" algn="ctr">
                      <a:solidFill>
                        <a:srgbClr val="000E79"/>
                      </a:solidFill>
                      <a:prstDash val="solid"/>
                      <a:round/>
                      <a:headEnd type="none" w="med" len="med"/>
                      <a:tailEnd type="none" w="med" len="med"/>
                    </a:lnL>
                    <a:lnR w="7620" cap="flat" cmpd="sng" algn="ctr">
                      <a:solidFill>
                        <a:srgbClr val="000E79"/>
                      </a:solidFill>
                      <a:prstDash val="solid"/>
                      <a:round/>
                      <a:headEnd type="none" w="med" len="med"/>
                      <a:tailEnd type="none" w="med" len="med"/>
                    </a:lnR>
                    <a:lnT w="7620" cap="flat" cmpd="sng" algn="ctr">
                      <a:solidFill>
                        <a:srgbClr val="000E7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COURSE</a:t>
                      </a:r>
                    </a:p>
                  </a:txBody>
                  <a:tcPr marT="91440" marB="91440">
                    <a:lnL w="7620" cap="flat" cmpd="sng" algn="ctr">
                      <a:solidFill>
                        <a:srgbClr val="000E79"/>
                      </a:solidFill>
                      <a:prstDash val="solid"/>
                      <a:round/>
                      <a:headEnd type="none" w="med" len="med"/>
                      <a:tailEnd type="none" w="med" len="med"/>
                    </a:lnL>
                    <a:lnR w="7620" cap="flat" cmpd="sng" algn="ctr">
                      <a:solidFill>
                        <a:srgbClr val="000E79"/>
                      </a:solidFill>
                      <a:prstDash val="solid"/>
                      <a:round/>
                      <a:headEnd type="none" w="med" len="med"/>
                      <a:tailEnd type="none" w="med" len="med"/>
                    </a:lnR>
                    <a:lnT w="7620" cap="flat" cmpd="sng" algn="ctr">
                      <a:solidFill>
                        <a:srgbClr val="000E7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34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74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59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Physics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Rectangle 2"/>
          <p:cNvSpPr/>
          <p:nvPr/>
        </p:nvSpPr>
        <p:spPr>
          <a:xfrm>
            <a:off x="612265" y="263390"/>
            <a:ext cx="2390398" cy="369332"/>
          </a:xfrm>
          <a:prstGeom prst="rect">
            <a:avLst/>
          </a:prstGeom>
        </p:spPr>
        <p:txBody>
          <a:bodyPr wrap="none">
            <a:spAutoFit/>
          </a:bodyPr>
          <a:lstStyle/>
          <a:p>
            <a:r>
              <a:rPr lang="en-US" b="1" dirty="0">
                <a:solidFill>
                  <a:srgbClr val="333333"/>
                </a:solidFill>
                <a:latin typeface="inter-bold"/>
              </a:rPr>
              <a:t>STUDENT_COURSE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8788797"/>
              </p:ext>
            </p:extLst>
          </p:nvPr>
        </p:nvGraphicFramePr>
        <p:xfrm>
          <a:off x="731710" y="4126262"/>
          <a:ext cx="6467476" cy="2438400"/>
        </p:xfrm>
        <a:graphic>
          <a:graphicData uri="http://schemas.openxmlformats.org/drawingml/2006/table">
            <a:tbl>
              <a:tblPr/>
              <a:tblGrid>
                <a:gridCol w="3233738"/>
                <a:gridCol w="3233738"/>
              </a:tblGrid>
              <a:tr h="0">
                <a:tc>
                  <a:txBody>
                    <a:bodyPr/>
                    <a:lstStyle/>
                    <a:p>
                      <a:pPr algn="l" fontAlgn="t"/>
                      <a:r>
                        <a:rPr lang="en-US">
                          <a:solidFill>
                            <a:srgbClr val="000000"/>
                          </a:solidFill>
                          <a:effectLst/>
                          <a:latin typeface="times new roman" panose="02020603050405020304" pitchFamily="18" charset="0"/>
                        </a:rPr>
                        <a:t>STU_ID</a:t>
                      </a:r>
                    </a:p>
                  </a:txBody>
                  <a:tcPr marT="91440" marB="91440">
                    <a:lnL w="7620" cap="flat" cmpd="sng" algn="ctr">
                      <a:solidFill>
                        <a:srgbClr val="50FB24"/>
                      </a:solidFill>
                      <a:prstDash val="solid"/>
                      <a:round/>
                      <a:headEnd type="none" w="med" len="med"/>
                      <a:tailEnd type="none" w="med" len="med"/>
                    </a:lnL>
                    <a:lnR w="7620" cap="flat" cmpd="sng" algn="ctr">
                      <a:solidFill>
                        <a:srgbClr val="50FB24"/>
                      </a:solidFill>
                      <a:prstDash val="solid"/>
                      <a:round/>
                      <a:headEnd type="none" w="med" len="med"/>
                      <a:tailEnd type="none" w="med" len="med"/>
                    </a:lnR>
                    <a:lnT w="7620" cap="flat" cmpd="sng" algn="ctr">
                      <a:solidFill>
                        <a:srgbClr val="50FB2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HOBBY</a:t>
                      </a:r>
                    </a:p>
                  </a:txBody>
                  <a:tcPr marT="91440" marB="91440">
                    <a:lnL w="7620" cap="flat" cmpd="sng" algn="ctr">
                      <a:solidFill>
                        <a:srgbClr val="50FB24"/>
                      </a:solidFill>
                      <a:prstDash val="solid"/>
                      <a:round/>
                      <a:headEnd type="none" w="med" len="med"/>
                      <a:tailEnd type="none" w="med" len="med"/>
                    </a:lnL>
                    <a:lnR w="7620" cap="flat" cmpd="sng" algn="ctr">
                      <a:solidFill>
                        <a:srgbClr val="50FB24"/>
                      </a:solidFill>
                      <a:prstDash val="solid"/>
                      <a:round/>
                      <a:headEnd type="none" w="med" len="med"/>
                      <a:tailEnd type="none" w="med" len="med"/>
                    </a:lnR>
                    <a:lnT w="7620" cap="flat" cmpd="sng" algn="ctr">
                      <a:solidFill>
                        <a:srgbClr val="50FB2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Singing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34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74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Cricket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59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Hockey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648841" y="3628382"/>
            <a:ext cx="2236510" cy="369332"/>
          </a:xfrm>
          <a:prstGeom prst="rect">
            <a:avLst/>
          </a:prstGeom>
        </p:spPr>
        <p:txBody>
          <a:bodyPr wrap="none">
            <a:spAutoFit/>
          </a:bodyPr>
          <a:lstStyle/>
          <a:p>
            <a:r>
              <a:rPr lang="en-US" b="1" dirty="0">
                <a:solidFill>
                  <a:srgbClr val="333333"/>
                </a:solidFill>
                <a:latin typeface="inter-bold"/>
              </a:rPr>
              <a:t>STUDENT_HOBBY</a:t>
            </a:r>
            <a:endParaRPr lang="en-US" dirty="0"/>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3938327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 y="695605"/>
            <a:ext cx="11298936" cy="1477328"/>
          </a:xfrm>
          <a:prstGeom prst="rect">
            <a:avLst/>
          </a:prstGeom>
        </p:spPr>
        <p:txBody>
          <a:bodyPr wrap="square">
            <a:spAutoFit/>
          </a:bodyPr>
          <a:lstStyle/>
          <a:p>
            <a:pPr algn="just"/>
            <a:r>
              <a:rPr lang="en-US" dirty="0">
                <a:solidFill>
                  <a:srgbClr val="610B38"/>
                </a:solidFill>
                <a:latin typeface="erdana"/>
              </a:rPr>
              <a:t>Fifth normal form (5NF</a:t>
            </a:r>
            <a:r>
              <a:rPr lang="en-US" dirty="0" smtClean="0">
                <a:solidFill>
                  <a:srgbClr val="610B38"/>
                </a:solidFill>
                <a:latin typeface="erdana"/>
              </a:rPr>
              <a: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A relation is in 5NF if it is in 4NF and not contains any join dependency and joining should be lossless.</a:t>
            </a:r>
          </a:p>
          <a:p>
            <a:pPr algn="just">
              <a:buFont typeface="Arial" panose="020B0604020202020204" pitchFamily="34" charset="0"/>
              <a:buChar char="•"/>
            </a:pPr>
            <a:r>
              <a:rPr lang="en-US" dirty="0">
                <a:solidFill>
                  <a:srgbClr val="000000"/>
                </a:solidFill>
                <a:latin typeface="inter-regular"/>
              </a:rPr>
              <a:t>5NF is satisfied when all the tables are broken into as many tables as possible in order to avoid redundancy.</a:t>
            </a:r>
          </a:p>
          <a:p>
            <a:pPr algn="just">
              <a:buFont typeface="Arial" panose="020B0604020202020204" pitchFamily="34" charset="0"/>
              <a:buChar char="•"/>
            </a:pPr>
            <a:r>
              <a:rPr lang="en-US" dirty="0">
                <a:solidFill>
                  <a:srgbClr val="000000"/>
                </a:solidFill>
                <a:latin typeface="inter-regular"/>
              </a:rPr>
              <a:t>5NF is also known as Project-join normal form (PJ/NF).</a:t>
            </a:r>
            <a:endParaRPr lang="en-US" b="0" i="0" dirty="0">
              <a:solidFill>
                <a:srgbClr val="000000"/>
              </a:solidFill>
              <a:effectLst/>
              <a:latin typeface="inter-regular"/>
            </a:endParaRPr>
          </a:p>
        </p:txBody>
      </p:sp>
      <p:graphicFrame>
        <p:nvGraphicFramePr>
          <p:cNvPr id="3" name="Table 2"/>
          <p:cNvGraphicFramePr>
            <a:graphicFrameLocks noGrp="1"/>
          </p:cNvGraphicFramePr>
          <p:nvPr>
            <p:extLst>
              <p:ext uri="{D42A27DB-BD31-4B8C-83A1-F6EECF244321}">
                <p14:modId xmlns:p14="http://schemas.microsoft.com/office/powerpoint/2010/main" val="2744140612"/>
              </p:ext>
            </p:extLst>
          </p:nvPr>
        </p:nvGraphicFramePr>
        <p:xfrm>
          <a:off x="493966" y="2452910"/>
          <a:ext cx="6467475" cy="2438400"/>
        </p:xfrm>
        <a:graphic>
          <a:graphicData uri="http://schemas.openxmlformats.org/drawingml/2006/table">
            <a:tbl>
              <a:tblPr/>
              <a:tblGrid>
                <a:gridCol w="2155825"/>
                <a:gridCol w="2155825"/>
                <a:gridCol w="2155825"/>
              </a:tblGrid>
              <a:tr h="0">
                <a:tc>
                  <a:txBody>
                    <a:bodyPr/>
                    <a:lstStyle/>
                    <a:p>
                      <a:pPr algn="l" fontAlgn="t"/>
                      <a:r>
                        <a:rPr lang="en-US" dirty="0">
                          <a:solidFill>
                            <a:srgbClr val="000000"/>
                          </a:solidFill>
                          <a:effectLst/>
                          <a:latin typeface="times new roman" panose="02020603050405020304" pitchFamily="18" charset="0"/>
                        </a:rPr>
                        <a:t>SUBJECT</a:t>
                      </a:r>
                    </a:p>
                  </a:txBody>
                  <a:tcPr marT="91440" marB="91440">
                    <a:lnL w="7620" cap="flat" cmpd="sng" algn="ctr">
                      <a:solidFill>
                        <a:srgbClr val="20EFB9"/>
                      </a:solidFill>
                      <a:prstDash val="solid"/>
                      <a:round/>
                      <a:headEnd type="none" w="med" len="med"/>
                      <a:tailEnd type="none" w="med" len="med"/>
                    </a:lnL>
                    <a:lnR w="7620" cap="flat" cmpd="sng" algn="ctr">
                      <a:solidFill>
                        <a:srgbClr val="20EFB9"/>
                      </a:solidFill>
                      <a:prstDash val="solid"/>
                      <a:round/>
                      <a:headEnd type="none" w="med" len="med"/>
                      <a:tailEnd type="none" w="med" len="med"/>
                    </a:lnR>
                    <a:lnT w="7620" cap="flat" cmpd="sng" algn="ctr">
                      <a:solidFill>
                        <a:srgbClr val="20EFB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LECTURER</a:t>
                      </a:r>
                    </a:p>
                  </a:txBody>
                  <a:tcPr marT="91440" marB="91440">
                    <a:lnL w="7620" cap="flat" cmpd="sng" algn="ctr">
                      <a:solidFill>
                        <a:srgbClr val="20EFB9"/>
                      </a:solidFill>
                      <a:prstDash val="solid"/>
                      <a:round/>
                      <a:headEnd type="none" w="med" len="med"/>
                      <a:tailEnd type="none" w="med" len="med"/>
                    </a:lnL>
                    <a:lnR w="7620" cap="flat" cmpd="sng" algn="ctr">
                      <a:solidFill>
                        <a:srgbClr val="20EFB9"/>
                      </a:solidFill>
                      <a:prstDash val="solid"/>
                      <a:round/>
                      <a:headEnd type="none" w="med" len="med"/>
                      <a:tailEnd type="none" w="med" len="med"/>
                    </a:lnR>
                    <a:lnT w="7620" cap="flat" cmpd="sng" algn="ctr">
                      <a:solidFill>
                        <a:srgbClr val="20EFB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SEMESTER</a:t>
                      </a:r>
                    </a:p>
                  </a:txBody>
                  <a:tcPr marT="91440" marB="91440">
                    <a:lnL w="7620" cap="flat" cmpd="sng" algn="ctr">
                      <a:solidFill>
                        <a:srgbClr val="20EFB9"/>
                      </a:solidFill>
                      <a:prstDash val="solid"/>
                      <a:round/>
                      <a:headEnd type="none" w="med" len="med"/>
                      <a:tailEnd type="none" w="med" len="med"/>
                    </a:lnL>
                    <a:lnR w="7620" cap="flat" cmpd="sng" algn="ctr">
                      <a:solidFill>
                        <a:srgbClr val="20EFB9"/>
                      </a:solidFill>
                      <a:prstDash val="solid"/>
                      <a:round/>
                      <a:headEnd type="none" w="med" len="med"/>
                      <a:tailEnd type="none" w="med" len="med"/>
                    </a:lnR>
                    <a:lnT w="7620" cap="flat" cmpd="sng" algn="ctr">
                      <a:solidFill>
                        <a:srgbClr val="20EFB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dirty="0">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58923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392" y="277428"/>
            <a:ext cx="11216640" cy="2031325"/>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333333"/>
                </a:solidFill>
                <a:latin typeface="inter-regular"/>
              </a:rPr>
              <a:t>In the above table, John takes both Computer and Math class for Semester 1 but he doesn't take Math class for Semester 2. In this case, combination of all these fields required to identify a valid </a:t>
            </a:r>
            <a:r>
              <a:rPr lang="en-US" dirty="0" smtClean="0">
                <a:solidFill>
                  <a:srgbClr val="333333"/>
                </a:solidFill>
                <a:latin typeface="inter-regular"/>
              </a:rPr>
              <a:t>data.</a:t>
            </a:r>
          </a:p>
          <a:p>
            <a:pPr marL="285750" indent="-285750" algn="just">
              <a:buFont typeface="Arial" panose="020B0604020202020204" pitchFamily="34" charset="0"/>
              <a:buChar char="•"/>
            </a:pPr>
            <a:r>
              <a:rPr lang="en-US" dirty="0" smtClean="0">
                <a:solidFill>
                  <a:srgbClr val="333333"/>
                </a:solidFill>
                <a:latin typeface="inter-regular"/>
              </a:rPr>
              <a:t>Suppose </a:t>
            </a:r>
            <a:r>
              <a:rPr lang="en-US" dirty="0">
                <a:solidFill>
                  <a:srgbClr val="333333"/>
                </a:solidFill>
                <a:latin typeface="inter-regular"/>
              </a:rPr>
              <a:t>we add a new Semester as Semester 3 but do not know about the subject and who will be taking that subject so we leave Lecturer and Subject as NULL. But all three columns together acts as a primary key, so we can't leave other two columns </a:t>
            </a:r>
            <a:r>
              <a:rPr lang="en-US" dirty="0" smtClean="0">
                <a:solidFill>
                  <a:srgbClr val="333333"/>
                </a:solidFill>
                <a:latin typeface="inter-regular"/>
              </a:rPr>
              <a:t>blank.</a:t>
            </a:r>
          </a:p>
          <a:p>
            <a:pPr marL="285750" indent="-285750" algn="just">
              <a:buFont typeface="Arial" panose="020B0604020202020204" pitchFamily="34" charset="0"/>
              <a:buChar char="•"/>
            </a:pPr>
            <a:endParaRPr lang="en-US" dirty="0" smtClean="0">
              <a:solidFill>
                <a:srgbClr val="333333"/>
              </a:solidFill>
              <a:latin typeface="inter-regular"/>
            </a:endParaRPr>
          </a:p>
          <a:p>
            <a:pPr marL="285750" indent="-285750" algn="just">
              <a:buFont typeface="Arial" panose="020B0604020202020204" pitchFamily="34" charset="0"/>
              <a:buChar char="•"/>
            </a:pPr>
            <a:r>
              <a:rPr lang="en-US" dirty="0" smtClean="0">
                <a:solidFill>
                  <a:srgbClr val="333333"/>
                </a:solidFill>
                <a:latin typeface="inter-regular"/>
              </a:rPr>
              <a:t>So </a:t>
            </a:r>
            <a:r>
              <a:rPr lang="en-US" dirty="0">
                <a:solidFill>
                  <a:srgbClr val="333333"/>
                </a:solidFill>
                <a:latin typeface="inter-regular"/>
              </a:rPr>
              <a:t>to make the above table into 5NF, we can decompose it into three relations P1, P2 &amp; P3:</a:t>
            </a:r>
            <a:endParaRPr lang="en-US" b="0" i="0" dirty="0">
              <a:solidFill>
                <a:srgbClr val="333333"/>
              </a:solidFill>
              <a:effectLst/>
              <a:latin typeface="inter-regular"/>
            </a:endParaRPr>
          </a:p>
        </p:txBody>
      </p:sp>
      <p:graphicFrame>
        <p:nvGraphicFramePr>
          <p:cNvPr id="3" name="Table 2"/>
          <p:cNvGraphicFramePr>
            <a:graphicFrameLocks noGrp="1"/>
          </p:cNvGraphicFramePr>
          <p:nvPr>
            <p:extLst>
              <p:ext uri="{D42A27DB-BD31-4B8C-83A1-F6EECF244321}">
                <p14:modId xmlns:p14="http://schemas.microsoft.com/office/powerpoint/2010/main" val="443972187"/>
              </p:ext>
            </p:extLst>
          </p:nvPr>
        </p:nvGraphicFramePr>
        <p:xfrm>
          <a:off x="631126" y="2733326"/>
          <a:ext cx="3099626" cy="2042160"/>
        </p:xfrm>
        <a:graphic>
          <a:graphicData uri="http://schemas.openxmlformats.org/drawingml/2006/table">
            <a:tbl>
              <a:tblPr/>
              <a:tblGrid>
                <a:gridCol w="1627442"/>
                <a:gridCol w="1472184"/>
              </a:tblGrid>
              <a:tr h="0">
                <a:tc>
                  <a:txBody>
                    <a:bodyPr/>
                    <a:lstStyle/>
                    <a:p>
                      <a:pPr algn="l" fontAlgn="t"/>
                      <a:r>
                        <a:rPr lang="en-US">
                          <a:solidFill>
                            <a:srgbClr val="000000"/>
                          </a:solidFill>
                          <a:effectLst/>
                          <a:latin typeface="times new roman" panose="02020603050405020304" pitchFamily="18" charset="0"/>
                        </a:rPr>
                        <a:t>SEMESTER</a:t>
                      </a:r>
                    </a:p>
                  </a:txBody>
                  <a:tcPr marT="91440" marB="91440">
                    <a:lnL w="7620" cap="flat" cmpd="sng" algn="ctr">
                      <a:solidFill>
                        <a:srgbClr val="307A8E"/>
                      </a:solidFill>
                      <a:prstDash val="solid"/>
                      <a:round/>
                      <a:headEnd type="none" w="med" len="med"/>
                      <a:tailEnd type="none" w="med" len="med"/>
                    </a:lnL>
                    <a:lnR w="7620" cap="flat" cmpd="sng" algn="ctr">
                      <a:solidFill>
                        <a:srgbClr val="307A8E"/>
                      </a:solidFill>
                      <a:prstDash val="solid"/>
                      <a:round/>
                      <a:headEnd type="none" w="med" len="med"/>
                      <a:tailEnd type="none" w="med" len="med"/>
                    </a:lnR>
                    <a:lnT w="7620" cap="flat" cmpd="sng" algn="ctr">
                      <a:solidFill>
                        <a:srgbClr val="307A8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SUBJECT</a:t>
                      </a:r>
                    </a:p>
                  </a:txBody>
                  <a:tcPr marT="91440" marB="91440">
                    <a:lnL w="7620" cap="flat" cmpd="sng" algn="ctr">
                      <a:solidFill>
                        <a:srgbClr val="307A8E"/>
                      </a:solidFill>
                      <a:prstDash val="solid"/>
                      <a:round/>
                      <a:headEnd type="none" w="med" len="med"/>
                      <a:tailEnd type="none" w="med" len="med"/>
                    </a:lnL>
                    <a:lnR w="7620" cap="flat" cmpd="sng" algn="ctr">
                      <a:solidFill>
                        <a:srgbClr val="307A8E"/>
                      </a:solidFill>
                      <a:prstDash val="solid"/>
                      <a:round/>
                      <a:headEnd type="none" w="med" len="med"/>
                      <a:tailEnd type="none" w="med" len="med"/>
                    </a:lnR>
                    <a:lnT w="7620" cap="flat" cmpd="sng" algn="ctr">
                      <a:solidFill>
                        <a:srgbClr val="307A8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74102847"/>
              </p:ext>
            </p:extLst>
          </p:nvPr>
        </p:nvGraphicFramePr>
        <p:xfrm>
          <a:off x="4261104" y="2715768"/>
          <a:ext cx="2752344" cy="2438400"/>
        </p:xfrm>
        <a:graphic>
          <a:graphicData uri="http://schemas.openxmlformats.org/drawingml/2006/table">
            <a:tbl>
              <a:tblPr/>
              <a:tblGrid>
                <a:gridCol w="1298448"/>
                <a:gridCol w="1453896"/>
              </a:tblGrid>
              <a:tr h="377222">
                <a:tc>
                  <a:txBody>
                    <a:bodyPr/>
                    <a:lstStyle/>
                    <a:p>
                      <a:pPr algn="l" fontAlgn="t"/>
                      <a:r>
                        <a:rPr lang="en-US">
                          <a:solidFill>
                            <a:srgbClr val="000000"/>
                          </a:solidFill>
                          <a:effectLst/>
                          <a:latin typeface="times new roman" panose="02020603050405020304" pitchFamily="18" charset="0"/>
                        </a:rPr>
                        <a:t>SUBJECT</a:t>
                      </a:r>
                    </a:p>
                  </a:txBody>
                  <a:tcPr marT="91440" marB="91440">
                    <a:lnL w="7620" cap="flat" cmpd="sng" algn="ctr">
                      <a:solidFill>
                        <a:srgbClr val="608892"/>
                      </a:solidFill>
                      <a:prstDash val="solid"/>
                      <a:round/>
                      <a:headEnd type="none" w="med" len="med"/>
                      <a:tailEnd type="none" w="med" len="med"/>
                    </a:lnL>
                    <a:lnR w="7620" cap="flat" cmpd="sng" algn="ctr">
                      <a:solidFill>
                        <a:srgbClr val="608892"/>
                      </a:solidFill>
                      <a:prstDash val="solid"/>
                      <a:round/>
                      <a:headEnd type="none" w="med" len="med"/>
                      <a:tailEnd type="none" w="med" len="med"/>
                    </a:lnR>
                    <a:lnT w="7620" cap="flat" cmpd="sng" algn="ctr">
                      <a:solidFill>
                        <a:srgbClr val="6088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LECTURER</a:t>
                      </a:r>
                    </a:p>
                  </a:txBody>
                  <a:tcPr marT="91440" marB="91440">
                    <a:lnL w="7620" cap="flat" cmpd="sng" algn="ctr">
                      <a:solidFill>
                        <a:srgbClr val="608892"/>
                      </a:solidFill>
                      <a:prstDash val="solid"/>
                      <a:round/>
                      <a:headEnd type="none" w="med" len="med"/>
                      <a:tailEnd type="none" w="med" len="med"/>
                    </a:lnL>
                    <a:lnR w="7620" cap="flat" cmpd="sng" algn="ctr">
                      <a:solidFill>
                        <a:srgbClr val="608892"/>
                      </a:solidFill>
                      <a:prstDash val="solid"/>
                      <a:round/>
                      <a:headEnd type="none" w="med" len="med"/>
                      <a:tailEnd type="none" w="med" len="med"/>
                    </a:lnR>
                    <a:lnT w="7620" cap="flat" cmpd="sng" algn="ctr">
                      <a:solidFill>
                        <a:srgbClr val="6088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1135108"/>
              </p:ext>
            </p:extLst>
          </p:nvPr>
        </p:nvGraphicFramePr>
        <p:xfrm>
          <a:off x="7822179" y="2710974"/>
          <a:ext cx="3703320" cy="2438400"/>
        </p:xfrm>
        <a:graphic>
          <a:graphicData uri="http://schemas.openxmlformats.org/drawingml/2006/table">
            <a:tbl>
              <a:tblPr/>
              <a:tblGrid>
                <a:gridCol w="1851660"/>
                <a:gridCol w="1851660"/>
              </a:tblGrid>
              <a:tr h="0">
                <a:tc>
                  <a:txBody>
                    <a:bodyPr/>
                    <a:lstStyle/>
                    <a:p>
                      <a:pPr algn="l" fontAlgn="t"/>
                      <a:r>
                        <a:rPr lang="en-US">
                          <a:solidFill>
                            <a:srgbClr val="000000"/>
                          </a:solidFill>
                          <a:effectLst/>
                          <a:latin typeface="times new roman" panose="02020603050405020304" pitchFamily="18" charset="0"/>
                        </a:rPr>
                        <a:t>SEMSTER</a:t>
                      </a:r>
                    </a:p>
                  </a:txBody>
                  <a:tcPr marT="91440" marB="91440">
                    <a:lnL w="7620" cap="flat" cmpd="sng" algn="ctr">
                      <a:solidFill>
                        <a:srgbClr val="B0C1A9"/>
                      </a:solidFill>
                      <a:prstDash val="solid"/>
                      <a:round/>
                      <a:headEnd type="none" w="med" len="med"/>
                      <a:tailEnd type="none" w="med" len="med"/>
                    </a:lnL>
                    <a:lnR w="7620" cap="flat" cmpd="sng" algn="ctr">
                      <a:solidFill>
                        <a:srgbClr val="B0C1A9"/>
                      </a:solidFill>
                      <a:prstDash val="solid"/>
                      <a:round/>
                      <a:headEnd type="none" w="med" len="med"/>
                      <a:tailEnd type="none" w="med" len="med"/>
                    </a:lnR>
                    <a:lnT w="7620" cap="flat" cmpd="sng" algn="ctr">
                      <a:solidFill>
                        <a:srgbClr val="B0C1A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LECTURER</a:t>
                      </a:r>
                    </a:p>
                  </a:txBody>
                  <a:tcPr marT="91440" marB="91440">
                    <a:lnL w="7620" cap="flat" cmpd="sng" algn="ctr">
                      <a:solidFill>
                        <a:srgbClr val="B0C1A9"/>
                      </a:solidFill>
                      <a:prstDash val="solid"/>
                      <a:round/>
                      <a:headEnd type="none" w="med" len="med"/>
                      <a:tailEnd type="none" w="med" len="med"/>
                    </a:lnL>
                    <a:lnR w="7620" cap="flat" cmpd="sng" algn="ctr">
                      <a:solidFill>
                        <a:srgbClr val="B0C1A9"/>
                      </a:solidFill>
                      <a:prstDash val="solid"/>
                      <a:round/>
                      <a:headEnd type="none" w="med" len="med"/>
                      <a:tailEnd type="none" w="med" len="med"/>
                    </a:lnR>
                    <a:lnT w="7620" cap="flat" cmpd="sng" algn="ctr">
                      <a:solidFill>
                        <a:srgbClr val="B0C1A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92301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731" y="889844"/>
            <a:ext cx="11272345" cy="3970318"/>
          </a:xfrm>
          <a:prstGeom prst="rect">
            <a:avLst/>
          </a:prstGeom>
        </p:spPr>
        <p:txBody>
          <a:bodyPr wrap="square">
            <a:spAutoFit/>
          </a:bodyPr>
          <a:lstStyle/>
          <a:p>
            <a:pPr algn="just"/>
            <a:r>
              <a:rPr lang="en-US" dirty="0">
                <a:solidFill>
                  <a:srgbClr val="610B38"/>
                </a:solidFill>
                <a:latin typeface="erdana"/>
              </a:rPr>
              <a:t>What is Normalization</a:t>
            </a:r>
            <a:r>
              <a:rPr lang="en-US" dirty="0" smtClean="0">
                <a:solidFill>
                  <a:srgbClr val="610B38"/>
                </a:solidFill>
                <a:latin typeface="erdana"/>
              </a:rPr>
              <a: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Normalization is the process of organizing the data in the database.</a:t>
            </a:r>
          </a:p>
          <a:p>
            <a:pPr algn="just">
              <a:buFont typeface="Arial" panose="020B0604020202020204" pitchFamily="34" charset="0"/>
              <a:buChar char="•"/>
            </a:pPr>
            <a:r>
              <a:rPr lang="en-US" dirty="0">
                <a:solidFill>
                  <a:srgbClr val="000000"/>
                </a:solidFill>
                <a:latin typeface="inter-regular"/>
              </a:rPr>
              <a:t>Normalization is used to minimize the redundancy from a relation or set of relations. It is also used to eliminate undesirable characteristics like Insertion, Update, and Deletion Anomalies.</a:t>
            </a:r>
          </a:p>
          <a:p>
            <a:pPr algn="just">
              <a:buFont typeface="Arial" panose="020B0604020202020204" pitchFamily="34" charset="0"/>
              <a:buChar char="•"/>
            </a:pPr>
            <a:r>
              <a:rPr lang="en-US" dirty="0">
                <a:solidFill>
                  <a:srgbClr val="000000"/>
                </a:solidFill>
                <a:latin typeface="inter-regular"/>
              </a:rPr>
              <a:t>Normalization divides the larger table into smaller and links them using relationships.</a:t>
            </a:r>
          </a:p>
          <a:p>
            <a:pPr algn="just">
              <a:buFont typeface="Arial" panose="020B0604020202020204" pitchFamily="34" charset="0"/>
              <a:buChar char="•"/>
            </a:pPr>
            <a:r>
              <a:rPr lang="en-US" dirty="0">
                <a:solidFill>
                  <a:srgbClr val="000000"/>
                </a:solidFill>
                <a:latin typeface="inter-regular"/>
              </a:rPr>
              <a:t>The normal form is used to reduce redundancy from the database table</a:t>
            </a:r>
            <a:r>
              <a:rPr lang="en-US" dirty="0" smtClean="0">
                <a:solidFill>
                  <a:srgbClr val="000000"/>
                </a:solidFill>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endParaRPr lang="en-US" dirty="0">
              <a:solidFill>
                <a:srgbClr val="000000"/>
              </a:solidFill>
              <a:latin typeface="inter-regular"/>
            </a:endParaRPr>
          </a:p>
          <a:p>
            <a:pPr algn="just"/>
            <a:r>
              <a:rPr lang="en-US" dirty="0">
                <a:solidFill>
                  <a:srgbClr val="333333"/>
                </a:solidFill>
                <a:latin typeface="inter-regular"/>
              </a:rPr>
              <a:t>Why do we need Normalization</a:t>
            </a:r>
            <a:r>
              <a:rPr lang="en-US" dirty="0" smtClean="0">
                <a:solidFill>
                  <a:srgbClr val="333333"/>
                </a:solidFill>
                <a:latin typeface="inter-regular"/>
              </a:rPr>
              <a:t>?</a:t>
            </a:r>
          </a:p>
          <a:p>
            <a:pPr algn="just"/>
            <a:endParaRPr lang="en-US" dirty="0">
              <a:solidFill>
                <a:srgbClr val="333333"/>
              </a:solidFill>
              <a:latin typeface="inter-regular"/>
            </a:endParaRPr>
          </a:p>
          <a:p>
            <a:pPr algn="just"/>
            <a:r>
              <a:rPr lang="en-US" dirty="0">
                <a:solidFill>
                  <a:srgbClr val="333333"/>
                </a:solidFill>
                <a:latin typeface="inter-regular"/>
              </a:rPr>
              <a:t>The main reason for normalizing the relations is removing these anomalies. Failure to eliminate anomalies leads to data redundancy and can cause data integrity and other problems as the database grows. Normalization consists of a series of guidelines that helps to guide you in creating a good database structure.</a:t>
            </a:r>
            <a:endParaRPr lang="en-US" b="0" i="0" dirty="0">
              <a:solidFill>
                <a:srgbClr val="333333"/>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083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8634" y="1859340"/>
            <a:ext cx="10673256" cy="2585323"/>
          </a:xfrm>
          <a:prstGeom prst="rect">
            <a:avLst/>
          </a:prstGeom>
        </p:spPr>
        <p:txBody>
          <a:bodyPr wrap="square">
            <a:spAutoFit/>
          </a:bodyPr>
          <a:lstStyle/>
          <a:p>
            <a:pPr algn="just"/>
            <a:r>
              <a:rPr lang="en-US" b="1" dirty="0">
                <a:solidFill>
                  <a:srgbClr val="333333"/>
                </a:solidFill>
                <a:latin typeface="inter-bold"/>
              </a:rPr>
              <a:t>Data modification anomalies can be categorized into three types</a:t>
            </a:r>
            <a:r>
              <a:rPr lang="en-US" b="1" dirty="0" smtClean="0">
                <a:solidFill>
                  <a:srgbClr val="333333"/>
                </a:solidFill>
                <a:latin typeface="inter-bold"/>
              </a:rPr>
              <a:t>:</a:t>
            </a:r>
          </a:p>
          <a:p>
            <a:pPr algn="just"/>
            <a:endParaRPr lang="en-US" b="1" dirty="0">
              <a:solidFill>
                <a:srgbClr val="333333"/>
              </a:solidFill>
              <a:latin typeface="inter-bold"/>
            </a:endParaRPr>
          </a:p>
          <a:p>
            <a:pPr algn="just"/>
            <a:endParaRPr lang="en-US" dirty="0">
              <a:solidFill>
                <a:srgbClr val="333333"/>
              </a:solidFill>
              <a:latin typeface="inter-regular"/>
            </a:endParaRPr>
          </a:p>
          <a:p>
            <a:pPr algn="just">
              <a:buFont typeface="Arial" panose="020B0604020202020204" pitchFamily="34" charset="0"/>
              <a:buChar char="•"/>
            </a:pPr>
            <a:r>
              <a:rPr lang="en-US" b="1" dirty="0">
                <a:solidFill>
                  <a:srgbClr val="000000"/>
                </a:solidFill>
                <a:latin typeface="inter-bold"/>
              </a:rPr>
              <a:t>Insertion Anomaly:</a:t>
            </a:r>
            <a:r>
              <a:rPr lang="en-US" dirty="0">
                <a:solidFill>
                  <a:srgbClr val="000000"/>
                </a:solidFill>
                <a:latin typeface="inter-regular"/>
              </a:rPr>
              <a:t> Insertion Anomaly refers to when one cannot insert a new tuple into a relationship due to lack of data.</a:t>
            </a:r>
          </a:p>
          <a:p>
            <a:pPr algn="just">
              <a:buFont typeface="Arial" panose="020B0604020202020204" pitchFamily="34" charset="0"/>
              <a:buChar char="•"/>
            </a:pPr>
            <a:r>
              <a:rPr lang="en-US" b="1" dirty="0">
                <a:solidFill>
                  <a:srgbClr val="000000"/>
                </a:solidFill>
                <a:latin typeface="inter-bold"/>
              </a:rPr>
              <a:t>Deletion Anomaly:</a:t>
            </a:r>
            <a:r>
              <a:rPr lang="en-US" dirty="0">
                <a:solidFill>
                  <a:srgbClr val="000000"/>
                </a:solidFill>
                <a:latin typeface="inter-regular"/>
              </a:rPr>
              <a:t> The delete anomaly refers to the situation where the deletion of data results in the unintended loss of some other important data.</a:t>
            </a:r>
          </a:p>
          <a:p>
            <a:pPr algn="just">
              <a:buFont typeface="Arial" panose="020B0604020202020204" pitchFamily="34" charset="0"/>
              <a:buChar char="•"/>
            </a:pPr>
            <a:r>
              <a:rPr lang="en-US" b="1" dirty="0" err="1">
                <a:solidFill>
                  <a:srgbClr val="000000"/>
                </a:solidFill>
                <a:latin typeface="inter-bold"/>
              </a:rPr>
              <a:t>Updatation</a:t>
            </a:r>
            <a:r>
              <a:rPr lang="en-US" b="1" dirty="0">
                <a:solidFill>
                  <a:srgbClr val="000000"/>
                </a:solidFill>
                <a:latin typeface="inter-bold"/>
              </a:rPr>
              <a:t> Anomaly:</a:t>
            </a:r>
            <a:r>
              <a:rPr lang="en-US" dirty="0">
                <a:solidFill>
                  <a:srgbClr val="000000"/>
                </a:solidFill>
                <a:latin typeface="inter-regular"/>
              </a:rPr>
              <a:t> The update anomaly is when an update of a single data value requires multiple rows of data to be updated.</a:t>
            </a:r>
            <a:endParaRPr lang="en-US" b="0" i="0" dirty="0">
              <a:solidFill>
                <a:srgbClr val="000000"/>
              </a:solidFill>
              <a:effectLst/>
              <a:latin typeface="inter-regular"/>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71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33709" y="1985948"/>
            <a:ext cx="7140130" cy="3271661"/>
          </a:xfrm>
          <a:prstGeom prst="rect">
            <a:avLst/>
          </a:prstGeom>
        </p:spPr>
      </p:pic>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40900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978408" y="1125709"/>
            <a:ext cx="8906256"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10B4B"/>
                </a:solidFill>
                <a:effectLst/>
                <a:latin typeface="erdana"/>
              </a:rPr>
              <a:t>1.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It is the first key used to identify one and only one instance of an entity uniquely. An entity can contain multiple keys, as we saw in the PERSON table. The key which is most suitable from those lists becomes a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In the EMPLOYEE table, ID can be the primary key since it is unique for each employee. In the EMPLOYEE table, we can even select </a:t>
            </a:r>
            <a:r>
              <a:rPr kumimoji="0" lang="en-US" sz="1200" b="0" i="0" u="none" strike="noStrike" cap="none" normalizeH="0" baseline="0" dirty="0" err="1" smtClean="0">
                <a:ln>
                  <a:noFill/>
                </a:ln>
                <a:solidFill>
                  <a:srgbClr val="000000"/>
                </a:solidFill>
                <a:effectLst/>
                <a:latin typeface="inter-regular"/>
              </a:rPr>
              <a:t>License_Number</a:t>
            </a:r>
            <a:r>
              <a:rPr kumimoji="0" lang="en-US" sz="1200" b="0" i="0" u="none" strike="noStrike" cap="none" normalizeH="0" baseline="0" dirty="0" smtClean="0">
                <a:ln>
                  <a:noFill/>
                </a:ln>
                <a:solidFill>
                  <a:srgbClr val="000000"/>
                </a:solidFill>
                <a:effectLst/>
                <a:latin typeface="inter-regular"/>
              </a:rPr>
              <a:t> and </a:t>
            </a:r>
            <a:r>
              <a:rPr kumimoji="0" lang="en-US" sz="1200" b="0" i="0" u="none" strike="noStrike" cap="none" normalizeH="0" baseline="0" dirty="0" err="1" smtClean="0">
                <a:ln>
                  <a:noFill/>
                </a:ln>
                <a:solidFill>
                  <a:srgbClr val="000000"/>
                </a:solidFill>
                <a:effectLst/>
                <a:latin typeface="inter-regular"/>
              </a:rPr>
              <a:t>Passport_Number</a:t>
            </a:r>
            <a:r>
              <a:rPr kumimoji="0" lang="en-US" sz="1200" b="0" i="0" u="none" strike="noStrike" cap="none" normalizeH="0" baseline="0" dirty="0" smtClean="0">
                <a:ln>
                  <a:noFill/>
                </a:ln>
                <a:solidFill>
                  <a:srgbClr val="000000"/>
                </a:solidFill>
                <a:effectLst/>
                <a:latin typeface="inter-regular"/>
              </a:rPr>
              <a:t> as primary keys since they are also unique.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inter-regular"/>
              </a:rPr>
              <a:t>For each entity, the primary key selection is based on requirements and developers.</a:t>
            </a:r>
            <a:endParaRPr kumimoji="0" lang="en-US" sz="1200" b="0" i="0" u="none" strike="noStrike" cap="none" normalizeH="0" baseline="0" dirty="0" smtClean="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30" name="Picture 6" descr="DBMS Ke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074" y="2975165"/>
            <a:ext cx="5715000" cy="294322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011252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328" y="690247"/>
            <a:ext cx="9963912" cy="1754326"/>
          </a:xfrm>
          <a:prstGeom prst="rect">
            <a:avLst/>
          </a:prstGeom>
        </p:spPr>
        <p:txBody>
          <a:bodyPr wrap="square">
            <a:spAutoFit/>
          </a:bodyPr>
          <a:lstStyle/>
          <a:p>
            <a:pPr algn="just"/>
            <a:r>
              <a:rPr lang="en-US" dirty="0">
                <a:solidFill>
                  <a:srgbClr val="610B4B"/>
                </a:solidFill>
                <a:latin typeface="erdana"/>
              </a:rPr>
              <a:t>2. Candidate key</a:t>
            </a:r>
          </a:p>
          <a:p>
            <a:pPr algn="just">
              <a:buFont typeface="Arial" panose="020B0604020202020204" pitchFamily="34" charset="0"/>
              <a:buChar char="•"/>
            </a:pPr>
            <a:r>
              <a:rPr lang="en-US" dirty="0">
                <a:solidFill>
                  <a:srgbClr val="000000"/>
                </a:solidFill>
                <a:latin typeface="inter-regular"/>
              </a:rPr>
              <a:t>A candidate key is an attribute or set of attributes that can uniquely identify a tuple.</a:t>
            </a:r>
          </a:p>
          <a:p>
            <a:pPr algn="just">
              <a:buFont typeface="Arial" panose="020B0604020202020204" pitchFamily="34" charset="0"/>
              <a:buChar char="•"/>
            </a:pPr>
            <a:r>
              <a:rPr lang="en-US" dirty="0">
                <a:solidFill>
                  <a:srgbClr val="000000"/>
                </a:solidFill>
                <a:latin typeface="inter-regular"/>
              </a:rPr>
              <a:t>Except for the primary key, the remaining attributes are considered a candidate key. The candidate keys are as strong as the primary key.</a:t>
            </a:r>
          </a:p>
          <a:p>
            <a:pPr algn="just"/>
            <a:r>
              <a:rPr lang="en-US" b="1" dirty="0">
                <a:solidFill>
                  <a:srgbClr val="333333"/>
                </a:solidFill>
                <a:latin typeface="inter-bold"/>
              </a:rPr>
              <a:t>For example:</a:t>
            </a:r>
            <a:r>
              <a:rPr lang="en-US" dirty="0">
                <a:solidFill>
                  <a:srgbClr val="333333"/>
                </a:solidFill>
                <a:latin typeface="inter-regular"/>
              </a:rPr>
              <a:t> In the EMPLOYEE table, id is best suited for the primary key. The rest of the attributes, like SSN, </a:t>
            </a:r>
            <a:r>
              <a:rPr lang="en-US" dirty="0" err="1">
                <a:solidFill>
                  <a:srgbClr val="333333"/>
                </a:solidFill>
                <a:latin typeface="inter-regular"/>
              </a:rPr>
              <a:t>Passport_Number</a:t>
            </a:r>
            <a:r>
              <a:rPr lang="en-US" dirty="0">
                <a:solidFill>
                  <a:srgbClr val="333333"/>
                </a:solidFill>
                <a:latin typeface="inter-regular"/>
              </a:rPr>
              <a:t>, </a:t>
            </a:r>
            <a:r>
              <a:rPr lang="en-US" dirty="0" err="1">
                <a:solidFill>
                  <a:srgbClr val="333333"/>
                </a:solidFill>
                <a:latin typeface="inter-regular"/>
              </a:rPr>
              <a:t>License_Number</a:t>
            </a:r>
            <a:r>
              <a:rPr lang="en-US" dirty="0">
                <a:solidFill>
                  <a:srgbClr val="333333"/>
                </a:solidFill>
                <a:latin typeface="inter-regular"/>
              </a:rPr>
              <a:t>, etc., are considered a candidate key.</a:t>
            </a:r>
            <a:endParaRPr lang="en-US" b="0" i="0" dirty="0">
              <a:solidFill>
                <a:srgbClr val="333333"/>
              </a:solidFill>
              <a:effectLst/>
              <a:latin typeface="inter-regular"/>
            </a:endParaRPr>
          </a:p>
        </p:txBody>
      </p:sp>
      <p:pic>
        <p:nvPicPr>
          <p:cNvPr id="2050" name="Picture 2" descr="DBMS Ke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415" y="3009582"/>
            <a:ext cx="4736466" cy="28860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2722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120" y="544175"/>
            <a:ext cx="10732008" cy="923330"/>
          </a:xfrm>
          <a:prstGeom prst="rect">
            <a:avLst/>
          </a:prstGeom>
        </p:spPr>
        <p:txBody>
          <a:bodyPr wrap="square">
            <a:spAutoFit/>
          </a:bodyPr>
          <a:lstStyle/>
          <a:p>
            <a:pPr algn="just"/>
            <a:r>
              <a:rPr lang="en-US" dirty="0">
                <a:solidFill>
                  <a:srgbClr val="610B4B"/>
                </a:solidFill>
                <a:latin typeface="erdana"/>
              </a:rPr>
              <a:t>3. Super Key</a:t>
            </a:r>
          </a:p>
          <a:p>
            <a:pPr algn="just"/>
            <a:r>
              <a:rPr lang="en-US" dirty="0">
                <a:solidFill>
                  <a:srgbClr val="333333"/>
                </a:solidFill>
                <a:latin typeface="inter-regular"/>
              </a:rPr>
              <a:t>Super key is an attribute set that can uniquely identify a tuple. A super key is a superset of a candidate key.</a:t>
            </a:r>
            <a:endParaRPr lang="en-US" b="0" i="0" dirty="0">
              <a:solidFill>
                <a:srgbClr val="333333"/>
              </a:solidFill>
              <a:effectLst/>
              <a:latin typeface="inter-regular"/>
            </a:endParaRPr>
          </a:p>
        </p:txBody>
      </p:sp>
      <p:pic>
        <p:nvPicPr>
          <p:cNvPr id="3" name="Picture 2"/>
          <p:cNvPicPr>
            <a:picLocks noChangeAspect="1"/>
          </p:cNvPicPr>
          <p:nvPr/>
        </p:nvPicPr>
        <p:blipFill>
          <a:blip r:embed="rId2"/>
          <a:stretch>
            <a:fillRect/>
          </a:stretch>
        </p:blipFill>
        <p:spPr>
          <a:xfrm>
            <a:off x="397383" y="1799081"/>
            <a:ext cx="5015865" cy="2928367"/>
          </a:xfrm>
          <a:prstGeom prst="rect">
            <a:avLst/>
          </a:prstGeom>
        </p:spPr>
      </p:pic>
      <p:sp>
        <p:nvSpPr>
          <p:cNvPr id="4" name="Rectangle 3"/>
          <p:cNvSpPr/>
          <p:nvPr/>
        </p:nvSpPr>
        <p:spPr>
          <a:xfrm>
            <a:off x="6144768" y="2440769"/>
            <a:ext cx="4172712" cy="2031325"/>
          </a:xfrm>
          <a:prstGeom prst="rect">
            <a:avLst/>
          </a:prstGeom>
        </p:spPr>
        <p:txBody>
          <a:bodyPr wrap="square">
            <a:spAutoFit/>
          </a:bodyPr>
          <a:lstStyle/>
          <a:p>
            <a:r>
              <a:rPr lang="en-US" b="1" dirty="0">
                <a:solidFill>
                  <a:srgbClr val="333333"/>
                </a:solidFill>
                <a:latin typeface="inter-bold"/>
              </a:rPr>
              <a:t>For example:</a:t>
            </a:r>
            <a:r>
              <a:rPr lang="en-US" dirty="0">
                <a:solidFill>
                  <a:srgbClr val="333333"/>
                </a:solidFill>
                <a:latin typeface="inter-regular"/>
              </a:rPr>
              <a:t> In the above EMPLOYEE table, for(EMPLOEE_ID, EMPLOYEE_NAME), the name of two employees can be the same, but their EMPLYEE_ID can't be the same. Hence, this combination can also be a key.</a:t>
            </a:r>
            <a:endParaRPr lang="en-US" dirty="0"/>
          </a:p>
        </p:txBody>
      </p:sp>
      <p:sp>
        <p:nvSpPr>
          <p:cNvPr id="5" name="Rectangle 4"/>
          <p:cNvSpPr/>
          <p:nvPr/>
        </p:nvSpPr>
        <p:spPr>
          <a:xfrm>
            <a:off x="2453640" y="5445358"/>
            <a:ext cx="6096000" cy="646331"/>
          </a:xfrm>
          <a:prstGeom prst="rect">
            <a:avLst/>
          </a:prstGeom>
        </p:spPr>
        <p:txBody>
          <a:bodyPr>
            <a:spAutoFit/>
          </a:bodyPr>
          <a:lstStyle/>
          <a:p>
            <a:r>
              <a:rPr lang="en-US" dirty="0" smtClean="0">
                <a:solidFill>
                  <a:srgbClr val="333333"/>
                </a:solidFill>
                <a:latin typeface="inter-regular"/>
              </a:rPr>
              <a:t>One of the </a:t>
            </a:r>
            <a:r>
              <a:rPr lang="en-US" dirty="0">
                <a:solidFill>
                  <a:srgbClr val="333333"/>
                </a:solidFill>
                <a:latin typeface="inter-regular"/>
              </a:rPr>
              <a:t>super key </a:t>
            </a:r>
            <a:r>
              <a:rPr lang="en-US" dirty="0" smtClean="0">
                <a:solidFill>
                  <a:srgbClr val="333333"/>
                </a:solidFill>
                <a:latin typeface="inter-regular"/>
              </a:rPr>
              <a:t>can be </a:t>
            </a:r>
            <a:r>
              <a:rPr lang="en-US" dirty="0">
                <a:solidFill>
                  <a:srgbClr val="333333"/>
                </a:solidFill>
                <a:latin typeface="inter-regular"/>
              </a:rPr>
              <a:t>EMPLOYEE-ID (EMPLOYEE_ID, EMPLOYEE-NAME), etc.</a:t>
            </a:r>
            <a:endParaRPr lang="en-US" dirty="0"/>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100779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9510" y="2810548"/>
            <a:ext cx="8213834" cy="923330"/>
          </a:xfrm>
          <a:prstGeom prst="rect">
            <a:avLst/>
          </a:prstGeom>
        </p:spPr>
        <p:txBody>
          <a:bodyPr wrap="square">
            <a:spAutoFit/>
          </a:bodyPr>
          <a:lstStyle/>
          <a:p>
            <a:r>
              <a:rPr lang="en-US" dirty="0">
                <a:solidFill>
                  <a:srgbClr val="333333"/>
                </a:solidFill>
                <a:latin typeface="inter-regular"/>
              </a:rPr>
              <a:t>Normalization works through a series of stages called Normal forms. The normal forms apply to individual relations. The relation is said to be in particular normal form if it satisfies constraints.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2552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1540</Words>
  <Application>Microsoft Office PowerPoint</Application>
  <PresentationFormat>Widescreen</PresentationFormat>
  <Paragraphs>344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Bahnschrift Condensed</vt:lpstr>
      <vt:lpstr>Calibri</vt:lpstr>
      <vt:lpstr>Calibri Light</vt:lpstr>
      <vt:lpstr>erdana</vt:lpstr>
      <vt:lpstr>inter-bold</vt:lpstr>
      <vt:lpstr>inter-regular</vt:lpstr>
      <vt:lpstr>times new roman</vt:lpstr>
      <vt:lpstr>Office Theme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Introduction</dc:title>
  <dc:creator>KGURU7</dc:creator>
  <cp:lastModifiedBy>KGURU7</cp:lastModifiedBy>
  <cp:revision>72</cp:revision>
  <dcterms:created xsi:type="dcterms:W3CDTF">2023-03-06T04:50:28Z</dcterms:created>
  <dcterms:modified xsi:type="dcterms:W3CDTF">2023-04-27T12:41:45Z</dcterms:modified>
</cp:coreProperties>
</file>