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9" r:id="rId3"/>
    <p:sldId id="263" r:id="rId4"/>
    <p:sldId id="262" r:id="rId5"/>
    <p:sldId id="264" r:id="rId6"/>
    <p:sldId id="261" r:id="rId7"/>
    <p:sldId id="269" r:id="rId8"/>
    <p:sldId id="267" r:id="rId9"/>
    <p:sldId id="272" r:id="rId10"/>
    <p:sldId id="268" r:id="rId11"/>
    <p:sldId id="258" r:id="rId12"/>
    <p:sldId id="270" r:id="rId13"/>
    <p:sldId id="279" r:id="rId14"/>
    <p:sldId id="273" r:id="rId15"/>
    <p:sldId id="280" r:id="rId16"/>
    <p:sldId id="274" r:id="rId17"/>
    <p:sldId id="276" r:id="rId18"/>
    <p:sldId id="281" r:id="rId19"/>
    <p:sldId id="282" r:id="rId20"/>
    <p:sldId id="277" r:id="rId21"/>
    <p:sldId id="278" r:id="rId22"/>
    <p:sldId id="283" r:id="rId23"/>
    <p:sldId id="284" r:id="rId24"/>
    <p:sldId id="285" r:id="rId25"/>
    <p:sldId id="286" r:id="rId26"/>
    <p:sldId id="287" r:id="rId27"/>
    <p:sldId id="260" r:id="rId28"/>
  </p:sldIdLst>
  <p:sldSz cx="100806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0E"/>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6619" autoAdjust="0"/>
  </p:normalViewPr>
  <p:slideViewPr>
    <p:cSldViewPr>
      <p:cViewPr>
        <p:scale>
          <a:sx n="74" d="100"/>
          <a:sy n="74" d="100"/>
        </p:scale>
        <p:origin x="-960" y="-72"/>
      </p:cViewPr>
      <p:guideLst>
        <p:guide orient="horz" pos="2160"/>
        <p:guide pos="317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7FC206A-0C3A-4669-AE84-2D50722F22AC}" type="datetimeFigureOut">
              <a:rPr lang="en-IN" smtClean="0"/>
              <a:t>31-05-2023</a:t>
            </a:fld>
            <a:endParaRPr lang="en-IN"/>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AA5E4A5-E573-4042-A6C4-92A701815109}" type="slidenum">
              <a:rPr lang="en-IN" smtClean="0"/>
              <a:t>‹#›</a:t>
            </a:fld>
            <a:endParaRPr lang="en-IN"/>
          </a:p>
        </p:txBody>
      </p:sp>
    </p:spTree>
    <p:extLst>
      <p:ext uri="{BB962C8B-B14F-4D97-AF65-F5344CB8AC3E}">
        <p14:creationId xmlns:p14="http://schemas.microsoft.com/office/powerpoint/2010/main" val="271386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88BFBC-3ED5-4C4D-B015-A3DA84B3C536}" type="datetimeFigureOut">
              <a:rPr lang="en-IN" smtClean="0"/>
              <a:t>31-05-2023</a:t>
            </a:fld>
            <a:endParaRPr lang="en-IN"/>
          </a:p>
        </p:txBody>
      </p:sp>
      <p:sp>
        <p:nvSpPr>
          <p:cNvPr id="4" name="Slide Image Placeholder 3"/>
          <p:cNvSpPr>
            <a:spLocks noGrp="1" noRot="1" noChangeAspect="1"/>
          </p:cNvSpPr>
          <p:nvPr>
            <p:ph type="sldImg" idx="2"/>
          </p:nvPr>
        </p:nvSpPr>
        <p:spPr>
          <a:xfrm>
            <a:off x="2681288" y="514350"/>
            <a:ext cx="3781425"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1AF83A1-9BFF-4AD1-8E87-27BAE8978EDE}" type="slidenum">
              <a:rPr lang="en-IN" smtClean="0"/>
              <a:t>‹#›</a:t>
            </a:fld>
            <a:endParaRPr lang="en-IN"/>
          </a:p>
        </p:txBody>
      </p:sp>
    </p:spTree>
    <p:extLst>
      <p:ext uri="{BB962C8B-B14F-4D97-AF65-F5344CB8AC3E}">
        <p14:creationId xmlns:p14="http://schemas.microsoft.com/office/powerpoint/2010/main" val="38325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a:t>
            </a:r>
            <a:r>
              <a:rPr lang="en-IN" baseline="0" dirty="0" smtClean="0"/>
              <a:t> finish this task I’m imagining myself as a data analyst peter </a:t>
            </a:r>
            <a:r>
              <a:rPr lang="en-IN" baseline="0" dirty="0" err="1" smtClean="0"/>
              <a:t>pandey</a:t>
            </a:r>
            <a:r>
              <a:rPr lang="en-IN" baseline="0" dirty="0" smtClean="0"/>
              <a:t> and complete the analysis in a step by step approach.</a:t>
            </a:r>
            <a:endParaRPr lang="en-IN" dirty="0"/>
          </a:p>
        </p:txBody>
      </p:sp>
      <p:sp>
        <p:nvSpPr>
          <p:cNvPr id="4" name="Slide Number Placeholder 3"/>
          <p:cNvSpPr>
            <a:spLocks noGrp="1"/>
          </p:cNvSpPr>
          <p:nvPr>
            <p:ph type="sldNum" sz="quarter" idx="10"/>
          </p:nvPr>
        </p:nvSpPr>
        <p:spPr/>
        <p:txBody>
          <a:bodyPr/>
          <a:lstStyle/>
          <a:p>
            <a:fld id="{71AF83A1-9BFF-4AD1-8E87-27BAE8978EDE}" type="slidenum">
              <a:rPr lang="en-IN" smtClean="0"/>
              <a:t>4</a:t>
            </a:fld>
            <a:endParaRPr lang="en-IN"/>
          </a:p>
        </p:txBody>
      </p:sp>
    </p:spTree>
    <p:extLst>
      <p:ext uri="{BB962C8B-B14F-4D97-AF65-F5344CB8AC3E}">
        <p14:creationId xmlns:p14="http://schemas.microsoft.com/office/powerpoint/2010/main" val="275994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130427"/>
            <a:ext cx="8568531"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512094" y="3886200"/>
            <a:ext cx="705643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9A266B-5903-4015-897C-B624D61C7B5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145206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9A266B-5903-4015-897C-B624D61C7B5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318516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274640"/>
            <a:ext cx="2268141"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4031" y="274640"/>
            <a:ext cx="663641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9A266B-5903-4015-897C-B624D61C7B5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311462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9A266B-5903-4015-897C-B624D61C7B5D}" type="datetimeFigureOut">
              <a:rPr lang="en-IN" smtClean="0"/>
              <a:t>31-05-2023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24359110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406902"/>
            <a:ext cx="8568531"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96300" y="2906713"/>
            <a:ext cx="85685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A266B-5903-4015-897C-B624D61C7B5D}"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50773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4031" y="1600202"/>
            <a:ext cx="44522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24318" y="1600202"/>
            <a:ext cx="44522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9A266B-5903-4015-897C-B624D61C7B5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371013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4031" y="1535114"/>
            <a:ext cx="445402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2174875"/>
            <a:ext cx="445402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20820" y="1535114"/>
            <a:ext cx="4455776"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20" y="2174875"/>
            <a:ext cx="4455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9A266B-5903-4015-897C-B624D61C7B5D}"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237232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9A266B-5903-4015-897C-B624D61C7B5D}"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132020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A266B-5903-4015-897C-B624D61C7B5D}"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32779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73050"/>
            <a:ext cx="3316456" cy="1162051"/>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941245" y="273053"/>
            <a:ext cx="56353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4034" y="1435103"/>
            <a:ext cx="33164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A266B-5903-4015-897C-B624D61C7B5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121942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4800601"/>
            <a:ext cx="6048375" cy="566739"/>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75873"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75873" y="5367339"/>
            <a:ext cx="6048375"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A266B-5903-4015-897C-B624D61C7B5D}"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E4815-D618-4AD9-A4B3-57C958A6FB5D}" type="slidenum">
              <a:rPr lang="en-IN" smtClean="0"/>
              <a:t>‹#›</a:t>
            </a:fld>
            <a:endParaRPr lang="en-IN"/>
          </a:p>
        </p:txBody>
      </p:sp>
    </p:spTree>
    <p:extLst>
      <p:ext uri="{BB962C8B-B14F-4D97-AF65-F5344CB8AC3E}">
        <p14:creationId xmlns:p14="http://schemas.microsoft.com/office/powerpoint/2010/main" val="188027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lum/>
          </a:blip>
          <a:srcRect/>
          <a:stretch>
            <a:fillRect l="-1000" t="-23000" b="-2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74639"/>
            <a:ext cx="9072563"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04031" y="1600202"/>
            <a:ext cx="907256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04031" y="6356352"/>
            <a:ext cx="235214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A266B-5903-4015-897C-B624D61C7B5D}" type="datetimeFigureOut">
              <a:rPr lang="en-IN" smtClean="0"/>
              <a:t>31-05-2023</a:t>
            </a:fld>
            <a:endParaRPr lang="en-IN"/>
          </a:p>
        </p:txBody>
      </p:sp>
      <p:sp>
        <p:nvSpPr>
          <p:cNvPr id="5" name="Footer Placeholder 4"/>
          <p:cNvSpPr>
            <a:spLocks noGrp="1"/>
          </p:cNvSpPr>
          <p:nvPr>
            <p:ph type="ftr" sz="quarter" idx="3"/>
          </p:nvPr>
        </p:nvSpPr>
        <p:spPr>
          <a:xfrm>
            <a:off x="3444214" y="6356352"/>
            <a:ext cx="31921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a:t>
            </a:r>
            <a:endParaRPr lang="en-IN" dirty="0"/>
          </a:p>
        </p:txBody>
      </p:sp>
      <p:sp>
        <p:nvSpPr>
          <p:cNvPr id="6" name="Slide Number Placeholder 5"/>
          <p:cNvSpPr>
            <a:spLocks noGrp="1"/>
          </p:cNvSpPr>
          <p:nvPr>
            <p:ph type="sldNum" sz="quarter" idx="4"/>
          </p:nvPr>
        </p:nvSpPr>
        <p:spPr>
          <a:xfrm>
            <a:off x="7728479" y="5725763"/>
            <a:ext cx="2352146" cy="1132237"/>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IN" dirty="0"/>
          </a:p>
        </p:txBody>
      </p:sp>
    </p:spTree>
    <p:extLst>
      <p:ext uri="{BB962C8B-B14F-4D97-AF65-F5344CB8AC3E}">
        <p14:creationId xmlns:p14="http://schemas.microsoft.com/office/powerpoint/2010/main" val="369145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basics.io/challenge/codebasics-resume-project-challenge"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Telangana Tourism – Explore 5 Telangana Tourist Plac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Telangana Tourism – Explore 5 Telangana Tourist Places"/>
          <p:cNvSpPr>
            <a:spLocks noChangeAspect="1" noChangeArrowheads="1"/>
          </p:cNvSpPr>
          <p:nvPr/>
        </p:nvSpPr>
        <p:spPr bwMode="auto">
          <a:xfrm>
            <a:off x="307975" y="1587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descr="Stay Tuned – Cube BioEner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8544" y="5475488"/>
            <a:ext cx="2668718" cy="101995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9" descr="Confused Destinations Stock Illustrations – 9 Confused Destinations Stock  Illustrations, Vectors &amp; Clipart - Dreamstime"/>
          <p:cNvSpPr>
            <a:spLocks noChangeAspect="1" noChangeArrowheads="1"/>
          </p:cNvSpPr>
          <p:nvPr/>
        </p:nvSpPr>
        <p:spPr bwMode="auto">
          <a:xfrm>
            <a:off x="460375" y="16827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4" descr="img.freepik.com/premium-vector/young-man-with-bubb..."/>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144" y="2373312"/>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235360"/>
      </p:ext>
    </p:extLst>
  </p:cSld>
  <p:clrMapOvr>
    <a:masterClrMapping/>
  </p:clrMapOvr>
  <mc:AlternateContent xmlns:mc="http://schemas.openxmlformats.org/markup-compatibility/2006" xmlns:p14="http://schemas.microsoft.com/office/powerpoint/2010/main">
    <mc:Choice Requires="p14">
      <p:transition spd="slow" p14:dur="2000" advTm="19042"/>
    </mc:Choice>
    <mc:Fallback xmlns="">
      <p:transition spd="slow" advTm="1904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10080625" cy="792088"/>
          </a:xfrm>
        </p:spPr>
        <p:txBody>
          <a:bodyPr>
            <a:noAutofit/>
          </a:bodyPr>
          <a:lstStyle/>
          <a:p>
            <a:r>
              <a:rPr lang="en-IN" sz="2400" b="1" u="sng" dirty="0">
                <a:solidFill>
                  <a:schemeClr val="accent6">
                    <a:lumMod val="75000"/>
                  </a:schemeClr>
                </a:solidFill>
              </a:rPr>
              <a:t>Q -1 : </a:t>
            </a:r>
            <a:r>
              <a:rPr lang="en-US" sz="2400" b="1" u="sng" dirty="0">
                <a:solidFill>
                  <a:schemeClr val="accent6">
                    <a:lumMod val="75000"/>
                  </a:schemeClr>
                </a:solidFill>
              </a:rPr>
              <a:t>Top 10 </a:t>
            </a:r>
            <a:r>
              <a:rPr lang="en-US" sz="2400" b="1" u="sng" dirty="0">
                <a:solidFill>
                  <a:schemeClr val="accent6">
                    <a:lumMod val="75000"/>
                  </a:schemeClr>
                </a:solidFill>
                <a:latin typeface="Cambria Math" pitchFamily="18" charset="0"/>
                <a:ea typeface="Cambria Math" pitchFamily="18" charset="0"/>
              </a:rPr>
              <a:t>Districts</a:t>
            </a:r>
            <a:r>
              <a:rPr lang="en-US" sz="2400" b="1" u="sng" dirty="0">
                <a:solidFill>
                  <a:schemeClr val="accent6">
                    <a:lumMod val="75000"/>
                  </a:schemeClr>
                </a:solidFill>
              </a:rPr>
              <a:t> With Highest Number </a:t>
            </a:r>
            <a:r>
              <a:rPr lang="en-US" sz="2400" b="1" u="sng" dirty="0" smtClean="0">
                <a:solidFill>
                  <a:schemeClr val="accent6">
                    <a:lumMod val="75000"/>
                  </a:schemeClr>
                </a:solidFill>
              </a:rPr>
              <a:t>Of </a:t>
            </a:r>
            <a:br>
              <a:rPr lang="en-US" sz="2400" b="1" u="sng" dirty="0" smtClean="0">
                <a:solidFill>
                  <a:schemeClr val="accent6">
                    <a:lumMod val="75000"/>
                  </a:schemeClr>
                </a:solidFill>
              </a:rPr>
            </a:br>
            <a:r>
              <a:rPr lang="en-US" sz="2400" b="1" u="sng" dirty="0" smtClean="0">
                <a:solidFill>
                  <a:schemeClr val="accent6">
                    <a:lumMod val="75000"/>
                  </a:schemeClr>
                </a:solidFill>
              </a:rPr>
              <a:t>Domestic and Foreign </a:t>
            </a:r>
            <a:r>
              <a:rPr lang="en-US" sz="2400" b="1" u="sng" dirty="0">
                <a:solidFill>
                  <a:schemeClr val="accent6">
                    <a:lumMod val="75000"/>
                  </a:schemeClr>
                </a:solidFill>
              </a:rPr>
              <a:t>Visitors In </a:t>
            </a:r>
            <a:r>
              <a:rPr lang="en-US" sz="2400" b="1" u="sng" dirty="0" err="1">
                <a:solidFill>
                  <a:schemeClr val="accent6">
                    <a:lumMod val="75000"/>
                  </a:schemeClr>
                </a:solidFill>
              </a:rPr>
              <a:t>Telangana</a:t>
            </a:r>
            <a:r>
              <a:rPr lang="en-IN" sz="2400" b="1" u="sng" dirty="0">
                <a:solidFill>
                  <a:schemeClr val="accent6">
                    <a:lumMod val="75000"/>
                  </a:schemeClr>
                </a:solidFill>
              </a:rPr>
              <a:t> </a:t>
            </a:r>
            <a:r>
              <a:rPr lang="en-IN" sz="2800" b="1" dirty="0">
                <a:solidFill>
                  <a:schemeClr val="accent6">
                    <a:lumMod val="75000"/>
                  </a:schemeClr>
                </a:solidFill>
              </a:rPr>
              <a:t/>
            </a:r>
            <a:br>
              <a:rPr lang="en-IN" sz="2800" b="1" dirty="0">
                <a:solidFill>
                  <a:schemeClr val="accent6">
                    <a:lumMod val="75000"/>
                  </a:schemeClr>
                </a:solidFill>
              </a:rPr>
            </a:br>
            <a:endParaRPr lang="en-IN" sz="28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8743" y="5873262"/>
            <a:ext cx="1151881" cy="78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48" y="2564904"/>
            <a:ext cx="446449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480" y="2906942"/>
            <a:ext cx="2933127" cy="219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2371" y="1855891"/>
            <a:ext cx="5038725" cy="523220"/>
          </a:xfrm>
          <a:prstGeom prst="rect">
            <a:avLst/>
          </a:prstGeom>
        </p:spPr>
        <p:txBody>
          <a:bodyPr>
            <a:spAutoFit/>
          </a:bodyPr>
          <a:lstStyle/>
          <a:p>
            <a:pPr algn="ctr"/>
            <a:r>
              <a:rPr lang="en-US" sz="1400" b="1" dirty="0"/>
              <a:t>Top 10 Districts With Highest Number Of </a:t>
            </a:r>
            <a:endParaRPr lang="en-US" sz="1400" b="1" dirty="0" smtClean="0"/>
          </a:p>
          <a:p>
            <a:pPr algn="ctr"/>
            <a:r>
              <a:rPr lang="en-US" sz="1400" b="1" dirty="0" smtClean="0"/>
              <a:t>Domestic </a:t>
            </a:r>
            <a:r>
              <a:rPr lang="en-US" sz="1400" b="1" dirty="0"/>
              <a:t>Visitors In </a:t>
            </a:r>
            <a:r>
              <a:rPr lang="en-US" sz="1400" b="1" dirty="0" err="1"/>
              <a:t>Telangana</a:t>
            </a:r>
            <a:endParaRPr lang="en-IN" sz="1400" dirty="0"/>
          </a:p>
        </p:txBody>
      </p:sp>
      <p:sp>
        <p:nvSpPr>
          <p:cNvPr id="5" name="Rectangle 4"/>
          <p:cNvSpPr/>
          <p:nvPr/>
        </p:nvSpPr>
        <p:spPr>
          <a:xfrm>
            <a:off x="5405209" y="1862997"/>
            <a:ext cx="4464496" cy="523220"/>
          </a:xfrm>
          <a:prstGeom prst="rect">
            <a:avLst/>
          </a:prstGeom>
        </p:spPr>
        <p:txBody>
          <a:bodyPr wrap="square">
            <a:spAutoFit/>
          </a:bodyPr>
          <a:lstStyle/>
          <a:p>
            <a:pPr algn="ctr"/>
            <a:r>
              <a:rPr lang="en-US" sz="1400" b="1" dirty="0"/>
              <a:t>Top 10 Districts With Highest Number Of </a:t>
            </a:r>
            <a:endParaRPr lang="en-US" sz="1400" b="1" dirty="0" smtClean="0"/>
          </a:p>
          <a:p>
            <a:pPr algn="ctr"/>
            <a:r>
              <a:rPr lang="en-US" sz="1400" b="1" dirty="0" smtClean="0"/>
              <a:t>Foreign </a:t>
            </a:r>
            <a:r>
              <a:rPr lang="en-US" sz="1400" b="1" dirty="0"/>
              <a:t>Visitors In </a:t>
            </a:r>
            <a:r>
              <a:rPr lang="en-US" sz="1400" b="1" dirty="0" err="1"/>
              <a:t>Telangana</a:t>
            </a:r>
            <a:endParaRPr lang="en-IN" sz="1400"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608" y="1180853"/>
            <a:ext cx="5459133" cy="38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63848" y="5681550"/>
            <a:ext cx="7560840" cy="1077218"/>
          </a:xfrm>
          <a:prstGeom prst="rect">
            <a:avLst/>
          </a:prstGeom>
        </p:spPr>
        <p:txBody>
          <a:bodyPr wrap="square">
            <a:spAutoFit/>
          </a:bodyPr>
          <a:lstStyle/>
          <a:p>
            <a:pPr marL="285750" indent="-285750">
              <a:buFont typeface="Arial" pitchFamily="34" charset="0"/>
              <a:buChar char="•"/>
            </a:pPr>
            <a:r>
              <a:rPr lang="en-US" sz="1600" b="1" i="1" dirty="0">
                <a:cs typeface="Times New Roman" panose="02020603050405020304" pitchFamily="18" charset="0"/>
              </a:rPr>
              <a:t>Hyderabad is the first place in </a:t>
            </a:r>
            <a:r>
              <a:rPr lang="en-US" sz="1600" b="1" i="1" dirty="0" err="1">
                <a:cs typeface="Times New Roman" panose="02020603050405020304" pitchFamily="18" charset="0"/>
              </a:rPr>
              <a:t>Telangana</a:t>
            </a:r>
            <a:r>
              <a:rPr lang="en-US" sz="1600" b="1" i="1" dirty="0">
                <a:cs typeface="Times New Roman" panose="02020603050405020304" pitchFamily="18" charset="0"/>
              </a:rPr>
              <a:t> to receive 84 million domestic </a:t>
            </a:r>
            <a:r>
              <a:rPr lang="en-US" sz="1600" b="1" i="1" dirty="0" smtClean="0">
                <a:cs typeface="Times New Roman" panose="02020603050405020304" pitchFamily="18" charset="0"/>
              </a:rPr>
              <a:t>visitors and  1 million Foreign visitors.</a:t>
            </a:r>
          </a:p>
          <a:p>
            <a:pPr marL="285750" indent="-285750">
              <a:buFont typeface="Arial" pitchFamily="34" charset="0"/>
              <a:buChar char="•"/>
            </a:pPr>
            <a:r>
              <a:rPr lang="en-IN" sz="1600" b="1" i="1" dirty="0" smtClean="0"/>
              <a:t>Hyderabad </a:t>
            </a:r>
            <a:r>
              <a:rPr lang="en-IN" sz="1600" b="1" i="1" dirty="0"/>
              <a:t>got </a:t>
            </a:r>
            <a:r>
              <a:rPr lang="en-IN" sz="1600" b="1" i="1" dirty="0" err="1" smtClean="0"/>
              <a:t>approx</a:t>
            </a:r>
            <a:r>
              <a:rPr lang="en-IN" sz="1600" b="1" i="1" dirty="0" smtClean="0"/>
              <a:t> 23.55 </a:t>
            </a:r>
            <a:r>
              <a:rPr lang="en-IN" sz="1600" b="1" i="1" dirty="0"/>
              <a:t>% of total domestic </a:t>
            </a:r>
            <a:r>
              <a:rPr lang="en-IN" sz="1600" b="1" i="1" dirty="0" smtClean="0"/>
              <a:t>visitors and </a:t>
            </a:r>
            <a:r>
              <a:rPr lang="en-IN" sz="1600" b="1" i="1" dirty="0"/>
              <a:t>98.58 % of total foreign </a:t>
            </a:r>
            <a:r>
              <a:rPr lang="en-IN" sz="1600" b="1" i="1" dirty="0" smtClean="0"/>
              <a:t>visitors.</a:t>
            </a:r>
            <a:endParaRPr lang="en-IN" sz="1600" b="1" i="1" dirty="0"/>
          </a:p>
        </p:txBody>
      </p:sp>
    </p:spTree>
    <p:extLst>
      <p:ext uri="{BB962C8B-B14F-4D97-AF65-F5344CB8AC3E}">
        <p14:creationId xmlns:p14="http://schemas.microsoft.com/office/powerpoint/2010/main" val="284272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937" y="81856"/>
            <a:ext cx="6552728" cy="461764"/>
          </a:xfrm>
        </p:spPr>
        <p:txBody>
          <a:bodyPr>
            <a:normAutofit fontScale="90000"/>
          </a:bodyPr>
          <a:lstStyle/>
          <a:p>
            <a:r>
              <a:rPr lang="en-US" sz="3600" b="1" dirty="0" smtClean="0">
                <a:solidFill>
                  <a:schemeClr val="accent6">
                    <a:lumMod val="75000"/>
                  </a:schemeClr>
                </a:solidFill>
                <a:latin typeface="Cambria Math" pitchFamily="18" charset="0"/>
                <a:ea typeface="Cambria Math" pitchFamily="18" charset="0"/>
              </a:rPr>
              <a:t>Insights Gained</a:t>
            </a:r>
            <a:endParaRPr lang="en-IN" sz="3600" b="1" dirty="0">
              <a:solidFill>
                <a:schemeClr val="accent6">
                  <a:lumMod val="75000"/>
                </a:schemeClr>
              </a:solidFill>
              <a:latin typeface="Cambria Math" pitchFamily="18" charset="0"/>
              <a:ea typeface="Cambria Math" pitchFamily="18" charset="0"/>
            </a:endParaRPr>
          </a:p>
        </p:txBody>
      </p:sp>
      <p:sp>
        <p:nvSpPr>
          <p:cNvPr id="6" name="AutoShape 3" descr="Top 10 Districts With Highest Number Of Domestic Visitors In Telangana"/>
          <p:cNvSpPr>
            <a:spLocks noChangeAspect="1" noChangeArrowheads="1"/>
          </p:cNvSpPr>
          <p:nvPr/>
        </p:nvSpPr>
        <p:spPr bwMode="auto">
          <a:xfrm>
            <a:off x="504031" y="3086100"/>
            <a:ext cx="3360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5" descr="data:image/png;base64,iVBORw0KGgoAAAANSUhEUgAAAwYAAAHpCAYAAAA4SyuqAAAABGdBTUEAALGPC/xhBQAAMz5JREFUeF7t3E+LNHt7F/ADBnwBbvUVnHcgCC5cCgoePBLhIIjLIC40uMps3LhIx4WJm6Q1IJ7kEIM0QQiCO0ECdkRxYcBNFnNIYvIkT574/DnPaau768+vqq7q7pmp6amr+vOBL9zTU11dXT1Vc32n+65PDgAAwMNTDAAAAMUAAABQDAAAgIpiAAAAKAYAAIBiAAAAVBQDAABAMQAAABQDAACgohgAAACKAQAAoBgAAAAVxQAAAFAMAAAAxQAAAKgoBgAAgGIAAAAoBgAAQEUxAAAAFAMAAEAxgNQ++cQhnNmXX355+Pzzz+uvyOizzz47fPXVV/VXZOQ8mpvz6LwcDQAAgGIAAAAoBgAAQEUxAAAAFAMAAEAxgNRcTSM3V9PIz1WJ8nMezc15dF6OBgAAQDEAAAAUAwAAoKIYAAAAigEAAKAYQGp/4c//ucO3f/KHkjT//pd/6fD3P/9b4fckR/7eZ3/z8B/+7b8Jvyc54jyaO+92Hv1/36t/0z4WxQAS+/qLT0VERGTmfOcX/kn9m/axKAaQWHQyExERkbdFMQDSiU5mIiIi8rYoBkA60clMRERE3hbFAEgnOpmJiIjI26IYAOlEJzMRERF5WxQDIJ3oZCYiIiJvi2IA2TzvDpunp8NTle2+vu09vfPjPe82p3U/PW0Pt64+OpmJiIjI26IYwFwuDtD7w7b+3mb3XN/2SopBeDITERGRt0UxgLkoBq+iGIiIiCwjigHMRTF4FcVARERkGVEMYC4vKgbd10+9hbvb25v32/Nyp2wOu338ON2AXaf/zeI+zWNU66o2Zb8t7lOnV14Gz6u3/GZ3aJcslusyHvaH998rBiIiIouIYgBzCQfjcZqhuxuQi4G4LQH1bb1SME4z+0fD/SnNAuG2HYvB82G3Gd5+TlsOivtuNoPycUy3EePvndI9v8ntPEUxEBER+cgoBjCXFxaDcvnRgH+6oRzau6G5fGfgvNh4Pd1t9f3KbSv/yh9ot6FZbuK+YbEpDberXE+3oeFzvCY6mYmIiMjbohjAXIaDcE/0fwyKofh0h/5HfOL7VIaPc/FdhXpdxX1666qMPoLUJCgGvefVPu54e4fpb2ez/Jn/YyAiIrKMKAYwlxcXg0ozLB+H8PLfx+9NDfODx5kc7OuctuXqcF+l/saldwzi+w4/kjQuI/3tVAxERESWGMUA5jI1QJ9MFIP29s1hUw/W3feLv8CHH+GpH6cY7sePW5vYtnYob28sBvygGEx/BKh7Ht3mD7ar+Dp8joqBiIjIh0YxgLm8qhgc5+VmMD5m6q/pcc6PUw7p/bSPda0YRImKQZDzY5QD/jjXtvMcxUBEROQjoxjAXF5ZDHqD9/iOg+G9Gp4nHqdfMM65VgyOyvsdl7/8UaJ+Aeg9l/J5TG7noBxU3/BRIhERkWVEMYCPdmFoJxadzERERORtUQzgg3V/sb/9L+aPLjqZiYiIyNuiGMCHGH/e3rsFt4tOZiIiIvK2KAbwIfrFQCl4mehkJiIiIm+LYgCkE53MRERE5G1RDIB0opOZiIiIvC2KAZBOdDITERGRt0UxANKJTmYiIiLytigGQD7f/EhERETmzrc/rn/RPhbFAAAAUAwgs08+cQhn9uWXXx4+//zz+isy+uyzzw5fffVV/RUZOY/m5jw6L0cDAACgGAAAAIoBAABQUQwAAADFAAAAUAwgNVfTyM3VNPJzVaL8nEdzcx6dl6MBAABQDAAAAMUAAACoKAaQ2A/+538RkQT59rvfqY9agOVSDCCxr7/4VEQS5FgOAJZOMYDEogFERJYXxWC5XJUoN1clmpejARKLBhARWV4UAyADxQASiwYQEVleFAMgA8UAEosGEBFZXhQDIAPFABKLBhARWV4UAyADxQASiwYQEVleFAMgA8WAK/aH7dPT4anKdl/ftBLPu83peT1tdofn+rbXGe+j/fb8dbvu591hM1hmDtEAIiLLi2KwXK5KlJurEs3L0bBKz4fdph5Mh3npELzftvfd7N42Pt9dMYyXOQ/m5T7aVqP9GwT7SDEQkTKKAZCBYrBKF4rBMS8qBznfMWjfDQjSPA/vGIjIvaIYABkoBqtUFIN2Ci3LwuaQ7Y//L9MN6sOh/1gG7lFwFAMRKaMYABkoBqsUFYPzUDwsBu0AW6T3kaFooC0+OtOmHMAH9+k9Rrg9x4/yFMN8ld7wfO3xRqaLQeny8N6soyhRo+2ovxfso5uKQXFbl5d9rCkaQERkeVEMgAwUg1WKikE0LE9/5KgtB8FAO/kxnWAI3mzGy47Xs6mW6y9TDshXHy8wKjztfuhcGt67nIf/eBveWAyiwnPK7eUgGkBEZHlRDIAMFINVmh74e38BD9w00A61A+54UA6H7npF5bDdFJHytpsfb8KoHBxTrPRiMWhuOwq2/WS/e1sxGLplmYFoABGR5UUxWC5XJcrNVYnm5WhYpaliMB6kr/41PhpWy0G5l+m/oPe2qb6xe+ziL+SvebwrhgXhlisH9T5Oda2IBNt8WzHof3yqTLfMZdEAIiLLi2IAZKAYrNJ4CO+G42K4LT/KMlxucqAth9l6oL/wjkE34L62GNzweLco1ts8t9uG93I75ywGZXm7tN8uiwYQEVleFAMgA8VglcZDeG/ArofVduBtlynuNzXQtl93w/xocA4H3FcWg1seb+T4XIt1HhXrvb0E1YL7nrzpo0TN61E8h6Ko9R7/gmgAEZHlRTEAMlAMVikqBpVi8Dx+VKYbsINcLQZR3rMYRLlUDKLlz2m26eZiUGmX7WX6+d5eDOIMH39KNICIyPKiGAAZKAarNFEMKuWAe/xW+fWxLNw0LJcfQTou964fJapce7xAPMj330W46bkWxkWqXl9wv5vWXdx2WteVx49EA4iILC+KAZCBYsBlrxhWuZ9oABGR5UUxWC5XJcrNVYnm5Wjgshv+Os/HiQYQEVleFAMgA8WAWO9jLlWaj8SwKNEAIiLLi2IAZKAYECuLgVKwWNEAIiLLi2IAZKAYQGLRACIiy4tiAGSgGEBi0QAiIsuLYgBkoBhAYtEAIiLLi2KwXK5KlJurEs3L0QCJ/cE//RsikiA//J3fro9agOVSDAAAAMUAAABQDAAAgIpiAAAAKAaQmatp5OZqGvl99tlnh6+++qr+ioycR3NzHp2XowEAAFAMAAAAxQAAAKgoBgAAgGIAAAAoBpCaq2nk5moa+bkqUX7Oo7k5j87L0QAAACgGkNmf/sYviqTKtz/4s/qnF4ClUQwgsa+/+FQkVX78nd+vf3oBWBrFABKLBi+RJUcxAFguxQASiwYvkSVHMQBYLsUAEosGL5ElZ23FwFWJ8nNVotxclWhejgZILBq8RJYc7xgALJdiAIlFg5fIkqMYACyXYgCJRYOXyJKjGAAsl2LA4uy3T4enpyqb3eG5vu2+9oft8fGrbHYfswW3igYvkSVHMQBYLsVgAdpB+GlbjaSF591hUw+oT9vedxYwPL+fFz23/bbYd8+H3aa+72B/vWzYv28xaJ7vax4rGrxElhzFAGC5FIMFeN5tzsPs0+ZQzobd7ceUpSHPX7Rf4/Zi0OyHZr/lLAbddvdf/1tEg5fIkrO2YuCqRPm5KlFurko0L0fDEhTvDHSDaDHknlIMjcXyo/l3BW4tBm1xandC1mJQad75eOE7QNHgJbLkeMcAYLkUg0XoBtFuoG1u2xw29bDbDqm9j89Uyo8ctZl6h2HfDs+nh3rRfZ+7YfyY0RA7KDPVA4yH/GHhOaec428rBt16uvu+sBj0Cla3v3fPF55zb99cfy7dfY/369Y7XK7bvpe9axANXiJLjmIAsFyKwUKMhuFm+K+mx+Ffxkd/KW+LwjDNENsfSJuc7v6C+2425YBc39ZOsfGQ3KYd8uNtOaZ7OvVtl4pBO9RPDOrNylrF8wiKQZdBMQie80ueS1cMuoLXpdz27nl3+/S6aPASWXIUA4DlUgyWYvAuQG9I7H2vG34nB8jeX8KPN5QDbH8YHbnpvsVtzZBcFIx2Ji8H78khfzzM31QMmsfrLfOGYtBbT7y/yiE/3vXjx+/u0z1ueVu5maPCd4No8BJZchQDgOVSDJaiN5A3A2YzgDaDavnX7HI4LQfZfs4zZvH9CwPzMMP7lkVkOLx3w26/eERDfnvbMPW2fUQx6Jes+Dn3X6PzTdeeS7hfgvUcKQbyCFEMAJZLMViMbqjdbLf14NgNk80A2n6vHYiLYbgpC6PBc2LQfcN9h8N7NyBfLgblX8vP6xsP88P7hMJicOG+0TA+MaBXa7mpGNzyXBQDkX7WVgxclSg/VyXKzVWJ5uVoWJBuuK5TDIjlENr/XjPEFu8gjD7WM1UMXn/fSwN/u2nFANws19yvW1e3/jmKQbgdlW7fXh/Qe9tUrL9bx3l/3fJcFAORfrxjALBcisGSFEP5cGgsh8n+94phNMh5uXi4f8t9x8P75XUNi0GY+kmN1x1o90f/HYpr29F7/rcUgyjD7YxSL/OSYjAuGtdFg5fIkqMYACyXYrAo5UBa/BX/5ML3eqWhGkBHg2d339HQ+cr7hsN7b13n+4+XKz++dFzmlR8lKtZTDteNaGgfLTd6ro3yOXeXdz2lt+D153J7MWgec/i6XxYNXiJLjmIAsFyKAe+oKDOjqfztXvPRm8Wa+GjUNdHgJbLkKAYAy6UYMJPnw27bH2rLv9q/z+z+ur+yL8/ldz8uiQYvkSVHMQBYLsWAmfQ/VtPLe/5Fv/1/GcP/a5BHU6Be8n8LGtHgJbLkrK0YuCpRfq5KlJurEs3L0cBM4mKwhk/5LFk0eIksOd4xAFguxQASiwYvkSVHMQBYLsUAEosGL5ElRzEAWC7FABKLBi+RJUcxAFguxQAS+86/+mmRVPn2e39S//QCsDSKASTmahq5uZpGfq5KlJ/zaG7Oo/NyNAAAAIoBAACgGAAAABXFAAAAUAwAAADFAFJzNY3cXE0jP1clys95NDfn0Xk5GgAAAMUAAABQDAAAgIpiAAAAKAYAAIBiAKn9wl/5i4fv/Pw/lqT57z/9tw+/8Xf/cvi9j873f+s3658yLnFVovxclSg3VyWal6MBEvv6i09F3iV/+uv/sv4pA+BRKAaQWDTQicwRxQDg8SgGkFg00InMEcUA4PEoBpBYNNCJzBHFAODxKAaQWDTQicwRxQDg8SgGkFg00InMEcXgNq5KlJ+rEuXmqkTzcjQw8rzbHJ6enqpsD/v6ttfZH7an9TwdNrvn+rYp3bLbtz1o5SWPe2/Ph91mvm2LBjqROaIYADwexSCpbngfDpjd4Pnawf5DisF+Wz/mpWXL5zbIZld9t7HgYvC8O2yabX57AwoHOpE5ohgAPB7FIK1u+O0NxcWA/dq5c7nvGFwoBqc027vgYlA8hzm2LRroROaIYgDweBSDxMp3DZpher+th+TeX9Bf5mOKwS2KYlC0h/Y5P20O54dZcjGYVzTQicwRxQDg8SgGqXUD8KkIFB9TOc3N5cdW2oyH/W6wrlKtZx8Ug94ydUZD9+DxtvvxgN4rHc27G9G2h6JiUNzWlqH+45YFKipMve+f0hSMs35RKvZ5ldG2Fu/YnNazHz6voLT0nnvz/f42TIkGOpE5ohgAPB7FILluaN0cttv638202htSy1we+Ls0y01/hCcabqOMi0GR1xSDQdrtOOkP78N0y06v75hmO8p9vBkt3+3L6f19zi3FoItiIB8bxeA2rkqUn6sS5eaqRPNyNKQ3HIIvDJTD4bscSNtpvByWi6F3YPiRpfHHeU431rfFxaA3zL+xGJzS3rHcJ81zKG5rliu2r3vM4jHq5xZtc3nb+b7j+x2Vxeu83JViELyjcUk00InMEcUA4PEoBivQ+yt8N+FWhqWhy2mxdjDul4lufV0x6D1GmdMgWwzFE48/HqgHBealxaBYaDykB8N3ed/RwN8vQMPbw+VG2xs9ZuWW5Ypleve9QTTQicwRxQDg8SgGaxAO1cUg3Azhg+WmhvTRIFx+RKZ+gP47BkUB6TagcqkY9Ifx+DkMTRSQ0WB9WzHo/po/QzEYbUNt9LwuF4Pp5x6LBjqROaIYADwexWANwsGyGUDjj/aclgs+6lMOrqPBuF35cMguS0g3PHcDdbf+9ygG48e5rRiM9sfJeLmbikHxmO36j7e+8KNE0889Fg10InNEMQB4PIrBGlwsBnHOy5UDfZRBMYgSDNlRZi8GYZp13lgMrqyv2Y7bikG5XJzzcoqB5IhiAPB4FIM1mBosi9tPQ2243GA4rr4RDcLlX76PA23/o0S1Xjk4vlMxHoLfrRiU23FzMTgrn9s5/W27tRgc9dZ1fJzRcoqB5IhicBtXJcrPVYlyc1WieTka4B11pWLwn61nEg10InNEMQB4PIoBzGW/7f/Fv3gnYPguxVyigU5kjigGAI9HMYC5TP4/i/d5t+AoGuhE5ohiAPB4FAOYS1QM3umdgkY00InMEcUA4PEoBpBYNNCJzBHFAODxKAaQWDTQicwRxeA2rkqUn6sS5eaqRPNyNEBi0UAnMkcUA4DHoxhAYtFAJzJHFAOAx6MYQGLf+4//WuRd8sPf+e36pwyAR6EYAAAAigEAAKAYQGquppGbq2nk56pE+TmP5uY8Oi9HAwAAoBgAAACKAQAAUFEMAAAAxQAAAFAMIDVX08jN1TTyc1Wi/JxHc3MenZejAQAAUAwAAADFAAAAqCgGkNjv//Rfl5XnT375n9WvNgC8L8UAEvv6i09l5fmjn/up+tUGgPelGEBi0SAp64pisGyuSpSfqxLl5qpE83I0QGLRICnrimIAwL0oBpBYNEjKuqIYAHAvigEkFg2Ssq4oBgDci2IAiUWDpKwrigEA96IY1Pbbp8PTU5XN7vBc3zaf/WF7XHeVzW7+tZ+95DG6Zbf7+qYPc499M5/3/Tl5uWiQlHVFMQDgXlZfDNpBbpRtNZJ2HqoY7Lf1Pri07PNht6n3SdkeivsO9+HrKAZvEQ2Ssq4oBsvmqkT5uSpRbq5KNK8HLgbHbA7NLPpQxaBYdvodg6gYdPd7VSl43h02o/sqBm8RDZKyrigGANzL4xSDYpB73m3Ot1VpZt7HKga3GBeDrmR1heoluv2uGMwlGiRlXVEMALiXhywG3YDbDai95dq/bB/TH4K7+3YZDbS9+x/Lx3j47Q3JzcdzTttYDORFRn/Zv+Exyue0bx7vuKLivqP1tgbF4NrHj3ofMTqnW3f8nM7Pt7/dZWkrX7Ph8z0neNeitx3Va7cfPteoiETvjhwNtrv6XvTzdDT8uSj30fTPVr39b/h4VjRIyrqiGABwL4/7UaLeAHhhuWPaIXBiwK3SDoLhANulWa43ADcZDMrDtJt842OEz+m4khcXg223TcEdLu2787bcVgyitPs1KB7nFIP05DLnnDf91mIw/Vqf8oKfia4YbMavW3Tb9IsyEg2Ssq4oBgDcy2P/H4N2uOsv18xl3W3Tf8Xthr7zurr7FO80FANrMyyWxaAbUCPjofXWx4ie08lLi0GR0fLFusrnEe27ax8l6m4vbpvawNFzKLb34ut6YzEI9mdvu5rHaJcLXovJn4n+vr20/ddEg6SsK4oBAPfykB8lioa+aLlukO2GvvAv/cec7hcMmCfjYTRad6McZns5rfP2x+jWMyg2L37HYFcMsoPtjQbjo+D2a8UgHNTb16MYygc5P4doPZXRc73yePUOibf1+LTq5ertmvx5OOV83+hn69bbrokGSVlXFINlc1Wi/FyVKDdXJZrXYxaDcsisB8FoudHwXhSK+H7j9Z6Nh9GpwbMcNM/LDofW2x9jctB8cTGoFiruc3EfNWYtBsXXzfqGz6H4ultP5ZXFoN13V4pBt1yU87ZGr8Ott10TDZKyrigGANzLw79jMBoEi+WGQ2/7dX2f3kB5ul85wHYD5XjYL2+LB89uaB0WgdsfY3LQfE0xON4SPEa5rm6bi8cOt7F8zrcUg2aZonwUr+F584r9VDzfbjuC5ZonXzyH6Lk2i/WWqx+jW67YtoHodbj1tmuiQVLWFcUAgHt57P9jUAxz0VA2HPrKYXGU5n5l6QjSDL/xkHxle5sJ9cbHmBw0X1kMercV9720zWVZGG33abteUgziNNtx8fWpcl6u/xxGaZ/r5cfs9un0cqP9U7wOt952TTRIyrqiGABwLw9cDCYG8mIoi/4aXK7vOMiGw1xvAD7edzz8ThWD4eC63UcDeuWGx5gcNF9dDCrlX82L/TIeyrvvlXqvx2m7xtvde+xm23uPW+2ziecwWn+4XH+Yn9zHg+UmX+9ye4s0q4ruc+tt10SDpKwrigEA9+J/3LBqUblbk2iQlHVFMQDgXhQD1mO/7b8DUr7L8IK/wmcSDZKyrigGy+aqRPm5KlFurko0L0cD6zH5fy/W+W7BUTRIyrqiGABwL4oB6xEVg5W+U9CIBklZVxQDAO5FMYDEokFS1hXFAIB7UQwgsWiQlHVFMQDgXhQDSCwaJGVdUQwAuBfFABKLBklZVxSDZXNVovxclSg3VyWal6MBEvvB//qvsvL86Hf/d/1qA8D7UgwAAADFAAAAUAwAAICKYgAAACgGkJmraeTmahr5uSpRfs6juTmPzsvRAAAAKAYAAIBiAAAAVBQDAABAMQAAABQDSM3VNHJzNY38XJUoP+fR3JxH5+VogMx++ANZS775Uf2iAsDHUAwgsa+/+FRWkj/85/+gflUB4GMoBpBYNGBKzigGAHw0xQASiwZMyRnFAICPphhAYtGAKTmjGADw0RQDSCwaMCVnFIOcXJUoP1clys1VieblaIDEogFTckYxAOCjKQaQWDRgSs4oBgB8NMUA3mx/2D49HZ6qbHbP9W3XvOY+Y9GAKTmjGADw0RQD1uV5d9jUA/cp2339jcJgmbcM5meKgbw9igEAH00xYF2GxeBpW43gfc+7TfF9xUCWEcUAgI+mGLAubTHYHDab8+Ddf9OgGci77ysGsoQoBjm5KlF+rkqUm6sSzcvRwLoExeBpszu0o/d+W99WfX9iMB++ozD6ONLgXYntPhjyR+9cHFO+exHcp9m2Y6KPQAWiAVNyRjEA4KMpBqxLUQx2++Lf7ex9HrzDYb7SfH+UZlAPB/4u4ZDfS1MOho/ffX1rKTiKBkzJGcUAgI+mGLAuZTF4fj7seh8Xaobv43AeFINi6G9n8/a280DfFYeubJQloCwZPaN19x+/W+/4/0RcEg2YkjOKAQAfTTFgXXrF4Phl/bGg48eJmgH+NJkHxWDyr/zH9ItG/6/6wbqK24YZFYNN89GlomzcKBowJWcUAwA+mmLAugyKQfl1/z8jj4f50f8tGKT8+NHlYlAUiNF2jB//0v93uCYaMCVnFAMAPppiwLoMi0FvSD9m6jP+x5u6dwx6c3+rXFf3kZ+yUJzX1ay7eAdgtO7+45friB87Fg2YkjOKQU6uSpSfqxLl5qpE83I0sC6jYtAf3Lu/9AfFYFQiukTlIUq/GMSJisFU6bgmGjAlZxQDAD6aYsC6BMWgu638a3xUDM6iKxP1lumVg+PjBOsqHvM06I+24cp9ykusXhANmJIzigEAH00xgMSiAVNyRjEA4KMpBpBYNGBKzigGAHw0xQASiwZMyRnFAICPphhAYtGAKTmjGOTkqkT5uSpRbq5KNC9HAyQWDZiSM4oBAB9NMYDEogFTckYxAOCjKQaQWDRgSs4oBgB8NMUAEosGTMkZxQCAj6YYQGLffu+PZS35/p/VryoAfAzFABJzNY3cXE0jP1clys95NDfn0Xk5GgAAAMUAAABQDAAAgIpiAAAAKAYAAIBiAKm5mkZurqaRn6sS5ec8mpvz6LwcDQAAgGIAAAAoBgAAQEUxAAAAFAPI7Ie/89uSMN/83u/WryAALIdiAIl9/cWnkjB//Es/c3r9XE0jP1clys9ViXJzHp2XowESi4ZOWX6aYgAAS6IYQGLR0CnLj2IAwBIpBpBYNHTK8qMYALBEigEkFg2dsvwoBgAskWIAiUVDpyw/igEAS6QYQGLR0CnLT1MMXE0jP1clys9ViXJzHp2Xo+EV9tunw9NTlc3u8Fzf9p7u/Xg3e94dNsftqrLd17cl8rzbnPfr0/Yw9+aPXrN32lfR0CnLj3cMAFiihReD/WFbD1Ob3XJG4tUXg2KIHab3OigGkxQDuRTFAIAlUgxe4ZGLwSnNZKsYTFIM5FIUAwCWSDF4hUcqBt0Q270W7z3s3otiIB8VxQCAJcpXDIoBq0sz2D0fdpv6tt4Q3d1+Xk+xXJH+wFYMwk3qBXpDX297Noeyv7TLFSkLTn8w7T9euS3jYlAuWz/3/ba9b5tyH/QG0+b+/e1tRUNscVv0WhyX6z3f/s6sBPu89xo1pvf7Wff943Z0+/CYcsC//hqPi8F8675aDIrXq//0mtvLx5sWDZ2y/CgGACxRvmIQDcCnnAepbpgrht52KGtuC4bPOuchbeL79QQXDfxt2mE3Hh6PaZ5Lua2b0bLdYDgcMrvH75bpD7FFgsG0y/VicHH5yeXOaQfei8sVA/Dka1ul3a/Fz8QmeM7BcsM023WxGLxx3VeLQbmOdkcV9ytuuyQaOmX5aYqBq2nk56pE+bkqUW7Oo/PK/1GiCwPXaABvB7uhYog/rmS0zr6yGDTfj4b1oeGwWA7z47IwMWRO/aV5qF2uHubL4XxyP9QuDvLF40brLG5rnlO4b0bLFa9BuX2j51sO5VExmig75frrJ3CpGLx13cPXuny+zf679PjtPr4iGjpl+fGOAQBLlLAYlMNbP80w1R/KuqGtHLa6YXWQ00LFoNe7/Ww09FWi4bG7bZD6fuPBsBIMkN3jbUZDd6sc0nsZF4PRfYeCbahuLPZJvb3hcsXrM9yXxT4c3x691kfD2yeWu7TfhqkXuDSYv3Xdo5+RaF8Nb2tKUPFzdU00dMryoxgAsETLLgajYaocTscD73jgqga+8t/tt7uB/TwAxsPrePg7r2M09FVGxaD8WEy9zuH9XlwMqnW3HznqDY/FMN6s68I7BsVTjE0sO3qO4XLFtpxuHH7dGOzzYl1zFINbXuPx/p9v3TcVg0qz3HE95b9vFQ2dsvwoBgAs0fKKwX53HjqP/ywG4vNtzeDWfH28afhRk6NuUGs/K15MY+MBbGp4rQ2G7NHQVxkOze3X7fqK4fG1xeB4v+L77brb27r1DLcnWu+kcNli+y+uc7wvu9cxfp6j4brYr92+bx6jWH+x3PBn5ZbXeLz/51t3e59mPVP7v3l+m+bdoHrf3igaOmX5UQwAWKIFFoNuEGzTTlLFABakHLi6oW/8vW7QC3JcsBjieqmHvNHQVxkO4sPH76W+33gwrQQD5PDxynWflpna3lMuDfETLq6vSrOCcJ3jIfny+ornHr32Tdp9fflnYDSYR6mXGe//+dY9+hmZ3P+Dxyx+pm4RDZ2y/CgGACzR4ovB6GMVvSGzGuhuGbhGw1b51+/j/YqvjyuJBtliHbcUg6NygDw+j+H9XlsM+ttfP165347LtV/PWwx6r0e4zqAYnARDd7QhwWP3fwa69Wx2+97r2F/fldf4uMSFYvDWdd9eDMrtuOG1GYiGTll+mmLgahr5uSpRfq5KlJvz6LxWfDSUQ145WJLbe76uH/MzExbEG0VDpyw/3jEAYIlWWwyiv+CzBmsrBt1jhu+gXBENnbL8KAYALNHqikH58Z37Dnjcx0qKwegjUy9/t+AoGjpl+VEMAFiiVRcDpWCN1lgMXlcKjqKhU5YfxQCAJfI/biCxaOiU5UcxAGCJFANILBo6ZflpioGraeTnqkT5uSpRbs6j83I0QGLR0CnLj3cMAFgixQAS+71/9NckYb771c/VryAALIdiAAAAKAYAAIBiAAAAVBQDSMzVNHJzNY38XJUoP+fR3JxH5+VoAAAAFAMAAEAxAAAAKooBAACgGAAAAIoBpOZqGrm5mkZ+rkqUn/Nobs6j83I0AAAAigEAAKAYQGp/9p/+nXxgvv9bv1m/EgCQn2IAiX39xafygfm/T3+nfiUAID/FABKLhlW5X95aDL799tvDj3/84/orMjq+fsfXkby++eab+l9k5Dw6L8UAEouGVblf3loMXE0jP1clys9ViXJzHp2XowESi4ZVuV98lAiANVEMILFoWJX7RTEAYE0UA0gsGlblflEMAFgTxQASi4ZVuV8UAwDWRDFgfs+7w+bp6fBUZbuvbwvst+dlnja7w3N92+vtD9v6MTe7t68ti2hYlftFMQBgTRSDh/R82G3qofyUbTVWDw2WecnwrhjcTTSsyv3y1mLwq7/6q4ef/MmfrL8io+PVUH7t136t/oqMfuInfqL+Fxk5j85LMXhIw2IQDPDFcH+KYrBI0bAq94t3DABYE8XgIXXFYLPZnIfzwQTfDO3t9xWDRYqGVblfFAMA1kQxeEhBMXjaHLp5uhmyN9X3z8uVw3s70BfpDeODYtBbvmgKvWIweIeiLBRRgXjeNdvdfAyqXwy675fLVG7ctnK5LuOPXPXuX23ffrRdg2XqTO+vbt/f0m+iYVXuF8UAgDVRDB5SUQx2++Lf9SS6356+Pg7K46F8/DGkJu39w6G6SzN/d+uuCshgmXIwHm/D8SEuFINqfd166jT3LbYtWq7tBs0+GOXywN+lWe61+0sxyBDFAIA1UQweUlkMir+u18NzM/D2/qJeDOVDo2XKQTcayOuJtxys24H80nLFNlwqBuXw3i1XD9pXtm34kapWscxpkWA7p7Zh6Kb9daNoWJX7RTEAYE0Ug4fULwbdYHocnpvh9jzYXh7KBwkG3W7OLobm+sZo3eW2XVru4jsG7aBeuTDQd9s2fsze9g5yWqR9R6H/l/3xdpW3DRLsr9623yAaVuV+eWsx+PLLL09XtSGvzz777PDVV1/VX5HRJ58YhTJzHp2Xo+EhDYpB+fWmHmKnhvLyIzZTy6QvBsXXwTsNx0W6x79SDF69v24TDatyv3jHAIA1UQwe0rAYlANtf0AdDrHtcu0EWwzRry0G5XBdDNLNtnXLNSWgHNzHxaAsEKPHuKkYNOuKt+u8yHg7e9tQb9fr99dtomFV7hfFAIA1UQwe0rgYlMNpN2wXg/WwGER5dTGI0m3DxceMikGUZkNeVAzinO9XlpMog2IQRTFIH8UAgDVRDB5SUAxGw/HZsBj0bqvvP1rmpcWgul93mc9julLQ6JWI6v7dwD0uBuWVlprlWzcVg+NN3XKnx7j2nKoc98V4u/rbfvv+uk00rMr9ohgAsCaKAcymKBhFkXpP0bAq94tiAMCaKAbwSvtt/52N8mND3Tsx7ysaVuV+eWsxcDWN/FyVKD9XJcrNeXRejgZ4pd7Hm8rc6d2Co2hYlfvFOwYArIliAK8UFYN7vVPQiIZVuV8UAwDWRDGAxKJhVe4XxQCANVEMILFoWJX7RTEAYE0UA0gsGlblflEMAFgTxQAS2/7Vv3T4o5/7KfmgfPdXfrZ+JV7H1TTyc1Wi/FyVKDfn0Xk5GgAAAMUAAABQDAAAgIpiAAAAKAYAAIBiAKm5mkZurqaRn6sS5ec8mpvz6LwcDQAAgGIAAAAoBgAAQEUxAAAAFAMAAEAxgNRcTSM3V9PIz1WJ8nMezc15dF6OBkjsj3/xZ+TGHL79tt5rAEBEMYDEvv7iU7kxhx9/U+81ACCiGEBi0QAscRQDALhMMYDEogFY4igGAHCZYgCJRQOwxFEMAOAyxQASiwZgibPEYuBqGvm5KlF+rkqUm/PovBwNkFg0AEsc7xgAwGWKAQ/vebc5PD09HZ42u8NzfdtHaLfjaXvY17ddEw3AEkcxAIDLFAPW5Xl32JyG63jAHg/fz4fdZnr5e1IM3jeKAQBcphiwLr1iUGXbH7Gj4ds7Bo8RxQAALlMMWJdhMahSdoPXDN/3ohi8bxQDALhMMWBdimKw2YzfCYiG7/32vHy7XLGO7X5/2J7+vTnsqm/2lo0+trTf1l8Xt52UH1nq8tbSEg3AEmeJxcDVNPJzVaL8XJUoN+fReTkaWJfeUN8N45vjVH/69suKQZdhMdiMl4luayf/pmCM0yyiGLxvvGMAAJcpBqxLrxiUX58H+xcXg+a2Wrtsvb5q4d47Aechv7htcP9OsUzdDBSD941iAACXKQasy7AYVMrBf//CYtC809AYLfua24ZRDO4SxQAALlMMWJegGFQjefAxntuKQbeOs9cWg27ob8qGdwzuHcUAAC5TDFiXqaG+95+C+8P3PYpB83X3DkRRVhSDu0QxAIDLFAPW5ZahfjB8jwb7dywGYRSDu2SJxcDVNPJzVaL8XJUoN+fReTkaWJcLQ301nhcfKbpvMahWOvhPyj5KdO94xwAALlMMILFoAJY4igEAXKYYQGLRACxxFAMAuEwxgMSiAVjiKAYAcJliAIlFA7DEUQwA4DLFABKLBmCJs8Ri4Goa+bkqUX6uSpSb8+i8HA2QWDQASxzvGADAZYoBJBYNwBJHMQCAyxQDSCwagCWOYgAAlykGkNif/vrPy405fPttvdcAgIhiAAAAKAaQmatp5OZqGvm5KlF+zqO5OY/Oy9EAAAAoBgAAgGIAAABUFAMAAEAxAAAAFANIzdU0cnM1jfxclSg/59HcnEfn5WgAAAAUAwAAQDEAAAAqigEAAKAYQGZ/8DOfP2y++ys/W+8FAGAOigEk9vUXnz5s/uhf/MN6L+Tlahr5uSpRfq5KlJvz6LwcDZBYNDA/StZQDABgSRQDSCwamB8ligEAzEsxgMSigflRohgAwLwUA0gsGpgfJYoBAMxLMYDEooH5UaIYAMC8FAN4B8+7zeHp6enwtNkdnuvbrmnv87Q97OvbrokG5kfJGoqBq2nk56pE+bkqUW7Oo/NyNLBy+8P2NGw/HTa7W0f0t3o+7Dbnx3zJkK8YvCzeMQCAeSkGrNx7F4Nm/ZtDuXrvGLx/FAMAmJdiwMq9czHYb+thvl8MXkMxeFkUAwCYl2LAygXF4Hl32NS3dQmG8XboP6Ya/Pfd/bbVwvtt870y5/W032vfMSg/XtTluJ6GYvCyKAYAMC/FgJULikFv4C9TDOSTy5zz8mLQbccwTTlQDF4WxQAA5qUYsHI3fJSoeAfhPKQXf90v/o9AWQTav/RPfJRoXAyGiseoV6YYvCxrKAauppGfqxLl56pEuTmPzsvRwMpFxeDaX+8nysSoQFReUAzidxiqKAavincMAGBeigHrdundgGaYHy5TfD1XMeiG/mad3jF4axQDAJiXYsD67HftkN79lb4Z3Jt3A4pBvvj/BOcZvXhHYaaPEjVfh+9aKAavimIAAPNSDFifYtBv003ykx8jOqZZrPwLf5R2dcW7COech/qpYhBGMXhVFAMAmJdiwPoMikHv40BHvWG+GsKjjwhVesP8ccCfWK5fIuJiUC3Vu1zpdu+jRG+NYgAA81IM4Ebd4N7/2NBHigbmR8kaioGraeTnqkT5uSpRbs6j83I0QGS/7b0r0HuXofh/Bx8tGpgfJd4xAIB5KQYQif6fwinLebfgKBqYHyWKAQDMSzGASFQMFvROQSMamB8ligEAzEsxgMSigflRohgAwLwUA0gsGpgfJYoBAMxLMYDEooH5UbKGYuBqGvm5KlF+rkqUm/PovBwNkFg0MD9KvGMAAPNSDCCx7/+3//yw+dH/+R/1XgAA5qAYAAAAigEAAKAYAAAAFcUAEnM1jdxcTSM/VyXKz3k0N+fReTkaAAAAxQAAAFAMAACAimIAAAAoBgAAgGIAqbmaRm6uppGfqxLl5zyam/PovBwNAACAYgAAACgGAABARTEAAAAUAwAAQDGA1FxNIzdX08jPVYnycx7NzXl0Xo4GAABAMQAAABQDAACgohgAAACKAQAAoBgAAAAVxQAAAFAMAAAAxQAWan/YPj0dntpsq1sKz7vDpvz+tvfds8Eym91z/Q3mtt8Wr8Upg9fr5Pmw25TLbA79l2T4/RvWsdlVtzCr4rgZHzOOy6V73m26/X/M4BgZfn+4//vH8vAYPesvEx2nvMrw+An3v/Poe1MMYHGGw0eT4gQ4OoGOT37XfgEyj9Eg0qZ8TYa/rLp0s+N4mdFcOXzd/UKbXTn09Y8Zx+WyTRxjxTEyeawWB9qw5I9fnyvlkNcZHTtNysHfefQeFANYmO4XU/0LpziJtb+k2ts2h019Euyf/JpfXt33DSDv4zhs9Pb9fnva3+Vr0g0kzS+5Yrho79z9Qtts6uUHv9Gan432+36hzat47U77uThmHJfLVg79g8PmLHi9Rq9pcdvUMdY8Tvt9xWAW3evX7M/ifFi/Xs6j96EYwKIUf+0oTmbtL7DmBBYMIL2TWzPgVCe+0fDCO+t+WY0GkOI1uviLsHrdzt8r/1o2Hir9QpvTpaHdcbls42NupC198Ts8zcvavabda9S95NExqhjMoT0fBseX8+h9KQawKPEvuNHJrxhAdvvi3/VdmhPodn/DL0xmNf6rVjxUjgeV4hfabl/8u31R23VEvyB5m+6YKV+HZu86Lhct3O/Nvm4WGQ6QR+PXoT22yuOsW8l53dVxtw/Xx+sV58ky7TnOefReFANYkuAvWEcXB5Dn4SDT/LI7LmsAuafudSr398RrcPEX2nO3rvqXVjdUdv/2C20e7b4+HXTD4+m0gONyydpjKcr5+IqPmfHr0CsD7XrPr2/zeveOz+a15+2C17E73pxH70UxgEWJT37Dk1t/ABl8vzlRns6oBpD76H4Zjfd18b1yqhwMHeVyp/v3XuPmdTwv6xfajK69DieOy0VrX8NifxZl7nhb+1r0BvnudWgOzV4x6H2/+bkYvLaKwSza/d4O+MNjxHn0XhQDWJR4YBidwAYDSPl187nJ87kzXh9z6vZxPCTEv9DGg8VwIC2+3tTL1vf3C20+3UAykdM+dlwu2nC/n/T3cTjIt/ebKgbla1z/n4P6tVYM5hQfD+0+Pu1z59F7UQxgYbpBpT7RFb+82pPm6BdhcdIs7ztxwmU+t/xy6X55Na9X97p0v+SGv9DK+50zGl78Qnuz7nibSL2PHZdLFuzP4dAfvF6j17S8rTvY6mXOGR+b3X15reh8WLwW9THoPHofigEsTfELrJ/iF9BoABmc/NqTpAHkfRW/mIJ0+3xque71i36h9X8WguHFL7R3ELwOR47LRRsOf22KY6QrAv2Ur8GoGPSO3eh1VQzmMPn6VXEevS/FAJZoOIQMT1zBAFLep/2dZgB5Z1O/qM7p7/PhssOBIhpIu9su/SWNOU0UgyPH5bIN/rpfHjONYTkYLjIuBvHxphi8g+Hr1xv4G86j700xAAAAFAMAAEAxAAAAKooBAACgGAAAAIoBAABQUQwAAADFAAAAUAwAAICKYgAAACgGAACAYgAAAFQUAwAAQDEAAAAUAwAAoKIYAAAAigEAAKAYAAAAFcUAAABQDAAAAMUAAACoKAYAAIBiAAAAKAYAAEBFMQAAABQDAABAMQAAACqKAQAAoBgAAACKAQAAUFEMAAAAxQAAAFAMAACAimIAAAAP73D4/3qdRkSVdulJAAAAAElFTkSuQmCC"/>
          <p:cNvSpPr>
            <a:spLocks noChangeAspect="1" noChangeArrowheads="1"/>
          </p:cNvSpPr>
          <p:nvPr/>
        </p:nvSpPr>
        <p:spPr bwMode="auto">
          <a:xfrm>
            <a:off x="171511" y="-144462"/>
            <a:ext cx="33602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3703" y="1235360"/>
            <a:ext cx="4397574" cy="3091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41797" y="623190"/>
            <a:ext cx="3960440" cy="461665"/>
          </a:xfrm>
          <a:prstGeom prst="rect">
            <a:avLst/>
          </a:prstGeom>
        </p:spPr>
        <p:txBody>
          <a:bodyPr wrap="square">
            <a:spAutoFit/>
          </a:bodyPr>
          <a:lstStyle/>
          <a:p>
            <a:pPr algn="ctr"/>
            <a:r>
              <a:rPr lang="en-US" sz="1200" b="1" i="1" u="sng" dirty="0"/>
              <a:t>Top 10 Districts With Highest Number Of </a:t>
            </a:r>
            <a:r>
              <a:rPr lang="en-US" sz="1200" b="1" i="1" u="sng" dirty="0" smtClean="0"/>
              <a:t>Combined </a:t>
            </a:r>
            <a:r>
              <a:rPr lang="en-US" sz="1200" b="1" i="1" u="sng" dirty="0"/>
              <a:t>Foreign and Domestic Visitors In </a:t>
            </a:r>
            <a:r>
              <a:rPr lang="en-US" sz="1200" b="1" i="1" u="sng" dirty="0" err="1"/>
              <a:t>Telangana</a:t>
            </a:r>
            <a:endParaRPr lang="en-IN" sz="1200" b="1" i="1" u="sng" dirty="0"/>
          </a:p>
        </p:txBody>
      </p:sp>
      <p:sp>
        <p:nvSpPr>
          <p:cNvPr id="7" name="Rectangle 6"/>
          <p:cNvSpPr/>
          <p:nvPr/>
        </p:nvSpPr>
        <p:spPr>
          <a:xfrm>
            <a:off x="258645" y="4653136"/>
            <a:ext cx="9423667" cy="1938992"/>
          </a:xfrm>
          <a:prstGeom prst="rect">
            <a:avLst/>
          </a:prstGeom>
        </p:spPr>
        <p:txBody>
          <a:bodyPr wrap="square">
            <a:spAutoFit/>
          </a:bodyPr>
          <a:lstStyle/>
          <a:p>
            <a:pPr marL="285750" indent="-285750">
              <a:buFont typeface="Arial" pitchFamily="34" charset="0"/>
              <a:buChar char="•"/>
            </a:pPr>
            <a:r>
              <a:rPr lang="en-US" sz="1200" b="1" u="sng" dirty="0">
                <a:solidFill>
                  <a:srgbClr val="F6880E"/>
                </a:solidFill>
                <a:ea typeface="Cambria Math" pitchFamily="18" charset="0"/>
              </a:rPr>
              <a:t>Hyderabad </a:t>
            </a:r>
            <a:r>
              <a:rPr lang="en-US" sz="1200" b="1" u="sng" dirty="0" smtClean="0">
                <a:solidFill>
                  <a:srgbClr val="F6880E"/>
                </a:solidFill>
                <a:ea typeface="Cambria Math" pitchFamily="18" charset="0"/>
              </a:rPr>
              <a:t> </a:t>
            </a:r>
            <a:r>
              <a:rPr lang="en-US" sz="1200" b="1" dirty="0" smtClean="0">
                <a:ea typeface="Cambria Math" pitchFamily="18" charset="0"/>
              </a:rPr>
              <a:t>District is a captivating mix of history, culture, and modernity. is </a:t>
            </a:r>
            <a:r>
              <a:rPr lang="en-US" sz="1200" b="1" dirty="0">
                <a:ea typeface="Cambria Math" pitchFamily="18" charset="0"/>
              </a:rPr>
              <a:t>a leading center of education and research, with prestigious universities, colleges, and research centers</a:t>
            </a:r>
            <a:r>
              <a:rPr lang="en-US" sz="1200" b="1" dirty="0" smtClean="0">
                <a:ea typeface="Cambria Math" pitchFamily="18" charset="0"/>
              </a:rPr>
              <a:t>. </a:t>
            </a:r>
            <a:r>
              <a:rPr lang="en-US" sz="1200" b="1" dirty="0">
                <a:ea typeface="Cambria Math" pitchFamily="18" charset="0"/>
              </a:rPr>
              <a:t>From iconic landmarks like the </a:t>
            </a:r>
            <a:r>
              <a:rPr lang="en-US" sz="1200" b="1" dirty="0" err="1">
                <a:ea typeface="Cambria Math" pitchFamily="18" charset="0"/>
              </a:rPr>
              <a:t>Charminar</a:t>
            </a:r>
            <a:r>
              <a:rPr lang="en-US" sz="1200" b="1" dirty="0">
                <a:ea typeface="Cambria Math" pitchFamily="18" charset="0"/>
              </a:rPr>
              <a:t> and Golconda Fort, to its bustling bazaars and flavorful cuisine. </a:t>
            </a:r>
            <a:r>
              <a:rPr lang="en-US" sz="1200" b="1" dirty="0" smtClean="0">
                <a:ea typeface="Cambria Math" pitchFamily="18" charset="0"/>
              </a:rPr>
              <a:t> Hyderabad </a:t>
            </a:r>
            <a:r>
              <a:rPr lang="en-US" sz="1200" b="1" dirty="0">
                <a:ea typeface="Cambria Math" pitchFamily="18" charset="0"/>
              </a:rPr>
              <a:t>offers a sensory treat for </a:t>
            </a:r>
            <a:r>
              <a:rPr lang="en-US" sz="1200" b="1" dirty="0" smtClean="0">
                <a:ea typeface="Cambria Math" pitchFamily="18" charset="0"/>
              </a:rPr>
              <a:t>all kinds of visitors.</a:t>
            </a:r>
          </a:p>
          <a:p>
            <a:pPr marL="285750" indent="-285750">
              <a:buFont typeface="Arial" pitchFamily="34" charset="0"/>
              <a:buChar char="•"/>
            </a:pPr>
            <a:endParaRPr lang="en-US" sz="1200" b="1" dirty="0" smtClean="0">
              <a:ea typeface="Cambria Math" pitchFamily="18" charset="0"/>
            </a:endParaRPr>
          </a:p>
          <a:p>
            <a:pPr marL="285750" indent="-285750">
              <a:buFont typeface="Arial" pitchFamily="34" charset="0"/>
              <a:buChar char="•"/>
            </a:pPr>
            <a:r>
              <a:rPr lang="en-US" sz="1200" b="1" dirty="0">
                <a:ea typeface="Cambria Math" pitchFamily="18" charset="0"/>
              </a:rPr>
              <a:t>The district </a:t>
            </a:r>
            <a:r>
              <a:rPr lang="en-US" sz="1200" b="1" u="sng" dirty="0" err="1" smtClean="0">
                <a:solidFill>
                  <a:srgbClr val="F6880E"/>
                </a:solidFill>
                <a:ea typeface="Cambria Math" pitchFamily="18" charset="0"/>
              </a:rPr>
              <a:t>Rajanna</a:t>
            </a:r>
            <a:r>
              <a:rPr lang="en-US" sz="1200" b="1" u="sng" dirty="0" smtClean="0">
                <a:solidFill>
                  <a:srgbClr val="F6880E"/>
                </a:solidFill>
                <a:ea typeface="Cambria Math" pitchFamily="18" charset="0"/>
              </a:rPr>
              <a:t> </a:t>
            </a:r>
            <a:r>
              <a:rPr lang="en-US" sz="1200" b="1" u="sng" dirty="0" err="1" smtClean="0">
                <a:solidFill>
                  <a:srgbClr val="F6880E"/>
                </a:solidFill>
                <a:ea typeface="Cambria Math" pitchFamily="18" charset="0"/>
              </a:rPr>
              <a:t>Siricilla</a:t>
            </a:r>
            <a:r>
              <a:rPr lang="en-US" sz="1200" b="1" u="sng" dirty="0" smtClean="0">
                <a:solidFill>
                  <a:srgbClr val="F6880E"/>
                </a:solidFill>
                <a:ea typeface="Cambria Math" pitchFamily="18" charset="0"/>
              </a:rPr>
              <a:t> </a:t>
            </a:r>
            <a:r>
              <a:rPr lang="en-US" sz="1200" b="1" dirty="0" smtClean="0">
                <a:ea typeface="Cambria Math" pitchFamily="18" charset="0"/>
              </a:rPr>
              <a:t>is </a:t>
            </a:r>
            <a:r>
              <a:rPr lang="en-US" sz="1200" b="1" dirty="0">
                <a:ea typeface="Cambria Math" pitchFamily="18" charset="0"/>
              </a:rPr>
              <a:t>home to several iconic landmarks, including the Sri </a:t>
            </a:r>
            <a:r>
              <a:rPr lang="en-US" sz="1200" b="1" dirty="0" err="1">
                <a:ea typeface="Cambria Math" pitchFamily="18" charset="0"/>
              </a:rPr>
              <a:t>Rajarajeswara</a:t>
            </a:r>
            <a:r>
              <a:rPr lang="en-US" sz="1200" b="1" dirty="0">
                <a:ea typeface="Cambria Math" pitchFamily="18" charset="0"/>
              </a:rPr>
              <a:t> Temple and the </a:t>
            </a:r>
            <a:r>
              <a:rPr lang="en-US" sz="1200" b="1" dirty="0" err="1">
                <a:ea typeface="Cambria Math" pitchFamily="18" charset="0"/>
              </a:rPr>
              <a:t>Vemulawada</a:t>
            </a:r>
            <a:r>
              <a:rPr lang="en-US" sz="1200" b="1" dirty="0">
                <a:ea typeface="Cambria Math" pitchFamily="18" charset="0"/>
              </a:rPr>
              <a:t> temple, which attract a large number of pilgrims and tourists. The district's numerous lakes and natural attractions also make it a popular destination for nature lovers and adventure enthusiasts</a:t>
            </a:r>
            <a:r>
              <a:rPr lang="en-US" sz="1200" b="1" dirty="0" smtClean="0">
                <a:ea typeface="Cambria Math" pitchFamily="18" charset="0"/>
              </a:rPr>
              <a:t>.</a:t>
            </a:r>
          </a:p>
          <a:p>
            <a:pPr marL="285750" indent="-285750">
              <a:buFont typeface="Arial" pitchFamily="34" charset="0"/>
              <a:buChar char="•"/>
            </a:pPr>
            <a:endParaRPr lang="en-US" sz="1200" b="1" dirty="0" smtClean="0">
              <a:ea typeface="Cambria Math" pitchFamily="18" charset="0"/>
            </a:endParaRPr>
          </a:p>
          <a:p>
            <a:pPr marL="285750" indent="-285750">
              <a:buFont typeface="Arial" pitchFamily="34" charset="0"/>
              <a:buChar char="•"/>
            </a:pPr>
            <a:r>
              <a:rPr lang="en-US" sz="1200" b="1" u="sng" dirty="0" smtClean="0">
                <a:solidFill>
                  <a:srgbClr val="F6880E"/>
                </a:solidFill>
                <a:ea typeface="Cambria Math" pitchFamily="18" charset="0"/>
              </a:rPr>
              <a:t>Warangal </a:t>
            </a:r>
            <a:r>
              <a:rPr lang="en-US" sz="1200" b="1" dirty="0" smtClean="0">
                <a:ea typeface="Cambria Math" pitchFamily="18" charset="0"/>
              </a:rPr>
              <a:t> is </a:t>
            </a:r>
            <a:r>
              <a:rPr lang="en-US" sz="1200" b="1" dirty="0">
                <a:ea typeface="Cambria Math" pitchFamily="18" charset="0"/>
              </a:rPr>
              <a:t>home to several iconic landmarks, including the Thousand Pillar Temple, the Warangal Fort, and the </a:t>
            </a:r>
            <a:r>
              <a:rPr lang="en-US" sz="1200" b="1" dirty="0" err="1">
                <a:ea typeface="Cambria Math" pitchFamily="18" charset="0"/>
              </a:rPr>
              <a:t>Bhadrakali</a:t>
            </a:r>
            <a:r>
              <a:rPr lang="en-US" sz="1200" b="1" dirty="0">
                <a:ea typeface="Cambria Math" pitchFamily="18" charset="0"/>
              </a:rPr>
              <a:t> Temple. With its ancient temples, beautiful lakes, and vibrant culture, Warangal is a must-visit destination for history and culture enthusiasts</a:t>
            </a:r>
            <a:r>
              <a:rPr lang="en-US" sz="1200" b="1" dirty="0" smtClean="0">
                <a:ea typeface="Cambria Math" pitchFamily="18" charset="0"/>
              </a:rPr>
              <a:t>.</a:t>
            </a:r>
            <a:endParaRPr lang="en-US" sz="1200" b="1" i="1" dirty="0" smtClean="0">
              <a:ea typeface="Cambria Math" pitchFamily="18" charset="0"/>
            </a:endParaRPr>
          </a:p>
        </p:txBody>
      </p:sp>
      <p:sp>
        <p:nvSpPr>
          <p:cNvPr id="9" name="AutoShape 7" descr="28 Things Hyderabad is Famous For | Treebo Blo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6"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28656"/>
          <a:stretch/>
        </p:blipFill>
        <p:spPr bwMode="auto">
          <a:xfrm>
            <a:off x="430316" y="1273471"/>
            <a:ext cx="1265105" cy="110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descr="New secretariat building in Hyderabad: An architectural marvel - The Hindu  BusinessLin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153" b="17391"/>
          <a:stretch/>
        </p:blipFill>
        <p:spPr bwMode="auto">
          <a:xfrm>
            <a:off x="82768" y="2853239"/>
            <a:ext cx="2145457" cy="1220027"/>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2" descr="Warangal Fort, Warangal - Times of India Trave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5" descr="Monsoon flavour to Laknavaram - The Hind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1247" y="2853239"/>
            <a:ext cx="1859207" cy="124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AutoShape 18" descr="Sthala Puranam of Vemulawada Shiva Temple | HinduPa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245" y="1273471"/>
            <a:ext cx="1989055" cy="132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490733"/>
      </p:ext>
    </p:extLst>
  </p:cSld>
  <p:clrMapOvr>
    <a:masterClrMapping/>
  </p:clrMapOvr>
  <mc:AlternateContent xmlns:mc="http://schemas.openxmlformats.org/markup-compatibility/2006" xmlns:p14="http://schemas.microsoft.com/office/powerpoint/2010/main">
    <mc:Choice Requires="p14">
      <p:transition spd="slow" p14:dur="2000" advTm="33700"/>
    </mc:Choice>
    <mc:Fallback xmlns="">
      <p:transition spd="slow" advTm="337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40" y="116632"/>
            <a:ext cx="8640738" cy="562073"/>
          </a:xfrm>
        </p:spPr>
        <p:txBody>
          <a:bodyPr>
            <a:normAutofit/>
          </a:bodyPr>
          <a:lstStyle/>
          <a:p>
            <a:r>
              <a:rPr lang="en-IN" sz="2800" b="1" u="sng" dirty="0">
                <a:solidFill>
                  <a:schemeClr val="accent1">
                    <a:lumMod val="75000"/>
                  </a:schemeClr>
                </a:solidFill>
              </a:rPr>
              <a:t>Q- 2,3 </a:t>
            </a:r>
            <a:r>
              <a:rPr lang="en-IN" sz="2800" b="1" u="sng" dirty="0" smtClean="0">
                <a:solidFill>
                  <a:schemeClr val="accent1">
                    <a:lumMod val="75000"/>
                  </a:schemeClr>
                </a:solidFill>
              </a:rPr>
              <a:t>: Top 3 and Bottom  3 districts on CAGR %</a:t>
            </a:r>
            <a:endParaRPr lang="en-IN" sz="2800" b="1" u="sng" dirty="0">
              <a:solidFill>
                <a:schemeClr val="accent1">
                  <a:lumMod val="75000"/>
                </a:schemeClr>
              </a:solidFill>
            </a:endParaRPr>
          </a:p>
        </p:txBody>
      </p:sp>
      <p:sp>
        <p:nvSpPr>
          <p:cNvPr id="5" name="Content Placeholder 4"/>
          <p:cNvSpPr>
            <a:spLocks noGrp="1"/>
          </p:cNvSpPr>
          <p:nvPr>
            <p:ph idx="1"/>
          </p:nvPr>
        </p:nvSpPr>
        <p:spPr>
          <a:xfrm>
            <a:off x="116131" y="2924944"/>
            <a:ext cx="3816423" cy="3315110"/>
          </a:xfrm>
        </p:spPr>
        <p:txBody>
          <a:bodyPr>
            <a:normAutofit fontScale="92500"/>
          </a:bodyPr>
          <a:lstStyle/>
          <a:p>
            <a:pPr marL="0" indent="0">
              <a:buNone/>
            </a:pPr>
            <a:endParaRPr lang="en-US" sz="1400" b="1" dirty="0" smtClean="0">
              <a:cs typeface="Times New Roman" panose="02020603050405020304" pitchFamily="18" charset="0"/>
            </a:endParaRPr>
          </a:p>
          <a:p>
            <a:r>
              <a:rPr lang="en-US" sz="1400" b="1" dirty="0" err="1"/>
              <a:t>Mancherial</a:t>
            </a:r>
            <a:r>
              <a:rPr lang="en-US" sz="1400" b="1" dirty="0"/>
              <a:t>, Warangal(Rural)  and </a:t>
            </a:r>
            <a:r>
              <a:rPr lang="en-US" sz="1400" b="1" dirty="0" err="1"/>
              <a:t>Bhadradri</a:t>
            </a:r>
            <a:r>
              <a:rPr lang="en-US" sz="1400" b="1" dirty="0"/>
              <a:t> </a:t>
            </a:r>
            <a:r>
              <a:rPr lang="en-US" sz="1400" b="1" dirty="0" err="1"/>
              <a:t>Kothagudem</a:t>
            </a:r>
            <a:r>
              <a:rPr lang="en-US" sz="1400" b="1" dirty="0"/>
              <a:t> districts have experienced higher CAGR from 2016-2019 due to significant industrial and economic development, agricultural development, and government initiatives in the region. These factors have led to higher economic activity, job opportunities, and investment in these districts</a:t>
            </a:r>
            <a:r>
              <a:rPr lang="en-US" sz="1400" b="1" dirty="0" smtClean="0"/>
              <a:t>.</a:t>
            </a:r>
          </a:p>
          <a:p>
            <a:endParaRPr lang="en-US" sz="1400" b="1" dirty="0"/>
          </a:p>
          <a:p>
            <a:pPr marL="0" indent="0">
              <a:buNone/>
            </a:pPr>
            <a:endParaRPr lang="en-US" sz="1400" b="1" dirty="0"/>
          </a:p>
          <a:p>
            <a:r>
              <a:rPr lang="en-US" sz="1400" b="1" dirty="0"/>
              <a:t>The reduction in CAGR for Warangal Urban(</a:t>
            </a:r>
            <a:r>
              <a:rPr lang="en-US" sz="1400" b="1" dirty="0" err="1"/>
              <a:t>Hanmakonda</a:t>
            </a:r>
            <a:r>
              <a:rPr lang="en-US" sz="1400" b="1" dirty="0"/>
              <a:t>) , </a:t>
            </a:r>
            <a:r>
              <a:rPr lang="en-US" sz="1400" b="1" dirty="0" err="1"/>
              <a:t>Nalgonda</a:t>
            </a:r>
            <a:r>
              <a:rPr lang="en-US" sz="1400" b="1" dirty="0"/>
              <a:t>, and </a:t>
            </a:r>
            <a:r>
              <a:rPr lang="en-US" sz="1400" b="1" dirty="0" err="1"/>
              <a:t>Karimnagar</a:t>
            </a:r>
            <a:r>
              <a:rPr lang="en-US" sz="1400" b="1" dirty="0"/>
              <a:t> districts from 2016-2019 could be due to insufficient infrastructure development.</a:t>
            </a:r>
          </a:p>
          <a:p>
            <a:pPr marL="0" indent="0">
              <a:buNone/>
            </a:pPr>
            <a:endParaRPr lang="en-US" sz="1400" b="1" dirty="0">
              <a:cs typeface="Times New Roman" panose="02020603050405020304" pitchFamily="18" charset="0"/>
            </a:endParaRPr>
          </a:p>
          <a:p>
            <a:pPr marL="0" indent="0">
              <a:buNone/>
            </a:pPr>
            <a:endParaRPr lang="en-US" sz="1400" b="1" dirty="0" smtClean="0"/>
          </a:p>
          <a:p>
            <a:pPr marL="0" indent="0">
              <a:buNone/>
            </a:pPr>
            <a:endParaRPr lang="en-IN" sz="1400" b="1"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191" y="908720"/>
            <a:ext cx="5945485"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18411"/>
          <a:stretch/>
        </p:blipFill>
        <p:spPr bwMode="auto">
          <a:xfrm>
            <a:off x="512909" y="922964"/>
            <a:ext cx="1647083" cy="88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31054" y="2564904"/>
            <a:ext cx="1678665" cy="369332"/>
          </a:xfrm>
          <a:prstGeom prst="rect">
            <a:avLst/>
          </a:prstGeom>
        </p:spPr>
        <p:txBody>
          <a:bodyPr wrap="none">
            <a:spAutoFit/>
          </a:bodyPr>
          <a:lstStyle/>
          <a:p>
            <a:r>
              <a:rPr lang="en-US" b="1" dirty="0">
                <a:solidFill>
                  <a:schemeClr val="tx2"/>
                </a:solidFill>
                <a:latin typeface="Cambria Math" pitchFamily="18" charset="0"/>
                <a:ea typeface="Cambria Math" pitchFamily="18" charset="0"/>
              </a:rPr>
              <a:t>Insights Gained</a:t>
            </a:r>
            <a:endParaRPr lang="en-IN" dirty="0"/>
          </a:p>
        </p:txBody>
      </p:sp>
      <p:sp>
        <p:nvSpPr>
          <p:cNvPr id="30" name="Rectangle 29"/>
          <p:cNvSpPr/>
          <p:nvPr/>
        </p:nvSpPr>
        <p:spPr>
          <a:xfrm>
            <a:off x="262637" y="1959237"/>
            <a:ext cx="4345628" cy="523220"/>
          </a:xfrm>
          <a:prstGeom prst="rect">
            <a:avLst/>
          </a:prstGeom>
        </p:spPr>
        <p:txBody>
          <a:bodyPr wrap="square">
            <a:spAutoFit/>
          </a:bodyPr>
          <a:lstStyle/>
          <a:p>
            <a:r>
              <a:rPr lang="en-US" sz="1400" dirty="0"/>
              <a:t>CAGR is the best formula for evaluating how different </a:t>
            </a:r>
            <a:r>
              <a:rPr lang="en-US" sz="1400" dirty="0" smtClean="0"/>
              <a:t>visitors have visited </a:t>
            </a:r>
            <a:r>
              <a:rPr lang="en-US" sz="1400" dirty="0"/>
              <a:t>over </a:t>
            </a:r>
            <a:r>
              <a:rPr lang="en-US" sz="1400" dirty="0" smtClean="0"/>
              <a:t>time.</a:t>
            </a:r>
            <a:endParaRPr lang="en-IN" sz="1400" dirty="0"/>
          </a:p>
        </p:txBody>
      </p:sp>
    </p:spTree>
    <p:extLst>
      <p:ext uri="{BB962C8B-B14F-4D97-AF65-F5344CB8AC3E}">
        <p14:creationId xmlns:p14="http://schemas.microsoft.com/office/powerpoint/2010/main" val="406724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7685" y="4377301"/>
            <a:ext cx="4536504" cy="1925632"/>
          </a:xfrm>
        </p:spPr>
        <p:txBody>
          <a:bodyPr>
            <a:normAutofit/>
          </a:bodyPr>
          <a:lstStyle/>
          <a:p>
            <a:pPr marL="0" indent="0">
              <a:buNone/>
            </a:pPr>
            <a:r>
              <a:rPr lang="en-US" sz="1600" b="1" dirty="0" smtClean="0"/>
              <a:t>For the above places Strategies </a:t>
            </a:r>
            <a:r>
              <a:rPr lang="en-US" sz="1600" b="1" dirty="0"/>
              <a:t>such as </a:t>
            </a:r>
            <a:endParaRPr lang="en-US" sz="1600" b="1" dirty="0" smtClean="0"/>
          </a:p>
          <a:p>
            <a:r>
              <a:rPr lang="en-US" sz="1600" b="1" dirty="0" smtClean="0"/>
              <a:t>online promotion</a:t>
            </a:r>
          </a:p>
          <a:p>
            <a:r>
              <a:rPr lang="en-US" sz="1600" b="1" dirty="0" smtClean="0"/>
              <a:t>improved infrastructure</a:t>
            </a:r>
          </a:p>
          <a:p>
            <a:r>
              <a:rPr lang="en-US" sz="1600" b="1" dirty="0" smtClean="0"/>
              <a:t>cultural events</a:t>
            </a:r>
          </a:p>
          <a:p>
            <a:r>
              <a:rPr lang="en-US" sz="1600" b="1" dirty="0" smtClean="0"/>
              <a:t>guided tours and </a:t>
            </a:r>
            <a:r>
              <a:rPr lang="en-US" sz="1600" b="1" dirty="0"/>
              <a:t>collaborations with local </a:t>
            </a:r>
            <a:r>
              <a:rPr lang="en-US" sz="1600" b="1" dirty="0" smtClean="0"/>
              <a:t>businesses </a:t>
            </a:r>
            <a:r>
              <a:rPr lang="en-US" sz="1600" b="1" dirty="0"/>
              <a:t>can be </a:t>
            </a:r>
            <a:r>
              <a:rPr lang="en-US" sz="1600" b="1" dirty="0" smtClean="0"/>
              <a:t>implemented</a:t>
            </a:r>
            <a:r>
              <a:rPr lang="en-US" sz="1600" b="1" dirty="0"/>
              <a:t>.</a:t>
            </a:r>
            <a:endParaRPr lang="en-US" sz="1600" b="1" dirty="0" smtClean="0"/>
          </a:p>
        </p:txBody>
      </p:sp>
      <p:sp>
        <p:nvSpPr>
          <p:cNvPr id="4" name="Title 1"/>
          <p:cNvSpPr>
            <a:spLocks noGrp="1"/>
          </p:cNvSpPr>
          <p:nvPr>
            <p:ph type="title"/>
          </p:nvPr>
        </p:nvSpPr>
        <p:spPr>
          <a:xfrm>
            <a:off x="359792" y="116632"/>
            <a:ext cx="9072563" cy="792088"/>
          </a:xfrm>
        </p:spPr>
        <p:txBody>
          <a:bodyPr>
            <a:noAutofit/>
          </a:bodyPr>
          <a:lstStyle/>
          <a:p>
            <a:r>
              <a:rPr lang="en-US" sz="2400" b="1" u="sng" dirty="0" smtClean="0">
                <a:solidFill>
                  <a:srgbClr val="0070C0"/>
                </a:solidFill>
              </a:rPr>
              <a:t>Recommendations </a:t>
            </a:r>
            <a:r>
              <a:rPr lang="en-US" sz="2400" b="1" u="sng" dirty="0">
                <a:solidFill>
                  <a:srgbClr val="0070C0"/>
                </a:solidFill>
              </a:rPr>
              <a:t>:</a:t>
            </a:r>
            <a:br>
              <a:rPr lang="en-US" sz="2400" b="1" u="sng" dirty="0">
                <a:solidFill>
                  <a:srgbClr val="0070C0"/>
                </a:solidFill>
              </a:rPr>
            </a:br>
            <a:endParaRPr lang="en-IN" sz="2400" b="1" dirty="0">
              <a:solidFill>
                <a:srgbClr val="0070C0"/>
              </a:solidFill>
              <a:latin typeface="Cambria Math" pitchFamily="18" charset="0"/>
              <a:ea typeface="Cambria Math"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000" y="1030648"/>
            <a:ext cx="2746414" cy="148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17131" y="2543164"/>
            <a:ext cx="1800200" cy="369332"/>
          </a:xfrm>
          <a:prstGeom prst="rect">
            <a:avLst/>
          </a:prstGeom>
        </p:spPr>
        <p:txBody>
          <a:bodyPr wrap="square">
            <a:spAutoFit/>
          </a:bodyPr>
          <a:lstStyle/>
          <a:p>
            <a:r>
              <a:rPr lang="en-US" b="1" dirty="0"/>
              <a:t>Warangal Fort</a:t>
            </a:r>
            <a:endParaRPr lang="en-IN" dirty="0"/>
          </a:p>
        </p:txBody>
      </p:sp>
      <p:sp>
        <p:nvSpPr>
          <p:cNvPr id="6" name="Rectangle 5"/>
          <p:cNvSpPr/>
          <p:nvPr/>
        </p:nvSpPr>
        <p:spPr>
          <a:xfrm>
            <a:off x="791840" y="1340768"/>
            <a:ext cx="5038725" cy="738664"/>
          </a:xfrm>
          <a:prstGeom prst="rect">
            <a:avLst/>
          </a:prstGeom>
        </p:spPr>
        <p:txBody>
          <a:bodyPr>
            <a:spAutoFit/>
          </a:bodyPr>
          <a:lstStyle/>
          <a:p>
            <a:r>
              <a:rPr lang="en-US" sz="1400" b="1" dirty="0" err="1" smtClean="0"/>
              <a:t>Hanamkonda</a:t>
            </a:r>
            <a:r>
              <a:rPr lang="en-US" sz="1400" b="1" dirty="0" smtClean="0"/>
              <a:t> </a:t>
            </a:r>
            <a:r>
              <a:rPr lang="en-US" sz="1400" b="1" dirty="0"/>
              <a:t> </a:t>
            </a:r>
            <a:r>
              <a:rPr lang="en-US" sz="1400" b="1" dirty="0" smtClean="0"/>
              <a:t>:</a:t>
            </a:r>
          </a:p>
          <a:p>
            <a:endParaRPr lang="en-US" sz="1400" b="1" dirty="0"/>
          </a:p>
          <a:p>
            <a:r>
              <a:rPr lang="en-US" sz="1400" dirty="0" smtClean="0"/>
              <a:t>Warangal </a:t>
            </a:r>
            <a:r>
              <a:rPr lang="en-US" sz="1400" dirty="0"/>
              <a:t>Fort, </a:t>
            </a:r>
            <a:r>
              <a:rPr lang="en-US" sz="1400" dirty="0" err="1"/>
              <a:t>Bhadrakali</a:t>
            </a:r>
            <a:r>
              <a:rPr lang="en-US" sz="1400" dirty="0"/>
              <a:t> Temple, Thousand Pillar temple </a:t>
            </a:r>
            <a:endParaRPr lang="en-IN" sz="1400" dirty="0"/>
          </a:p>
        </p:txBody>
      </p:sp>
      <p:sp>
        <p:nvSpPr>
          <p:cNvPr id="7" name="Rectangle 6"/>
          <p:cNvSpPr/>
          <p:nvPr/>
        </p:nvSpPr>
        <p:spPr>
          <a:xfrm>
            <a:off x="791840" y="2250776"/>
            <a:ext cx="5904657" cy="954107"/>
          </a:xfrm>
          <a:prstGeom prst="rect">
            <a:avLst/>
          </a:prstGeom>
        </p:spPr>
        <p:txBody>
          <a:bodyPr wrap="square">
            <a:spAutoFit/>
          </a:bodyPr>
          <a:lstStyle/>
          <a:p>
            <a:r>
              <a:rPr lang="en-US" sz="1400" b="1" dirty="0" err="1" smtClean="0"/>
              <a:t>Nalgonda</a:t>
            </a:r>
            <a:r>
              <a:rPr lang="en-US" sz="1400" b="1" dirty="0" smtClean="0"/>
              <a:t> : </a:t>
            </a:r>
          </a:p>
          <a:p>
            <a:endParaRPr lang="en-US" sz="1400" b="1" dirty="0"/>
          </a:p>
          <a:p>
            <a:r>
              <a:rPr lang="en-US" sz="1400" dirty="0" err="1" smtClean="0"/>
              <a:t>Nagarjuna</a:t>
            </a:r>
            <a:r>
              <a:rPr lang="en-US" sz="1400" dirty="0" smtClean="0"/>
              <a:t> </a:t>
            </a:r>
            <a:r>
              <a:rPr lang="en-US" sz="1400" dirty="0" err="1"/>
              <a:t>Sagar</a:t>
            </a:r>
            <a:r>
              <a:rPr lang="en-US" sz="1400" dirty="0"/>
              <a:t> Dam, </a:t>
            </a:r>
            <a:r>
              <a:rPr lang="en-US" sz="1400" dirty="0" err="1"/>
              <a:t>Surendrapuri</a:t>
            </a:r>
            <a:r>
              <a:rPr lang="en-US" sz="1400" dirty="0"/>
              <a:t>, </a:t>
            </a:r>
            <a:r>
              <a:rPr lang="en-US" sz="1400" dirty="0" err="1"/>
              <a:t>Kunda</a:t>
            </a:r>
            <a:r>
              <a:rPr lang="en-US" sz="1400" dirty="0"/>
              <a:t> </a:t>
            </a:r>
            <a:r>
              <a:rPr lang="en-US" sz="1400" dirty="0" err="1" smtClean="0"/>
              <a:t>Satyanarayana</a:t>
            </a:r>
            <a:r>
              <a:rPr lang="en-US" sz="1400" dirty="0" smtClean="0"/>
              <a:t> </a:t>
            </a:r>
            <a:r>
              <a:rPr lang="en-US" sz="1400" dirty="0"/>
              <a:t>Kala </a:t>
            </a:r>
            <a:r>
              <a:rPr lang="en-US" sz="1400" dirty="0" err="1"/>
              <a:t>Dhamam</a:t>
            </a:r>
            <a:r>
              <a:rPr lang="en-US" sz="1400" dirty="0"/>
              <a:t>, </a:t>
            </a:r>
            <a:r>
              <a:rPr lang="en-US" sz="1400" dirty="0" err="1"/>
              <a:t>Bhuvanangiri</a:t>
            </a:r>
            <a:r>
              <a:rPr lang="en-US" sz="1400" dirty="0"/>
              <a:t> Fort</a:t>
            </a:r>
            <a:r>
              <a:rPr lang="en-US" sz="1400" dirty="0" smtClean="0"/>
              <a:t> </a:t>
            </a:r>
            <a:endParaRPr lang="en-IN" sz="1400" dirty="0"/>
          </a:p>
        </p:txBody>
      </p:sp>
      <p:sp>
        <p:nvSpPr>
          <p:cNvPr id="8" name="Rectangle 7"/>
          <p:cNvSpPr/>
          <p:nvPr/>
        </p:nvSpPr>
        <p:spPr>
          <a:xfrm>
            <a:off x="840834" y="3356992"/>
            <a:ext cx="2753703" cy="738664"/>
          </a:xfrm>
          <a:prstGeom prst="rect">
            <a:avLst/>
          </a:prstGeom>
        </p:spPr>
        <p:txBody>
          <a:bodyPr wrap="none">
            <a:spAutoFit/>
          </a:bodyPr>
          <a:lstStyle/>
          <a:p>
            <a:r>
              <a:rPr lang="en-US" sz="1400" b="1" dirty="0" err="1"/>
              <a:t>Karimnagar</a:t>
            </a:r>
            <a:r>
              <a:rPr lang="en-US" sz="1400" b="1" dirty="0"/>
              <a:t> </a:t>
            </a:r>
            <a:r>
              <a:rPr lang="en-US" sz="1400" b="1" dirty="0" smtClean="0"/>
              <a:t>:</a:t>
            </a:r>
          </a:p>
          <a:p>
            <a:endParaRPr lang="en-US" sz="1400" b="1" dirty="0"/>
          </a:p>
          <a:p>
            <a:r>
              <a:rPr lang="en-US" sz="1400" dirty="0" smtClean="0"/>
              <a:t>Lower </a:t>
            </a:r>
            <a:r>
              <a:rPr lang="en-US" sz="1400" dirty="0" err="1"/>
              <a:t>Manair</a:t>
            </a:r>
            <a:r>
              <a:rPr lang="en-US" sz="1400" dirty="0"/>
              <a:t> </a:t>
            </a:r>
            <a:r>
              <a:rPr lang="en-US" sz="1400" dirty="0" smtClean="0"/>
              <a:t>Dam, </a:t>
            </a:r>
            <a:r>
              <a:rPr lang="en-US" sz="1400" dirty="0" err="1" smtClean="0"/>
              <a:t>Elagandal</a:t>
            </a:r>
            <a:r>
              <a:rPr lang="en-US" sz="1400" dirty="0" smtClean="0"/>
              <a:t> Fort</a:t>
            </a:r>
            <a:endParaRPr lang="en-IN" sz="1400" dirty="0"/>
          </a:p>
        </p:txBody>
      </p:sp>
      <p:sp>
        <p:nvSpPr>
          <p:cNvPr id="9" name="AutoShape 4" descr="Lower Manair Dam, Karimnagar - Timings, Boating, Best time to vis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514" y="3068960"/>
            <a:ext cx="262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509102" y="4970785"/>
            <a:ext cx="2016258" cy="369332"/>
          </a:xfrm>
          <a:prstGeom prst="rect">
            <a:avLst/>
          </a:prstGeom>
        </p:spPr>
        <p:txBody>
          <a:bodyPr wrap="none">
            <a:spAutoFit/>
          </a:bodyPr>
          <a:lstStyle/>
          <a:p>
            <a:r>
              <a:rPr lang="en-US" b="1" dirty="0"/>
              <a:t>Lower </a:t>
            </a:r>
            <a:r>
              <a:rPr lang="en-US" b="1" dirty="0" err="1"/>
              <a:t>Manair</a:t>
            </a:r>
            <a:r>
              <a:rPr lang="en-US" b="1" dirty="0"/>
              <a:t> Dam</a:t>
            </a:r>
            <a:endParaRPr lang="en-IN" dirty="0"/>
          </a:p>
        </p:txBody>
      </p:sp>
    </p:spTree>
    <p:extLst>
      <p:ext uri="{BB962C8B-B14F-4D97-AF65-F5344CB8AC3E}">
        <p14:creationId xmlns:p14="http://schemas.microsoft.com/office/powerpoint/2010/main" val="2264020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76" y="260648"/>
            <a:ext cx="8928769" cy="706089"/>
          </a:xfrm>
        </p:spPr>
        <p:txBody>
          <a:bodyPr>
            <a:normAutofit/>
          </a:bodyPr>
          <a:lstStyle/>
          <a:p>
            <a:r>
              <a:rPr lang="en-IN" sz="2400" b="1" u="sng" dirty="0" smtClean="0">
                <a:solidFill>
                  <a:srgbClr val="FF3399"/>
                </a:solidFill>
                <a:latin typeface="Cambria Math" pitchFamily="18" charset="0"/>
                <a:ea typeface="Cambria Math" pitchFamily="18" charset="0"/>
              </a:rPr>
              <a:t>Q-4 : </a:t>
            </a:r>
            <a:r>
              <a:rPr lang="en-US" sz="2400" b="1" u="sng" dirty="0" smtClean="0">
                <a:solidFill>
                  <a:srgbClr val="FF3399"/>
                </a:solidFill>
                <a:latin typeface="Cambria Math" pitchFamily="18" charset="0"/>
                <a:ea typeface="Cambria Math" pitchFamily="18" charset="0"/>
              </a:rPr>
              <a:t>Hyderabad  lowest </a:t>
            </a:r>
            <a:r>
              <a:rPr lang="en-US" sz="2400" b="1" u="sng" dirty="0">
                <a:solidFill>
                  <a:srgbClr val="FF3399"/>
                </a:solidFill>
                <a:latin typeface="Cambria Math" pitchFamily="18" charset="0"/>
                <a:ea typeface="Cambria Math" pitchFamily="18" charset="0"/>
              </a:rPr>
              <a:t>and highest visitors months</a:t>
            </a:r>
            <a:endParaRPr lang="en-IN" sz="2400" b="1" u="sng" dirty="0">
              <a:solidFill>
                <a:srgbClr val="FF3399"/>
              </a:solidFill>
              <a:latin typeface="Cambria Math" pitchFamily="18" charset="0"/>
              <a:ea typeface="Cambria Math"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222" y="1628800"/>
            <a:ext cx="7610475" cy="3533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Oval 2"/>
          <p:cNvSpPr/>
          <p:nvPr/>
        </p:nvSpPr>
        <p:spPr>
          <a:xfrm>
            <a:off x="3024088" y="1797792"/>
            <a:ext cx="720080" cy="576064"/>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8146099" y="2373856"/>
            <a:ext cx="720080" cy="576064"/>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6943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rgbClr val="FF3399"/>
                </a:solidFill>
                <a:latin typeface="Cambria Math" pitchFamily="18" charset="0"/>
                <a:ea typeface="Cambria Math" pitchFamily="18" charset="0"/>
              </a:rPr>
              <a:t>Insights</a:t>
            </a:r>
            <a:endParaRPr lang="en-IN" sz="2800" dirty="0"/>
          </a:p>
        </p:txBody>
      </p:sp>
      <p:sp>
        <p:nvSpPr>
          <p:cNvPr id="4" name="Content Placeholder 3"/>
          <p:cNvSpPr>
            <a:spLocks noGrp="1"/>
          </p:cNvSpPr>
          <p:nvPr>
            <p:ph idx="1"/>
          </p:nvPr>
        </p:nvSpPr>
        <p:spPr>
          <a:xfrm>
            <a:off x="460375" y="1268760"/>
            <a:ext cx="9072563" cy="3588675"/>
          </a:xfrm>
          <a:prstGeom prst="rect">
            <a:avLst/>
          </a:prstGeom>
        </p:spPr>
        <p:txBody>
          <a:bodyPr wrap="square">
            <a:spAutoFit/>
          </a:bodyPr>
          <a:lstStyle/>
          <a:p>
            <a:pPr marL="285750" indent="-285750">
              <a:buFont typeface="Arial" pitchFamily="34" charset="0"/>
              <a:buChar char="•"/>
            </a:pPr>
            <a:r>
              <a:rPr lang="en-US" sz="1600" dirty="0" smtClean="0"/>
              <a:t>The count of visitors </a:t>
            </a:r>
            <a:r>
              <a:rPr lang="en-US" sz="1600" dirty="0"/>
              <a:t>are high in June in Hyderabad possibly due to summer </a:t>
            </a:r>
            <a:r>
              <a:rPr lang="en-US" sz="1600" dirty="0" smtClean="0"/>
              <a:t>holidays for schools and colleges.</a:t>
            </a:r>
          </a:p>
          <a:p>
            <a:pPr marL="285750" indent="-285750">
              <a:buFont typeface="Arial" pitchFamily="34" charset="0"/>
              <a:buChar char="•"/>
            </a:pPr>
            <a:r>
              <a:rPr lang="en-US" sz="1600" dirty="0" err="1" smtClean="0"/>
              <a:t>Telangana</a:t>
            </a:r>
            <a:r>
              <a:rPr lang="en-US" sz="1600" dirty="0" smtClean="0"/>
              <a:t> Formation day falls on June-2 and many events will held by </a:t>
            </a:r>
            <a:r>
              <a:rPr lang="en-US" sz="1600" dirty="0" err="1" smtClean="0"/>
              <a:t>Telangana</a:t>
            </a:r>
            <a:r>
              <a:rPr lang="en-US" sz="1600" dirty="0" smtClean="0"/>
              <a:t> </a:t>
            </a:r>
            <a:r>
              <a:rPr lang="en-US" sz="1600" dirty="0" err="1" smtClean="0"/>
              <a:t>Govt</a:t>
            </a:r>
            <a:r>
              <a:rPr lang="en-US" sz="1600" dirty="0" smtClean="0"/>
              <a:t> which promote more visitors.</a:t>
            </a:r>
          </a:p>
          <a:p>
            <a:pPr marL="285750" indent="-285750">
              <a:buFont typeface="Arial" pitchFamily="34" charset="0"/>
              <a:buChar char="•"/>
            </a:pPr>
            <a:r>
              <a:rPr lang="en-US" sz="1600" dirty="0" smtClean="0"/>
              <a:t>Hyderabad </a:t>
            </a:r>
            <a:r>
              <a:rPr lang="en-US" sz="1600" dirty="0"/>
              <a:t>is known for its hot and dry weather, and June falls during the monsoon season. The cooler temperatures and occasional rain showers could make it a more pleasant time to visit the city compared to the scorching heat of the summer months.</a:t>
            </a:r>
            <a:r>
              <a:rPr lang="en-US" sz="1600" dirty="0" smtClean="0"/>
              <a:t> </a:t>
            </a:r>
            <a:r>
              <a:rPr lang="en-US" sz="1600" dirty="0"/>
              <a:t>and popular tourist attractions</a:t>
            </a:r>
            <a:r>
              <a:rPr lang="en-US" sz="1600" dirty="0" smtClean="0"/>
              <a:t>.</a:t>
            </a:r>
          </a:p>
          <a:p>
            <a:pPr marL="285750" indent="-285750">
              <a:buFont typeface="Arial" pitchFamily="34" charset="0"/>
              <a:buChar char="•"/>
            </a:pPr>
            <a:r>
              <a:rPr lang="en-US" sz="1600" dirty="0" smtClean="0"/>
              <a:t>It is also in peak in December in 2017 month as mostly due to year end and holiday season, people tend to travel a lot.</a:t>
            </a:r>
          </a:p>
          <a:p>
            <a:pPr marL="285750" indent="-285750">
              <a:buFont typeface="Arial" pitchFamily="34" charset="0"/>
              <a:buChar char="•"/>
            </a:pPr>
            <a:r>
              <a:rPr lang="en-US" sz="1600" dirty="0" smtClean="0"/>
              <a:t>In 2018, 2019 the visitors count almost stayed low and same this is possibly due to COVID and Lockdown.</a:t>
            </a:r>
          </a:p>
          <a:p>
            <a:pPr marL="285750" indent="-285750">
              <a:buFont typeface="Arial" pitchFamily="34" charset="0"/>
              <a:buChar char="•"/>
            </a:pPr>
            <a:endParaRPr lang="en-US" sz="1600" dirty="0" smtClean="0"/>
          </a:p>
          <a:p>
            <a:pPr marL="285750" indent="-285750">
              <a:buFont typeface="Arial" pitchFamily="34" charset="0"/>
              <a:buChar char="•"/>
            </a:pPr>
            <a:endParaRPr lang="en-IN" sz="1600" dirty="0"/>
          </a:p>
        </p:txBody>
      </p:sp>
      <p:sp>
        <p:nvSpPr>
          <p:cNvPr id="5" name="AutoShape 2" descr="Rain brings out the beauty of... - Forever Hyderabad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3294"/>
          <a:stretch/>
        </p:blipFill>
        <p:spPr bwMode="auto">
          <a:xfrm>
            <a:off x="3960190" y="4365104"/>
            <a:ext cx="2306653" cy="2035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812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4031" y="274639"/>
            <a:ext cx="8841953" cy="562073"/>
          </a:xfrm>
        </p:spPr>
        <p:txBody>
          <a:bodyPr>
            <a:normAutofit fontScale="90000"/>
          </a:bodyPr>
          <a:lstStyle/>
          <a:p>
            <a:r>
              <a:rPr lang="en-IN" sz="2800" b="1" u="sng" dirty="0" smtClean="0">
                <a:solidFill>
                  <a:schemeClr val="accent1">
                    <a:lumMod val="75000"/>
                  </a:schemeClr>
                </a:solidFill>
              </a:rPr>
              <a:t>Q-5: Top and Bottom 3 districts on </a:t>
            </a:r>
            <a:br>
              <a:rPr lang="en-IN" sz="2800" b="1" u="sng" dirty="0" smtClean="0">
                <a:solidFill>
                  <a:schemeClr val="accent1">
                    <a:lumMod val="75000"/>
                  </a:schemeClr>
                </a:solidFill>
              </a:rPr>
            </a:br>
            <a:r>
              <a:rPr lang="en-IN" sz="2800" b="1" u="sng" dirty="0" smtClean="0">
                <a:solidFill>
                  <a:schemeClr val="accent1">
                    <a:lumMod val="75000"/>
                  </a:schemeClr>
                </a:solidFill>
              </a:rPr>
              <a:t>Domestic to Foreign visitors ratio</a:t>
            </a:r>
            <a:endParaRPr lang="en-IN" sz="2800" b="1" u="sng" dirty="0">
              <a:solidFill>
                <a:schemeClr val="accent1">
                  <a:lumMod val="75000"/>
                </a:schemeClr>
              </a:solidFill>
            </a:endParaRPr>
          </a:p>
        </p:txBody>
      </p:sp>
      <p:cxnSp>
        <p:nvCxnSpPr>
          <p:cNvPr id="6" name="Straight Arrow Connector 5"/>
          <p:cNvCxnSpPr/>
          <p:nvPr/>
        </p:nvCxnSpPr>
        <p:spPr>
          <a:xfrm>
            <a:off x="1943968" y="1340768"/>
            <a:ext cx="0" cy="244556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6030" y="1412776"/>
            <a:ext cx="4824536" cy="2350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5816" y="2060848"/>
            <a:ext cx="1368152" cy="923330"/>
          </a:xfrm>
          <a:prstGeom prst="rect">
            <a:avLst/>
          </a:prstGeom>
          <a:noFill/>
        </p:spPr>
        <p:txBody>
          <a:bodyPr wrap="square" rtlCol="0">
            <a:spAutoFit/>
          </a:bodyPr>
          <a:lstStyle/>
          <a:p>
            <a:r>
              <a:rPr lang="en-US" b="1" dirty="0" smtClean="0"/>
              <a:t>Decreasing order of ratios</a:t>
            </a:r>
            <a:endParaRPr lang="en-IN" b="1" dirty="0"/>
          </a:p>
        </p:txBody>
      </p:sp>
      <p:cxnSp>
        <p:nvCxnSpPr>
          <p:cNvPr id="10" name="Straight Arrow Connector 9"/>
          <p:cNvCxnSpPr/>
          <p:nvPr/>
        </p:nvCxnSpPr>
        <p:spPr>
          <a:xfrm flipV="1">
            <a:off x="7632600" y="1484784"/>
            <a:ext cx="0" cy="237626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20632" y="1552723"/>
            <a:ext cx="1368152" cy="2308324"/>
          </a:xfrm>
          <a:prstGeom prst="rect">
            <a:avLst/>
          </a:prstGeom>
          <a:noFill/>
        </p:spPr>
        <p:txBody>
          <a:bodyPr wrap="square" rtlCol="0">
            <a:spAutoFit/>
          </a:bodyPr>
          <a:lstStyle/>
          <a:p>
            <a:r>
              <a:rPr lang="en-US" b="1" dirty="0" smtClean="0"/>
              <a:t>Increasing order of  Foreign Visitors when compared to Domestic visitors</a:t>
            </a:r>
            <a:endParaRPr lang="en-IN" b="1"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401" y="4085268"/>
            <a:ext cx="4824536" cy="251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a:off x="7632600" y="4151790"/>
            <a:ext cx="0" cy="244556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5816" y="4725144"/>
            <a:ext cx="1368152" cy="923330"/>
          </a:xfrm>
          <a:prstGeom prst="rect">
            <a:avLst/>
          </a:prstGeom>
          <a:noFill/>
        </p:spPr>
        <p:txBody>
          <a:bodyPr wrap="square" rtlCol="0">
            <a:spAutoFit/>
          </a:bodyPr>
          <a:lstStyle/>
          <a:p>
            <a:r>
              <a:rPr lang="en-US" b="1" dirty="0" smtClean="0"/>
              <a:t>Increasing order of ratios</a:t>
            </a:r>
            <a:endParaRPr lang="en-IN" b="1" dirty="0"/>
          </a:p>
        </p:txBody>
      </p:sp>
      <p:cxnSp>
        <p:nvCxnSpPr>
          <p:cNvPr id="21" name="Straight Arrow Connector 20"/>
          <p:cNvCxnSpPr/>
          <p:nvPr/>
        </p:nvCxnSpPr>
        <p:spPr>
          <a:xfrm flipV="1">
            <a:off x="1943968" y="4151790"/>
            <a:ext cx="0" cy="237626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73032" y="4187147"/>
            <a:ext cx="1368152" cy="2308324"/>
          </a:xfrm>
          <a:prstGeom prst="rect">
            <a:avLst/>
          </a:prstGeom>
          <a:noFill/>
        </p:spPr>
        <p:txBody>
          <a:bodyPr wrap="square" rtlCol="0">
            <a:spAutoFit/>
          </a:bodyPr>
          <a:lstStyle/>
          <a:p>
            <a:r>
              <a:rPr lang="en-US" b="1" dirty="0" err="1" smtClean="0"/>
              <a:t>Deccreasing</a:t>
            </a:r>
            <a:r>
              <a:rPr lang="en-US" b="1" dirty="0" smtClean="0"/>
              <a:t> order of  Foreign Visitors when compared to Domestic visitors</a:t>
            </a:r>
            <a:endParaRPr lang="en-IN" b="1" dirty="0"/>
          </a:p>
        </p:txBody>
      </p:sp>
      <p:sp>
        <p:nvSpPr>
          <p:cNvPr id="17" name="TextBox 16"/>
          <p:cNvSpPr txBox="1"/>
          <p:nvPr/>
        </p:nvSpPr>
        <p:spPr>
          <a:xfrm>
            <a:off x="215777" y="6093295"/>
            <a:ext cx="1044116" cy="646331"/>
          </a:xfrm>
          <a:prstGeom prst="rect">
            <a:avLst/>
          </a:prstGeom>
          <a:noFill/>
        </p:spPr>
        <p:txBody>
          <a:bodyPr wrap="square" rtlCol="0">
            <a:spAutoFit/>
          </a:bodyPr>
          <a:lstStyle/>
          <a:p>
            <a:r>
              <a:rPr lang="en-US" b="1" dirty="0" smtClean="0"/>
              <a:t>6/2 =3</a:t>
            </a:r>
          </a:p>
          <a:p>
            <a:r>
              <a:rPr lang="en-US" b="1" dirty="0" smtClean="0"/>
              <a:t>6/3=2</a:t>
            </a:r>
            <a:endParaRPr lang="en-IN" b="1" dirty="0"/>
          </a:p>
        </p:txBody>
      </p:sp>
    </p:spTree>
    <p:extLst>
      <p:ext uri="{BB962C8B-B14F-4D97-AF65-F5344CB8AC3E}">
        <p14:creationId xmlns:p14="http://schemas.microsoft.com/office/powerpoint/2010/main" val="2199128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IN" dirty="0"/>
          </a:p>
        </p:txBody>
      </p:sp>
      <p:sp>
        <p:nvSpPr>
          <p:cNvPr id="5" name="TextBox 4"/>
          <p:cNvSpPr txBox="1"/>
          <p:nvPr/>
        </p:nvSpPr>
        <p:spPr>
          <a:xfrm>
            <a:off x="1007864" y="1412776"/>
            <a:ext cx="7848872" cy="2800767"/>
          </a:xfrm>
          <a:prstGeom prst="rect">
            <a:avLst/>
          </a:prstGeom>
          <a:noFill/>
        </p:spPr>
        <p:txBody>
          <a:bodyPr wrap="square" rtlCol="0">
            <a:spAutoFit/>
          </a:bodyPr>
          <a:lstStyle/>
          <a:p>
            <a:pPr marL="285750" indent="-285750">
              <a:buFont typeface="Arial" pitchFamily="34" charset="0"/>
              <a:buChar char="•"/>
            </a:pPr>
            <a:r>
              <a:rPr lang="en-US" sz="1600" dirty="0" smtClean="0"/>
              <a:t>Lower Domestic to Foreign visitor ratio is a indicator to High Revenue as we get more income from foreign visitors.</a:t>
            </a:r>
          </a:p>
          <a:p>
            <a:pPr marL="285750" indent="-285750">
              <a:buFont typeface="Arial" pitchFamily="34" charset="0"/>
              <a:buChar char="•"/>
            </a:pPr>
            <a:r>
              <a:rPr lang="en-US" sz="1600" dirty="0" smtClean="0"/>
              <a:t>Hyderabad, Warangal(Rural) and </a:t>
            </a:r>
            <a:r>
              <a:rPr lang="en-US" sz="1600" dirty="0" err="1" smtClean="0"/>
              <a:t>Mulugu</a:t>
            </a:r>
            <a:r>
              <a:rPr lang="en-US" sz="1600" dirty="0" smtClean="0"/>
              <a:t> are attracting more foreign when compared to domestic visitors as the tourism centric places here are more renowned like </a:t>
            </a:r>
            <a:r>
              <a:rPr lang="en-US" sz="1600" dirty="0" err="1"/>
              <a:t>C</a:t>
            </a:r>
            <a:r>
              <a:rPr lang="en-US" sz="1600" dirty="0" err="1" smtClean="0"/>
              <a:t>harminar</a:t>
            </a:r>
            <a:r>
              <a:rPr lang="en-US" sz="1600" dirty="0" smtClean="0"/>
              <a:t>, 1000 pillars temple which etc.</a:t>
            </a:r>
          </a:p>
          <a:p>
            <a:pPr marL="285750" indent="-285750">
              <a:buFont typeface="Arial" pitchFamily="34" charset="0"/>
              <a:buChar char="•"/>
            </a:pPr>
            <a:r>
              <a:rPr lang="en-US" sz="1600" dirty="0"/>
              <a:t>Foreign visitors may be less in Adilabad, </a:t>
            </a:r>
            <a:r>
              <a:rPr lang="en-US" sz="1600" dirty="0" err="1"/>
              <a:t>Jangaon</a:t>
            </a:r>
            <a:r>
              <a:rPr lang="en-US" sz="1600" dirty="0"/>
              <a:t>, and </a:t>
            </a:r>
            <a:r>
              <a:rPr lang="en-US" sz="1600" dirty="0" err="1"/>
              <a:t>Nirmal</a:t>
            </a:r>
            <a:r>
              <a:rPr lang="en-US" sz="1600" dirty="0"/>
              <a:t> due to factors such as limited international connectivity, less promotion, language barriers, limited infrastructure, and safety concerns</a:t>
            </a:r>
            <a:r>
              <a:rPr lang="en-US" sz="1600" dirty="0" smtClean="0"/>
              <a:t>.</a:t>
            </a:r>
          </a:p>
          <a:p>
            <a:pPr marL="285750" indent="-285750">
              <a:buFont typeface="Arial" pitchFamily="34" charset="0"/>
              <a:buChar char="•"/>
            </a:pPr>
            <a:endParaRPr lang="en-US" sz="1600" dirty="0"/>
          </a:p>
          <a:p>
            <a:r>
              <a:rPr lang="en-US" sz="1600" b="1" dirty="0" smtClean="0"/>
              <a:t>Recommendations:</a:t>
            </a:r>
          </a:p>
          <a:p>
            <a:endParaRPr lang="en-US" sz="1600" b="1" dirty="0" smtClean="0"/>
          </a:p>
        </p:txBody>
      </p:sp>
      <p:sp>
        <p:nvSpPr>
          <p:cNvPr id="6" name="AutoShape 4" descr="Basara Sri Gnana Saraswathi Temple-Basara,Adilab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536" y="4428542"/>
            <a:ext cx="2178943" cy="163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07864" y="4090432"/>
            <a:ext cx="5038725" cy="2308324"/>
          </a:xfrm>
          <a:prstGeom prst="rect">
            <a:avLst/>
          </a:prstGeom>
        </p:spPr>
        <p:txBody>
          <a:bodyPr>
            <a:spAutoFit/>
          </a:bodyPr>
          <a:lstStyle/>
          <a:p>
            <a:pPr marL="285750" indent="-285750">
              <a:buFont typeface="Arial" pitchFamily="34" charset="0"/>
              <a:buChar char="•"/>
            </a:pPr>
            <a:r>
              <a:rPr lang="en-US" sz="1600" dirty="0" err="1"/>
              <a:t>Nirmal</a:t>
            </a:r>
            <a:r>
              <a:rPr lang="en-US" sz="1600" dirty="0"/>
              <a:t> is famous for its handmade wooden toys, which are unique and have intricate designs. Government can work on this area and increase foreign revenue</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IN" sz="1600" dirty="0"/>
              <a:t>Adilabad has several tourist places that attract visitors, including Kala Ashram, </a:t>
            </a:r>
            <a:r>
              <a:rPr lang="en-IN" sz="1600" dirty="0" err="1"/>
              <a:t>Basar</a:t>
            </a:r>
            <a:r>
              <a:rPr lang="en-IN" sz="1600" dirty="0"/>
              <a:t> </a:t>
            </a:r>
            <a:r>
              <a:rPr lang="en-IN" sz="1600" dirty="0" err="1"/>
              <a:t>Saraswathi</a:t>
            </a:r>
            <a:r>
              <a:rPr lang="en-IN" sz="1600" dirty="0"/>
              <a:t> Temple, </a:t>
            </a:r>
            <a:r>
              <a:rPr lang="en-IN" sz="1600" dirty="0" err="1"/>
              <a:t>Kawal</a:t>
            </a:r>
            <a:r>
              <a:rPr lang="en-IN" sz="1600" dirty="0"/>
              <a:t> Wildlife Sanctuary, </a:t>
            </a:r>
            <a:r>
              <a:rPr lang="en-IN" sz="1600" dirty="0" err="1"/>
              <a:t>Pochera</a:t>
            </a:r>
            <a:r>
              <a:rPr lang="en-IN" sz="1600" dirty="0"/>
              <a:t> Waterfalls, </a:t>
            </a:r>
            <a:r>
              <a:rPr lang="en-IN" sz="1600" dirty="0" err="1"/>
              <a:t>Kinnerasani</a:t>
            </a:r>
            <a:r>
              <a:rPr lang="en-IN" sz="1600" dirty="0"/>
              <a:t> Wildlife Sanctuary. These places should be promoted more in order to attract more foreign tourism.</a:t>
            </a:r>
          </a:p>
        </p:txBody>
      </p:sp>
      <p:sp>
        <p:nvSpPr>
          <p:cNvPr id="8" name="Rectangle 7"/>
          <p:cNvSpPr/>
          <p:nvPr/>
        </p:nvSpPr>
        <p:spPr>
          <a:xfrm>
            <a:off x="6895023" y="6214090"/>
            <a:ext cx="2556790" cy="369332"/>
          </a:xfrm>
          <a:prstGeom prst="rect">
            <a:avLst/>
          </a:prstGeom>
        </p:spPr>
        <p:txBody>
          <a:bodyPr wrap="none">
            <a:spAutoFit/>
          </a:bodyPr>
          <a:lstStyle/>
          <a:p>
            <a:r>
              <a:rPr lang="en-IN" b="1" dirty="0" err="1"/>
              <a:t>Basar</a:t>
            </a:r>
            <a:r>
              <a:rPr lang="en-IN" b="1" dirty="0"/>
              <a:t> </a:t>
            </a:r>
            <a:r>
              <a:rPr lang="en-IN" b="1" dirty="0" err="1"/>
              <a:t>Saraswathi</a:t>
            </a:r>
            <a:r>
              <a:rPr lang="en-IN" b="1" dirty="0"/>
              <a:t> Temple</a:t>
            </a:r>
          </a:p>
        </p:txBody>
      </p:sp>
    </p:spTree>
    <p:extLst>
      <p:ext uri="{BB962C8B-B14F-4D97-AF65-F5344CB8AC3E}">
        <p14:creationId xmlns:p14="http://schemas.microsoft.com/office/powerpoint/2010/main" val="1987332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solidFill>
                  <a:srgbClr val="C00000"/>
                </a:solidFill>
                <a:latin typeface="Cambria Math" pitchFamily="18" charset="0"/>
                <a:ea typeface="Cambria Math" pitchFamily="18" charset="0"/>
              </a:rPr>
              <a:t>Q:6 :</a:t>
            </a:r>
            <a:r>
              <a:rPr lang="en-IN" sz="2700" b="1" dirty="0">
                <a:solidFill>
                  <a:srgbClr val="C00000"/>
                </a:solidFill>
                <a:latin typeface="Cambria Math" pitchFamily="18" charset="0"/>
                <a:ea typeface="Cambria Math" pitchFamily="18" charset="0"/>
              </a:rPr>
              <a:t>List top and bottom 5 districts based on population to tourists footfall ratio in 2019 </a:t>
            </a:r>
            <a:r>
              <a:rPr lang="en-IN" dirty="0"/>
              <a:t/>
            </a:r>
            <a:br>
              <a:rPr lang="en-IN" dirty="0"/>
            </a:b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781" y="1700808"/>
            <a:ext cx="731395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191" y="4293096"/>
            <a:ext cx="7488832" cy="202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64048" y="1052736"/>
            <a:ext cx="5184576" cy="646331"/>
          </a:xfrm>
          <a:prstGeom prst="rect">
            <a:avLst/>
          </a:prstGeom>
          <a:noFill/>
        </p:spPr>
        <p:txBody>
          <a:bodyPr wrap="square" rtlCol="0">
            <a:spAutoFit/>
          </a:bodyPr>
          <a:lstStyle/>
          <a:p>
            <a:r>
              <a:rPr lang="en-US" dirty="0" smtClean="0"/>
              <a:t>Top 5 districts with high footfall ratio </a:t>
            </a:r>
          </a:p>
          <a:p>
            <a:r>
              <a:rPr lang="en-US" dirty="0" smtClean="0"/>
              <a:t>( Total Visitors / Total Resident Population)</a:t>
            </a:r>
            <a:endParaRPr lang="en-IN" dirty="0"/>
          </a:p>
        </p:txBody>
      </p:sp>
      <p:sp>
        <p:nvSpPr>
          <p:cNvPr id="5" name="Rectangle 4"/>
          <p:cNvSpPr/>
          <p:nvPr/>
        </p:nvSpPr>
        <p:spPr>
          <a:xfrm>
            <a:off x="3051911" y="3901698"/>
            <a:ext cx="3983526" cy="369332"/>
          </a:xfrm>
          <a:prstGeom prst="rect">
            <a:avLst/>
          </a:prstGeom>
        </p:spPr>
        <p:txBody>
          <a:bodyPr wrap="none">
            <a:spAutoFit/>
          </a:bodyPr>
          <a:lstStyle/>
          <a:p>
            <a:r>
              <a:rPr lang="en-US" dirty="0" smtClean="0"/>
              <a:t>Bottom </a:t>
            </a:r>
            <a:r>
              <a:rPr lang="en-US" dirty="0"/>
              <a:t>5 districts with high footfall ratio</a:t>
            </a:r>
            <a:endParaRPr lang="en-IN" dirty="0"/>
          </a:p>
        </p:txBody>
      </p:sp>
    </p:spTree>
    <p:extLst>
      <p:ext uri="{BB962C8B-B14F-4D97-AF65-F5344CB8AC3E}">
        <p14:creationId xmlns:p14="http://schemas.microsoft.com/office/powerpoint/2010/main" val="4292319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50000"/>
                  </a:schemeClr>
                </a:solidFill>
                <a:latin typeface="Cambria Math" pitchFamily="18" charset="0"/>
                <a:ea typeface="Cambria Math" pitchFamily="18" charset="0"/>
              </a:rPr>
              <a:t>Insights</a:t>
            </a:r>
            <a:endParaRPr lang="en-IN" dirty="0"/>
          </a:p>
        </p:txBody>
      </p:sp>
      <p:sp>
        <p:nvSpPr>
          <p:cNvPr id="3" name="Content Placeholder 2"/>
          <p:cNvSpPr>
            <a:spLocks noGrp="1"/>
          </p:cNvSpPr>
          <p:nvPr>
            <p:ph idx="1"/>
          </p:nvPr>
        </p:nvSpPr>
        <p:spPr/>
        <p:txBody>
          <a:bodyPr>
            <a:normAutofit/>
          </a:bodyPr>
          <a:lstStyle/>
          <a:p>
            <a:r>
              <a:rPr lang="en-IN" sz="1800" dirty="0"/>
              <a:t>High ratio indicates that </a:t>
            </a:r>
            <a:r>
              <a:rPr lang="en-IN" sz="1800" b="1" dirty="0">
                <a:solidFill>
                  <a:srgbClr val="00B050"/>
                </a:solidFill>
              </a:rPr>
              <a:t>large number of tourists are visiting the place relative to the population of that place</a:t>
            </a:r>
            <a:r>
              <a:rPr lang="en-IN" sz="1800" dirty="0"/>
              <a:t>. </a:t>
            </a:r>
          </a:p>
          <a:p>
            <a:r>
              <a:rPr lang="en-IN" sz="1800" dirty="0"/>
              <a:t>So government should take care of the </a:t>
            </a:r>
            <a:r>
              <a:rPr lang="en-IN" sz="1800" dirty="0" smtClean="0"/>
              <a:t>planning of the infrastructure, facilities and increase more resources to avoid overcrowding and damage to natural environment.</a:t>
            </a:r>
          </a:p>
          <a:p>
            <a:r>
              <a:rPr lang="en-IN" sz="1800" dirty="0" smtClean="0"/>
              <a:t>Low ratio indicates </a:t>
            </a:r>
            <a:r>
              <a:rPr lang="en-IN" sz="1800" dirty="0" smtClean="0">
                <a:solidFill>
                  <a:srgbClr val="FF0000"/>
                </a:solidFill>
              </a:rPr>
              <a:t>that </a:t>
            </a:r>
            <a:r>
              <a:rPr lang="en-IN" sz="1800" b="1" dirty="0" smtClean="0">
                <a:solidFill>
                  <a:srgbClr val="FF0000"/>
                </a:solidFill>
              </a:rPr>
              <a:t>less number of tourists are visiting the place relative to the population of that place</a:t>
            </a:r>
            <a:r>
              <a:rPr lang="en-IN" sz="1800" dirty="0" smtClean="0"/>
              <a:t>. </a:t>
            </a:r>
          </a:p>
          <a:p>
            <a:r>
              <a:rPr lang="en-US" sz="1800" dirty="0" smtClean="0"/>
              <a:t>For the Places like </a:t>
            </a:r>
            <a:r>
              <a:rPr lang="en-US" sz="1800" dirty="0" err="1" smtClean="0"/>
              <a:t>Komaram</a:t>
            </a:r>
            <a:r>
              <a:rPr lang="en-US" sz="1800" dirty="0" smtClean="0"/>
              <a:t> </a:t>
            </a:r>
            <a:r>
              <a:rPr lang="en-US" sz="1800" dirty="0" err="1" smtClean="0"/>
              <a:t>Bheem</a:t>
            </a:r>
            <a:r>
              <a:rPr lang="en-US" sz="1800" dirty="0" smtClean="0"/>
              <a:t> </a:t>
            </a:r>
            <a:r>
              <a:rPr lang="en-US" sz="1800" dirty="0" err="1" smtClean="0"/>
              <a:t>Asifabad</a:t>
            </a:r>
            <a:r>
              <a:rPr lang="en-US" sz="1800" dirty="0" smtClean="0"/>
              <a:t> which is ranked as 2nd most backward district according to NITI </a:t>
            </a:r>
            <a:r>
              <a:rPr lang="en-US" sz="1800" dirty="0" err="1" smtClean="0"/>
              <a:t>Ayog</a:t>
            </a:r>
            <a:r>
              <a:rPr lang="en-US" sz="1800" dirty="0" smtClean="0"/>
              <a:t> 2018, Government should take care of </a:t>
            </a:r>
            <a:r>
              <a:rPr lang="en-US" sz="1800" dirty="0"/>
              <a:t>poor infrastructure, limited tourist activities, security concerns, and lack of </a:t>
            </a:r>
            <a:r>
              <a:rPr lang="en-US" sz="1800" dirty="0" smtClean="0"/>
              <a:t>awareness  for this place.</a:t>
            </a:r>
            <a:endParaRPr lang="en-IN" sz="1800" dirty="0" smtClean="0"/>
          </a:p>
        </p:txBody>
      </p:sp>
    </p:spTree>
    <p:extLst>
      <p:ext uri="{BB962C8B-B14F-4D97-AF65-F5344CB8AC3E}">
        <p14:creationId xmlns:p14="http://schemas.microsoft.com/office/powerpoint/2010/main" val="606431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3816" y="2812134"/>
            <a:ext cx="8712968" cy="830997"/>
          </a:xfrm>
          <a:prstGeom prst="rect">
            <a:avLst/>
          </a:prstGeom>
          <a:noFill/>
        </p:spPr>
        <p:txBody>
          <a:bodyPr wrap="square" rtlCol="0">
            <a:spAutoFit/>
          </a:bodyPr>
          <a:lstStyle/>
          <a:p>
            <a:r>
              <a:rPr lang="en-IN" sz="4800" dirty="0" err="1" smtClean="0"/>
              <a:t>Telangana</a:t>
            </a:r>
            <a:r>
              <a:rPr lang="en-IN" sz="4800" dirty="0" smtClean="0"/>
              <a:t> Tourism Data Analysis</a:t>
            </a:r>
            <a:endParaRPr lang="en-IN" sz="4800" dirty="0"/>
          </a:p>
        </p:txBody>
      </p:sp>
      <p:sp>
        <p:nvSpPr>
          <p:cNvPr id="7" name="TextBox 6"/>
          <p:cNvSpPr txBox="1"/>
          <p:nvPr/>
        </p:nvSpPr>
        <p:spPr>
          <a:xfrm>
            <a:off x="4752280" y="5866323"/>
            <a:ext cx="3891461" cy="369332"/>
          </a:xfrm>
          <a:prstGeom prst="rect">
            <a:avLst/>
          </a:prstGeom>
          <a:noFill/>
        </p:spPr>
        <p:txBody>
          <a:bodyPr wrap="square" rtlCol="0">
            <a:spAutoFit/>
          </a:bodyPr>
          <a:lstStyle/>
          <a:p>
            <a:r>
              <a:rPr lang="en-IN" b="1" i="1" dirty="0" smtClean="0"/>
              <a:t>~   RAMYA BHARGAVI ANUMULA</a:t>
            </a:r>
            <a:endParaRPr lang="en-IN" b="1" i="1" dirty="0"/>
          </a:p>
        </p:txBody>
      </p:sp>
      <p:sp>
        <p:nvSpPr>
          <p:cNvPr id="10" name="TextBox 9"/>
          <p:cNvSpPr txBox="1"/>
          <p:nvPr/>
        </p:nvSpPr>
        <p:spPr>
          <a:xfrm>
            <a:off x="4752280" y="4939775"/>
            <a:ext cx="3891461" cy="923330"/>
          </a:xfrm>
          <a:prstGeom prst="rect">
            <a:avLst/>
          </a:prstGeom>
          <a:noFill/>
        </p:spPr>
        <p:txBody>
          <a:bodyPr wrap="square" rtlCol="0">
            <a:spAutoFit/>
          </a:bodyPr>
          <a:lstStyle/>
          <a:p>
            <a:r>
              <a:rPr lang="en-IN" i="1" dirty="0" smtClean="0"/>
              <a:t>This Data Analysis will answer some of the questions and will also unveil few other interesting facts.</a:t>
            </a:r>
            <a:endParaRPr lang="en-IN" i="1" dirty="0"/>
          </a:p>
        </p:txBody>
      </p:sp>
    </p:spTree>
    <p:extLst>
      <p:ext uri="{BB962C8B-B14F-4D97-AF65-F5344CB8AC3E}">
        <p14:creationId xmlns:p14="http://schemas.microsoft.com/office/powerpoint/2010/main" val="45439309"/>
      </p:ext>
    </p:extLst>
  </p:cSld>
  <p:clrMapOvr>
    <a:masterClrMapping/>
  </p:clrMapOvr>
  <mc:AlternateContent xmlns:mc="http://schemas.openxmlformats.org/markup-compatibility/2006" xmlns:p14="http://schemas.microsoft.com/office/powerpoint/2010/main">
    <mc:Choice Requires="p14">
      <p:transition spd="slow" p14:dur="2000" advTm="23307"/>
    </mc:Choice>
    <mc:Fallback xmlns="">
      <p:transition spd="slow" advTm="2330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92" y="0"/>
            <a:ext cx="9720833" cy="836712"/>
          </a:xfrm>
        </p:spPr>
        <p:txBody>
          <a:bodyPr>
            <a:normAutofit/>
          </a:bodyPr>
          <a:lstStyle/>
          <a:p>
            <a:r>
              <a:rPr lang="en-US" sz="2400" b="1" dirty="0" smtClean="0">
                <a:solidFill>
                  <a:srgbClr val="00B050"/>
                </a:solidFill>
                <a:latin typeface="Cambria Math" pitchFamily="18" charset="0"/>
                <a:ea typeface="Cambria Math" pitchFamily="18" charset="0"/>
              </a:rPr>
              <a:t>Q-7</a:t>
            </a:r>
            <a:r>
              <a:rPr lang="en-US" sz="2400" b="1" dirty="0">
                <a:solidFill>
                  <a:srgbClr val="00B050"/>
                </a:solidFill>
                <a:latin typeface="Cambria Math" pitchFamily="18" charset="0"/>
                <a:ea typeface="Cambria Math" pitchFamily="18" charset="0"/>
              </a:rPr>
              <a:t>: Projected </a:t>
            </a:r>
            <a:r>
              <a:rPr lang="en-US" sz="2400" b="1" dirty="0" smtClean="0">
                <a:solidFill>
                  <a:srgbClr val="00B050"/>
                </a:solidFill>
                <a:latin typeface="Cambria Math" pitchFamily="18" charset="0"/>
                <a:ea typeface="Cambria Math" pitchFamily="18" charset="0"/>
              </a:rPr>
              <a:t>No. </a:t>
            </a:r>
            <a:r>
              <a:rPr lang="en-US" sz="2400" b="1" dirty="0">
                <a:solidFill>
                  <a:srgbClr val="00B050"/>
                </a:solidFill>
                <a:latin typeface="Cambria Math" pitchFamily="18" charset="0"/>
                <a:ea typeface="Cambria Math" pitchFamily="18" charset="0"/>
              </a:rPr>
              <a:t>of foreign and domestic </a:t>
            </a:r>
            <a:r>
              <a:rPr lang="en-US" sz="2400" b="1" dirty="0" smtClean="0">
                <a:solidFill>
                  <a:srgbClr val="00B050"/>
                </a:solidFill>
                <a:latin typeface="Cambria Math" pitchFamily="18" charset="0"/>
                <a:ea typeface="Cambria Math" pitchFamily="18" charset="0"/>
              </a:rPr>
              <a:t>tourists in 2025 for Hyderabad</a:t>
            </a:r>
            <a:endParaRPr lang="en-IN" sz="2400" b="1" dirty="0">
              <a:solidFill>
                <a:srgbClr val="00B050"/>
              </a:solidFill>
              <a:latin typeface="Cambria Math" pitchFamily="18" charset="0"/>
              <a:ea typeface="Cambria Math" pitchFamily="18"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776" y="2060848"/>
            <a:ext cx="4717947" cy="306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328" y="2057097"/>
            <a:ext cx="4655578" cy="310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9952" y="5445224"/>
            <a:ext cx="7704856" cy="1200329"/>
          </a:xfrm>
          <a:prstGeom prst="rect">
            <a:avLst/>
          </a:prstGeom>
        </p:spPr>
        <p:txBody>
          <a:bodyPr wrap="square">
            <a:spAutoFit/>
          </a:bodyPr>
          <a:lstStyle/>
          <a:p>
            <a:r>
              <a:rPr lang="en-US" b="1" dirty="0" smtClean="0"/>
              <a:t>Steps :</a:t>
            </a:r>
            <a:endParaRPr lang="en-US" b="1" dirty="0"/>
          </a:p>
          <a:p>
            <a:pPr marL="285750" indent="-285750">
              <a:buFontTx/>
              <a:buChar char="-"/>
            </a:pPr>
            <a:r>
              <a:rPr lang="en-US" dirty="0" smtClean="0"/>
              <a:t>Calculated CAGR for Hyderabad visitors from 2016-2019</a:t>
            </a:r>
          </a:p>
          <a:p>
            <a:pPr marL="285750" indent="-285750">
              <a:buFontTx/>
              <a:buChar char="-"/>
            </a:pPr>
            <a:r>
              <a:rPr lang="en-US" dirty="0" smtClean="0"/>
              <a:t>Estimated  Visitors in 2025 = Visitors in 2019 * (1+ CAGR)^(6)</a:t>
            </a:r>
          </a:p>
          <a:p>
            <a:pPr marL="285750" indent="-285750">
              <a:buFontTx/>
              <a:buChar char="-"/>
            </a:pPr>
            <a:endParaRPr lang="en-IN" dirty="0"/>
          </a:p>
        </p:txBody>
      </p:sp>
      <p:sp>
        <p:nvSpPr>
          <p:cNvPr id="4" name="Rectangle 3"/>
          <p:cNvSpPr/>
          <p:nvPr/>
        </p:nvSpPr>
        <p:spPr>
          <a:xfrm>
            <a:off x="2015976" y="918081"/>
            <a:ext cx="6696743" cy="830997"/>
          </a:xfrm>
          <a:prstGeom prst="rect">
            <a:avLst/>
          </a:prstGeom>
        </p:spPr>
        <p:txBody>
          <a:bodyPr wrap="square">
            <a:spAutoFit/>
          </a:bodyPr>
          <a:lstStyle/>
          <a:p>
            <a:r>
              <a:rPr lang="en-US" sz="1600" b="1" dirty="0"/>
              <a:t>CAGR = [(Ending value / Beginning value)^(1 / Number of years)] – 1</a:t>
            </a:r>
          </a:p>
          <a:p>
            <a:endParaRPr lang="en-US" sz="1600" b="1" dirty="0"/>
          </a:p>
          <a:p>
            <a:r>
              <a:rPr lang="en-US" sz="1600" b="1" dirty="0"/>
              <a:t>Projected value = Beginning value x (1 + CAGR)^Number of years</a:t>
            </a:r>
          </a:p>
        </p:txBody>
      </p:sp>
    </p:spTree>
    <p:extLst>
      <p:ext uri="{BB962C8B-B14F-4D97-AF65-F5344CB8AC3E}">
        <p14:creationId xmlns:p14="http://schemas.microsoft.com/office/powerpoint/2010/main" val="3424746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latin typeface="Cambria Math" pitchFamily="18" charset="0"/>
                <a:ea typeface="Cambria Math" pitchFamily="18" charset="0"/>
              </a:rPr>
              <a:t>Insights &amp; Recommendations</a:t>
            </a:r>
            <a:endParaRPr lang="en-IN" dirty="0"/>
          </a:p>
        </p:txBody>
      </p:sp>
      <p:sp>
        <p:nvSpPr>
          <p:cNvPr id="3" name="Content Placeholder 2"/>
          <p:cNvSpPr>
            <a:spLocks noGrp="1"/>
          </p:cNvSpPr>
          <p:nvPr>
            <p:ph idx="1"/>
          </p:nvPr>
        </p:nvSpPr>
        <p:spPr>
          <a:xfrm>
            <a:off x="575816" y="1412776"/>
            <a:ext cx="8856984" cy="4752528"/>
          </a:xfrm>
        </p:spPr>
        <p:txBody>
          <a:bodyPr>
            <a:normAutofit/>
          </a:bodyPr>
          <a:lstStyle/>
          <a:p>
            <a:pPr>
              <a:buFont typeface="Wingdings" pitchFamily="2" charset="2"/>
              <a:buChar char="q"/>
            </a:pPr>
            <a:r>
              <a:rPr lang="en-US" sz="1600" dirty="0" smtClean="0"/>
              <a:t>As the foreign revenue is estimated to grow by 2025 </a:t>
            </a:r>
            <a:r>
              <a:rPr lang="en-US" sz="1600" dirty="0" err="1" smtClean="0"/>
              <a:t>Telangana</a:t>
            </a:r>
            <a:r>
              <a:rPr lang="en-US" sz="1600" dirty="0" smtClean="0"/>
              <a:t> </a:t>
            </a:r>
            <a:r>
              <a:rPr lang="en-US" sz="1600" dirty="0"/>
              <a:t>State </a:t>
            </a:r>
            <a:r>
              <a:rPr lang="en-US" sz="1600" dirty="0" smtClean="0"/>
              <a:t>government and according </a:t>
            </a:r>
            <a:r>
              <a:rPr lang="en-US" sz="1600" dirty="0"/>
              <a:t>to a report by the World Travel and Tourism Council, the total contribution of travel and tourism to GDP in </a:t>
            </a:r>
            <a:r>
              <a:rPr lang="en-US" sz="1600" dirty="0" err="1"/>
              <a:t>Telangana</a:t>
            </a:r>
            <a:r>
              <a:rPr lang="en-US" sz="1600" dirty="0"/>
              <a:t> is projected to grow by 6.7% per annum by 2028, which may suggest an increase in the number of foreign </a:t>
            </a:r>
            <a:r>
              <a:rPr lang="en-US" sz="1600" dirty="0" smtClean="0"/>
              <a:t>visitors, so Government can take below necessary steps:</a:t>
            </a:r>
          </a:p>
          <a:p>
            <a:r>
              <a:rPr lang="en-US" sz="1600" dirty="0" smtClean="0"/>
              <a:t>Develop and implement a tourism plan.</a:t>
            </a:r>
          </a:p>
          <a:p>
            <a:r>
              <a:rPr lang="en-US" sz="1600" dirty="0" smtClean="0"/>
              <a:t>Invest </a:t>
            </a:r>
            <a:r>
              <a:rPr lang="en-US" sz="1600" dirty="0"/>
              <a:t>in infrastructure.</a:t>
            </a:r>
          </a:p>
          <a:p>
            <a:r>
              <a:rPr lang="en-US" sz="1600" dirty="0"/>
              <a:t>Promote local culture and heritage.</a:t>
            </a:r>
          </a:p>
          <a:p>
            <a:r>
              <a:rPr lang="en-US" sz="1600" dirty="0"/>
              <a:t>Ensure environmental sustainability.</a:t>
            </a:r>
          </a:p>
          <a:p>
            <a:r>
              <a:rPr lang="en-US" sz="1600" dirty="0"/>
              <a:t>Support local businesses.</a:t>
            </a:r>
          </a:p>
          <a:p>
            <a:r>
              <a:rPr lang="en-US" sz="1600" dirty="0"/>
              <a:t>Ensure safety and security</a:t>
            </a:r>
            <a:r>
              <a:rPr lang="en-US" sz="1600" dirty="0" smtClean="0"/>
              <a:t>.</a:t>
            </a:r>
          </a:p>
          <a:p>
            <a:endParaRPr lang="en-US" sz="1600" dirty="0"/>
          </a:p>
          <a:p>
            <a:pPr>
              <a:buFont typeface="Wingdings" pitchFamily="2" charset="2"/>
              <a:buChar char="q"/>
            </a:pPr>
            <a:r>
              <a:rPr lang="en-US" sz="1600" dirty="0" smtClean="0"/>
              <a:t>On the Contrary, As the Domestic Visitors might decrease by 2025, government can</a:t>
            </a:r>
          </a:p>
          <a:p>
            <a:r>
              <a:rPr lang="en-US" sz="1600" dirty="0" smtClean="0"/>
              <a:t>The </a:t>
            </a:r>
            <a:r>
              <a:rPr lang="en-US" sz="1600" dirty="0"/>
              <a:t>government can develop tourism infrastructure such as hotels, resorts, transportation, and other facilities to make it easier for tourists to visit and enjoy their stay in </a:t>
            </a:r>
            <a:r>
              <a:rPr lang="en-US" sz="1600" dirty="0" err="1"/>
              <a:t>Telangana</a:t>
            </a:r>
            <a:r>
              <a:rPr lang="en-US" sz="1600" dirty="0"/>
              <a:t>.</a:t>
            </a:r>
          </a:p>
          <a:p>
            <a:r>
              <a:rPr lang="en-US" sz="1600" dirty="0" smtClean="0"/>
              <a:t>The </a:t>
            </a:r>
            <a:r>
              <a:rPr lang="en-US" sz="1600" dirty="0"/>
              <a:t>government can launch various tourism campaigns to create awareness among domestic tourists about the various tourist destinations in </a:t>
            </a:r>
            <a:r>
              <a:rPr lang="en-US" sz="1600" dirty="0" err="1"/>
              <a:t>Telangana</a:t>
            </a:r>
            <a:r>
              <a:rPr lang="en-US" sz="1600" dirty="0"/>
              <a:t> and the activities they can participate in</a:t>
            </a:r>
          </a:p>
          <a:p>
            <a:endParaRPr lang="en-US" sz="1600" dirty="0" smtClean="0"/>
          </a:p>
          <a:p>
            <a:pPr>
              <a:buFont typeface="Wingdings" pitchFamily="2" charset="2"/>
              <a:buChar char="q"/>
            </a:pPr>
            <a:endParaRPr lang="en-US" sz="1600" dirty="0" smtClean="0"/>
          </a:p>
          <a:p>
            <a:endParaRPr lang="en-US" sz="1600" dirty="0"/>
          </a:p>
          <a:p>
            <a:endParaRPr lang="en-US" sz="1600" dirty="0"/>
          </a:p>
        </p:txBody>
      </p:sp>
    </p:spTree>
    <p:extLst>
      <p:ext uri="{BB962C8B-B14F-4D97-AF65-F5344CB8AC3E}">
        <p14:creationId xmlns:p14="http://schemas.microsoft.com/office/powerpoint/2010/main" val="293942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8" y="260648"/>
            <a:ext cx="9072563" cy="1143000"/>
          </a:xfrm>
        </p:spPr>
        <p:txBody>
          <a:bodyPr>
            <a:normAutofit/>
          </a:bodyPr>
          <a:lstStyle/>
          <a:p>
            <a:r>
              <a:rPr lang="en-IN" sz="2800" b="1" dirty="0" smtClean="0">
                <a:solidFill>
                  <a:srgbClr val="7030A0"/>
                </a:solidFill>
                <a:latin typeface="Cambria Math" pitchFamily="18" charset="0"/>
                <a:ea typeface="Cambria Math" pitchFamily="18" charset="0"/>
              </a:rPr>
              <a:t>Q:8-Projected </a:t>
            </a:r>
            <a:r>
              <a:rPr lang="en-IN" sz="2800" b="1" dirty="0">
                <a:solidFill>
                  <a:srgbClr val="7030A0"/>
                </a:solidFill>
                <a:latin typeface="Cambria Math" pitchFamily="18" charset="0"/>
                <a:ea typeface="Cambria Math" pitchFamily="18" charset="0"/>
              </a:rPr>
              <a:t>Revenue for </a:t>
            </a:r>
            <a:r>
              <a:rPr lang="en-IN" sz="2800" b="1" dirty="0" smtClean="0">
                <a:solidFill>
                  <a:srgbClr val="7030A0"/>
                </a:solidFill>
                <a:latin typeface="Cambria Math" pitchFamily="18" charset="0"/>
                <a:ea typeface="Cambria Math" pitchFamily="18" charset="0"/>
              </a:rPr>
              <a:t>Hyderabad in 2025</a:t>
            </a:r>
            <a:endParaRPr lang="en-IN" sz="2800" b="1" dirty="0">
              <a:solidFill>
                <a:srgbClr val="7030A0"/>
              </a:solidFill>
              <a:latin typeface="Cambria Math" pitchFamily="18" charset="0"/>
              <a:ea typeface="Cambria Math" pitchFamily="18" charset="0"/>
            </a:endParaRPr>
          </a:p>
        </p:txBody>
      </p:sp>
      <p:sp>
        <p:nvSpPr>
          <p:cNvPr id="3" name="Content Placeholder 2"/>
          <p:cNvSpPr>
            <a:spLocks noGrp="1"/>
          </p:cNvSpPr>
          <p:nvPr>
            <p:ph idx="1"/>
          </p:nvPr>
        </p:nvSpPr>
        <p:spPr/>
        <p:txBody>
          <a:bodyPr/>
          <a:lstStyle/>
          <a:p>
            <a:r>
              <a:rPr lang="en-IN" sz="1800" dirty="0" smtClean="0"/>
              <a:t>Expected Revenue in </a:t>
            </a:r>
            <a:r>
              <a:rPr lang="en-IN" sz="1800" dirty="0" err="1" smtClean="0"/>
              <a:t>hyd</a:t>
            </a:r>
            <a:r>
              <a:rPr lang="en-IN" sz="1800" dirty="0" smtClean="0"/>
              <a:t> 2025 for domestic visitors = [</a:t>
            </a:r>
            <a:r>
              <a:rPr lang="en-IN" sz="1800" dirty="0" err="1" smtClean="0"/>
              <a:t>Hyd</a:t>
            </a:r>
            <a:r>
              <a:rPr lang="en-IN" sz="1800" dirty="0" smtClean="0"/>
              <a:t> domestic visitors 2025</a:t>
            </a:r>
            <a:r>
              <a:rPr lang="en-IN" sz="1800" dirty="0"/>
              <a:t>]*</a:t>
            </a:r>
            <a:r>
              <a:rPr lang="en-IN" sz="1800" dirty="0" smtClean="0"/>
              <a:t>1200</a:t>
            </a:r>
          </a:p>
          <a:p>
            <a:r>
              <a:rPr lang="en-IN" sz="1800" dirty="0"/>
              <a:t>Expected Revenue in </a:t>
            </a:r>
            <a:r>
              <a:rPr lang="en-IN" sz="1800" dirty="0" err="1"/>
              <a:t>hyd</a:t>
            </a:r>
            <a:r>
              <a:rPr lang="en-IN" sz="1800" dirty="0"/>
              <a:t> 2025 for </a:t>
            </a:r>
            <a:r>
              <a:rPr lang="en-IN" sz="1800" dirty="0" smtClean="0"/>
              <a:t>foreign </a:t>
            </a:r>
            <a:r>
              <a:rPr lang="en-IN" sz="1800" dirty="0"/>
              <a:t>visitors = [</a:t>
            </a:r>
            <a:r>
              <a:rPr lang="en-IN" sz="1800" dirty="0" err="1"/>
              <a:t>Hyd</a:t>
            </a:r>
            <a:r>
              <a:rPr lang="en-IN" sz="1800" dirty="0"/>
              <a:t> </a:t>
            </a:r>
            <a:r>
              <a:rPr lang="en-IN" sz="1800" dirty="0" smtClean="0"/>
              <a:t>foreign </a:t>
            </a:r>
            <a:r>
              <a:rPr lang="en-IN" sz="1800" dirty="0"/>
              <a:t>visitors 2025</a:t>
            </a:r>
            <a:r>
              <a:rPr lang="en-IN" sz="1800" dirty="0" smtClean="0"/>
              <a:t>]*5600</a:t>
            </a:r>
          </a:p>
          <a:p>
            <a:pPr marL="0" indent="0">
              <a:buNone/>
            </a:pPr>
            <a:r>
              <a:rPr lang="en-US" sz="1800" b="1" dirty="0"/>
              <a:t> </a:t>
            </a:r>
            <a:endParaRPr lang="en-US" sz="1800" b="1" dirty="0" smtClean="0"/>
          </a:p>
          <a:p>
            <a:pPr marL="0" indent="0">
              <a:buNone/>
            </a:pPr>
            <a:r>
              <a:rPr lang="en-US" sz="1800" b="1" dirty="0" smtClean="0"/>
              <a:t>As it is given in the challenge that : </a:t>
            </a:r>
          </a:p>
          <a:p>
            <a:pPr marL="0" indent="0">
              <a:buNone/>
            </a:pPr>
            <a:endParaRPr lang="en-IN" sz="1800" dirty="0"/>
          </a:p>
          <a:p>
            <a:endParaRPr lang="en-IN" sz="1800" dirty="0"/>
          </a:p>
          <a:p>
            <a:pPr marL="0" indent="0">
              <a:buNone/>
            </a:pP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00" y="2409930"/>
            <a:ext cx="3094258" cy="7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30" y="3861048"/>
            <a:ext cx="23717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3849683"/>
            <a:ext cx="24955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512" y="3861048"/>
            <a:ext cx="2304256" cy="16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833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50"/>
                </a:solidFill>
              </a:rPr>
              <a:t>6. Act Phase</a:t>
            </a:r>
            <a:br>
              <a:rPr lang="en-US" sz="3200" b="1" dirty="0" smtClean="0">
                <a:solidFill>
                  <a:srgbClr val="00B050"/>
                </a:solidFill>
              </a:rPr>
            </a:br>
            <a:endParaRPr lang="en-IN" sz="3200" b="1" dirty="0">
              <a:solidFill>
                <a:srgbClr val="00B050"/>
              </a:solidFill>
            </a:endParaRPr>
          </a:p>
        </p:txBody>
      </p:sp>
      <p:sp>
        <p:nvSpPr>
          <p:cNvPr id="3" name="Content Placeholder 2"/>
          <p:cNvSpPr>
            <a:spLocks noGrp="1"/>
          </p:cNvSpPr>
          <p:nvPr>
            <p:ph idx="1"/>
          </p:nvPr>
        </p:nvSpPr>
        <p:spPr>
          <a:xfrm>
            <a:off x="359792" y="908720"/>
            <a:ext cx="9072563" cy="4525963"/>
          </a:xfrm>
        </p:spPr>
        <p:txBody>
          <a:bodyPr>
            <a:normAutofit fontScale="62500" lnSpcReduction="20000"/>
          </a:bodyPr>
          <a:lstStyle/>
          <a:p>
            <a:pPr marL="0" indent="0">
              <a:buNone/>
            </a:pPr>
            <a:r>
              <a:rPr lang="en-US" sz="2400" b="1" dirty="0" smtClean="0"/>
              <a:t>Q: 9 Districts </a:t>
            </a:r>
            <a:r>
              <a:rPr lang="en-US" sz="2400" b="1" dirty="0"/>
              <a:t>with highest </a:t>
            </a:r>
            <a:r>
              <a:rPr lang="en-US" sz="2400" b="1" dirty="0" smtClean="0"/>
              <a:t>potential</a:t>
            </a:r>
          </a:p>
          <a:p>
            <a:pPr marL="0" indent="0">
              <a:buNone/>
            </a:pPr>
            <a:endParaRPr lang="en-US" sz="2100" b="1" dirty="0"/>
          </a:p>
          <a:p>
            <a:r>
              <a:rPr lang="en-US" sz="2300" dirty="0"/>
              <a:t>Based on the data accumulated and the results obtained for CAGR, number of domestic and foreign tourist population yearly , the districts with highest potential for tourism industry and development are Hyderabad, Warangal and </a:t>
            </a:r>
            <a:r>
              <a:rPr lang="en-US" sz="2300" dirty="0" err="1"/>
              <a:t>Rajanna</a:t>
            </a:r>
            <a:r>
              <a:rPr lang="en-US" sz="2300" dirty="0"/>
              <a:t> </a:t>
            </a:r>
            <a:r>
              <a:rPr lang="en-US" sz="2300" dirty="0" err="1"/>
              <a:t>Sircilla</a:t>
            </a:r>
            <a:r>
              <a:rPr lang="en-US" sz="2300" dirty="0"/>
              <a:t>, </a:t>
            </a:r>
            <a:r>
              <a:rPr lang="en-US" sz="2300" dirty="0" err="1"/>
              <a:t>Bhadradri</a:t>
            </a:r>
            <a:r>
              <a:rPr lang="en-US" sz="2300" dirty="0"/>
              <a:t> </a:t>
            </a:r>
            <a:r>
              <a:rPr lang="en-US" sz="2300" dirty="0" err="1" smtClean="0"/>
              <a:t>kothagudem</a:t>
            </a:r>
            <a:r>
              <a:rPr lang="en-US" sz="2300" dirty="0" smtClean="0"/>
              <a:t>.</a:t>
            </a:r>
            <a:endParaRPr lang="en-US" sz="2300" dirty="0"/>
          </a:p>
          <a:p>
            <a:r>
              <a:rPr lang="en-US" sz="2300" dirty="0"/>
              <a:t>These districts has a varied cultural heritage with  forest covers, pilgrimage sites and a metropolitan </a:t>
            </a:r>
            <a:r>
              <a:rPr lang="en-US" sz="2300" dirty="0" smtClean="0"/>
              <a:t>city.</a:t>
            </a:r>
          </a:p>
          <a:p>
            <a:endParaRPr lang="en-US" sz="2300" dirty="0" smtClean="0"/>
          </a:p>
          <a:p>
            <a:pPr marL="0" indent="0">
              <a:buNone/>
            </a:pPr>
            <a:endParaRPr lang="en-US" sz="2300" dirty="0" smtClean="0"/>
          </a:p>
          <a:p>
            <a:pPr marL="0" indent="0">
              <a:buNone/>
            </a:pPr>
            <a:r>
              <a:rPr lang="en-US" sz="2300" b="1" dirty="0" smtClean="0"/>
              <a:t>Recommendations :</a:t>
            </a:r>
          </a:p>
          <a:p>
            <a:pPr marL="0" indent="0">
              <a:buNone/>
            </a:pPr>
            <a:endParaRPr lang="en-US" sz="2300" dirty="0" smtClean="0"/>
          </a:p>
          <a:p>
            <a:r>
              <a:rPr lang="en-US" sz="2300" dirty="0" smtClean="0"/>
              <a:t>Using </a:t>
            </a:r>
            <a:r>
              <a:rPr lang="en-US" sz="2300" dirty="0"/>
              <a:t>the present day social media trends, taking help from Influencers, Celebrities to promote the state tourist places to the </a:t>
            </a:r>
            <a:r>
              <a:rPr lang="en-US" sz="2300" dirty="0" smtClean="0"/>
              <a:t>world.</a:t>
            </a:r>
          </a:p>
          <a:p>
            <a:r>
              <a:rPr lang="en-US" sz="2300" dirty="0" smtClean="0"/>
              <a:t>Maintaining </a:t>
            </a:r>
            <a:r>
              <a:rPr lang="en-US" sz="2300" dirty="0"/>
              <a:t>state tourism online profile as efficient and updated as </a:t>
            </a:r>
            <a:r>
              <a:rPr lang="en-US" sz="2300" dirty="0" smtClean="0"/>
              <a:t>possible.</a:t>
            </a:r>
          </a:p>
          <a:p>
            <a:r>
              <a:rPr lang="en-US" sz="2300" dirty="0"/>
              <a:t>Helping in making amenities for putting modern day tourism sports(or)trends(or)  like kayaking, paragliding, adventure parks, forest hiking etc...</a:t>
            </a:r>
          </a:p>
          <a:p>
            <a:r>
              <a:rPr lang="en-US" sz="2300" dirty="0"/>
              <a:t>Giving out offers and making recommended holiday trip plans to locations across the state to attract the tourists and especially during the footfall months for keeping the tourism ongoing throughout the year</a:t>
            </a:r>
            <a:r>
              <a:rPr lang="en-US" sz="2300" dirty="0" smtClean="0"/>
              <a:t>.</a:t>
            </a:r>
          </a:p>
          <a:p>
            <a:r>
              <a:rPr lang="en-US" sz="2300" dirty="0" smtClean="0"/>
              <a:t>Promotion of </a:t>
            </a:r>
            <a:r>
              <a:rPr lang="en-US" sz="2300" dirty="0" err="1" smtClean="0"/>
              <a:t>Telangana</a:t>
            </a:r>
            <a:r>
              <a:rPr lang="en-US" sz="2300" dirty="0" smtClean="0"/>
              <a:t> famous foods like Biryani, </a:t>
            </a:r>
            <a:r>
              <a:rPr lang="en-US" sz="2300" dirty="0" err="1" smtClean="0"/>
              <a:t>Haleem</a:t>
            </a:r>
            <a:r>
              <a:rPr lang="en-US" sz="2300" dirty="0" smtClean="0"/>
              <a:t>, </a:t>
            </a:r>
            <a:r>
              <a:rPr lang="en-US" sz="2300" dirty="0" err="1" smtClean="0"/>
              <a:t>Appalu</a:t>
            </a:r>
            <a:r>
              <a:rPr lang="en-US" sz="2300" dirty="0" smtClean="0"/>
              <a:t> etc. will increase tourism and also provide occupation to rural people.</a:t>
            </a:r>
          </a:p>
          <a:p>
            <a:endParaRPr lang="en-US" sz="2300" dirty="0"/>
          </a:p>
          <a:p>
            <a:pPr marL="0" indent="0">
              <a:buNone/>
            </a:pPr>
            <a:endParaRPr lang="en-US" sz="1800" dirty="0" smtClean="0"/>
          </a:p>
          <a:p>
            <a:pPr marL="0" indent="0">
              <a:buNone/>
            </a:pPr>
            <a:endParaRPr lang="en-US" sz="1800" b="1" dirty="0"/>
          </a:p>
          <a:p>
            <a:pPr marL="0" indent="0">
              <a:buNone/>
            </a:pPr>
            <a:endParaRPr lang="en-IN" sz="2400"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152" y="5005201"/>
            <a:ext cx="28670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263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Cultural/ Corporate events and recommendations to boost up tourism</a:t>
            </a:r>
            <a:endParaRPr lang="en-IN" sz="2400" b="1" dirty="0"/>
          </a:p>
        </p:txBody>
      </p:sp>
      <p:sp>
        <p:nvSpPr>
          <p:cNvPr id="3" name="Content Placeholder 2"/>
          <p:cNvSpPr>
            <a:spLocks noGrp="1"/>
          </p:cNvSpPr>
          <p:nvPr>
            <p:ph idx="1"/>
          </p:nvPr>
        </p:nvSpPr>
        <p:spPr>
          <a:xfrm>
            <a:off x="460375" y="1287407"/>
            <a:ext cx="9072563" cy="4525963"/>
          </a:xfrm>
        </p:spPr>
        <p:txBody>
          <a:bodyPr>
            <a:normAutofit/>
          </a:bodyPr>
          <a:lstStyle/>
          <a:p>
            <a:pPr marL="0" indent="0">
              <a:buNone/>
            </a:pPr>
            <a:r>
              <a:rPr lang="en-US" sz="1800" b="1" dirty="0"/>
              <a:t>Recommendations to boost up tourism</a:t>
            </a:r>
            <a:r>
              <a:rPr lang="en-US" sz="1800" b="1" dirty="0" smtClean="0"/>
              <a:t>:</a:t>
            </a:r>
          </a:p>
          <a:p>
            <a:pPr marL="0" indent="0">
              <a:buNone/>
            </a:pPr>
            <a:endParaRPr lang="en-US" sz="1800" b="1" dirty="0"/>
          </a:p>
          <a:p>
            <a:r>
              <a:rPr lang="en-US" sz="1800" dirty="0"/>
              <a:t>Boosting cultural events like </a:t>
            </a:r>
            <a:r>
              <a:rPr lang="en-US" sz="1800" dirty="0" err="1" smtClean="0"/>
              <a:t>Bonalu</a:t>
            </a:r>
            <a:r>
              <a:rPr lang="en-US" sz="1800" dirty="0" smtClean="0"/>
              <a:t> festivals in the month of June will boost up tourism </a:t>
            </a:r>
            <a:r>
              <a:rPr lang="en-US" sz="1800" dirty="0"/>
              <a:t>and </a:t>
            </a:r>
            <a:r>
              <a:rPr lang="en-US" sz="1800" dirty="0" smtClean="0"/>
              <a:t>pave  a way </a:t>
            </a:r>
            <a:r>
              <a:rPr lang="en-US" sz="1800" dirty="0"/>
              <a:t>for the local and street vendors, small scale industries to flourish, helps in the tourism industry for financial growth</a:t>
            </a:r>
            <a:r>
              <a:rPr lang="en-US" sz="1800" dirty="0" smtClean="0"/>
              <a:t>.</a:t>
            </a:r>
          </a:p>
          <a:p>
            <a:r>
              <a:rPr lang="en-US" sz="1800" dirty="0" smtClean="0"/>
              <a:t>Organizing few festivals as Big events in Community Halls like </a:t>
            </a:r>
            <a:r>
              <a:rPr lang="en-US" sz="1800" dirty="0" err="1" smtClean="0"/>
              <a:t>Holi</a:t>
            </a:r>
            <a:r>
              <a:rPr lang="en-US" sz="1800" dirty="0" smtClean="0"/>
              <a:t> in March and </a:t>
            </a:r>
            <a:r>
              <a:rPr lang="en-US" sz="1800" dirty="0" err="1" smtClean="0"/>
              <a:t>Bathukamma</a:t>
            </a:r>
            <a:r>
              <a:rPr lang="en-US" sz="1800" dirty="0" smtClean="0"/>
              <a:t> In </a:t>
            </a:r>
            <a:r>
              <a:rPr lang="en-US" sz="1800" dirty="0" err="1" smtClean="0"/>
              <a:t>october</a:t>
            </a:r>
            <a:r>
              <a:rPr lang="en-US" sz="1800" dirty="0" smtClean="0"/>
              <a:t> will make people to come together and participate in the celebrations. </a:t>
            </a:r>
          </a:p>
          <a:p>
            <a:r>
              <a:rPr lang="en-US" sz="1800" dirty="0" smtClean="0"/>
              <a:t>Corporate </a:t>
            </a:r>
            <a:r>
              <a:rPr lang="en-US" sz="1800" dirty="0"/>
              <a:t>events can be put up like International IT conferences, International science fairs, promoting stays for the foreign tourists. Giving our best hospitality</a:t>
            </a:r>
            <a:r>
              <a:rPr lang="en-US" sz="1800" dirty="0" smtClean="0"/>
              <a:t>.</a:t>
            </a:r>
          </a:p>
          <a:p>
            <a:pPr marL="0" indent="0">
              <a:buNone/>
            </a:pPr>
            <a:endParaRPr lang="en-US"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44" y="4941168"/>
            <a:ext cx="2520280" cy="174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Telangana: Bye bye Bathukamma, see you next yea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344" y="4941168"/>
            <a:ext cx="2907340" cy="174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05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Taking Insights from Dubai Tourism </a:t>
            </a:r>
            <a:r>
              <a:rPr lang="en-US" sz="3200" b="1" dirty="0"/>
              <a:t>Industry</a:t>
            </a:r>
            <a:endParaRPr lang="en-IN" sz="3200" b="1" dirty="0"/>
          </a:p>
        </p:txBody>
      </p:sp>
      <p:sp>
        <p:nvSpPr>
          <p:cNvPr id="3" name="Content Placeholder 2"/>
          <p:cNvSpPr>
            <a:spLocks noGrp="1"/>
          </p:cNvSpPr>
          <p:nvPr>
            <p:ph idx="1"/>
          </p:nvPr>
        </p:nvSpPr>
        <p:spPr/>
        <p:txBody>
          <a:bodyPr>
            <a:normAutofit/>
          </a:bodyPr>
          <a:lstStyle/>
          <a:p>
            <a:r>
              <a:rPr lang="en-US" sz="1800" dirty="0"/>
              <a:t>Dubai is now one of the worlds leading places for tourism </a:t>
            </a:r>
            <a:r>
              <a:rPr lang="en-US" sz="1800" dirty="0" smtClean="0"/>
              <a:t>industry</a:t>
            </a:r>
            <a:r>
              <a:rPr lang="en-US" sz="1800" dirty="0"/>
              <a:t>. Dubai </a:t>
            </a:r>
            <a:r>
              <a:rPr lang="en-US" sz="1800" dirty="0" smtClean="0"/>
              <a:t>situated </a:t>
            </a:r>
            <a:r>
              <a:rPr lang="en-US" sz="1800" dirty="0"/>
              <a:t>in Middle-east has become leading tourist spots in the world. Any other country or city can get inspired from Dubai.</a:t>
            </a:r>
          </a:p>
          <a:p>
            <a:r>
              <a:rPr lang="en-US" sz="1800" dirty="0"/>
              <a:t>Hyderabad can take note of a few key points to focus from D</a:t>
            </a:r>
            <a:r>
              <a:rPr lang="en-US" sz="1800" dirty="0" smtClean="0"/>
              <a:t>ubai </a:t>
            </a:r>
            <a:r>
              <a:rPr lang="en-US" sz="1800" dirty="0"/>
              <a:t>model like Construction industry. </a:t>
            </a:r>
            <a:endParaRPr lang="en-US" sz="1800" dirty="0" smtClean="0"/>
          </a:p>
          <a:p>
            <a:r>
              <a:rPr lang="en-US" sz="1800" dirty="0" smtClean="0"/>
              <a:t>Dubai </a:t>
            </a:r>
            <a:r>
              <a:rPr lang="en-US" sz="1800" dirty="0"/>
              <a:t>is famous for its architectural constructions. Hyderabad also has constructions oriented forefront like the Cable bridge, </a:t>
            </a:r>
            <a:r>
              <a:rPr lang="en-US" sz="1800" dirty="0" smtClean="0"/>
              <a:t>THUB </a:t>
            </a:r>
            <a:r>
              <a:rPr lang="en-US" sz="1800" dirty="0"/>
              <a:t>building etc</a:t>
            </a:r>
            <a:r>
              <a:rPr lang="en-US" sz="1800" dirty="0" smtClean="0"/>
              <a:t>. So, </a:t>
            </a:r>
            <a:r>
              <a:rPr lang="en-US" sz="1800" dirty="0" err="1" smtClean="0"/>
              <a:t>Telangana</a:t>
            </a:r>
            <a:r>
              <a:rPr lang="en-US" sz="1800" dirty="0" smtClean="0"/>
              <a:t> can also promote </a:t>
            </a:r>
            <a:r>
              <a:rPr lang="en-US" sz="1800" dirty="0"/>
              <a:t>the hospitality and tourism industry and </a:t>
            </a:r>
            <a:r>
              <a:rPr lang="en-US" sz="1800" dirty="0" smtClean="0"/>
              <a:t>attract more foreign visitors.</a:t>
            </a:r>
            <a:endParaRPr lang="en-US" sz="1800" dirty="0"/>
          </a:p>
          <a:p>
            <a:r>
              <a:rPr lang="en-US" sz="1800" dirty="0" err="1" smtClean="0"/>
              <a:t>Telangana</a:t>
            </a:r>
            <a:r>
              <a:rPr lang="en-US" sz="1800" dirty="0" smtClean="0"/>
              <a:t> can also provide </a:t>
            </a:r>
            <a:r>
              <a:rPr lang="en-US" sz="1800" dirty="0"/>
              <a:t>world class hospitality, giving special offers during </a:t>
            </a:r>
            <a:r>
              <a:rPr lang="en-US" sz="1800" dirty="0" smtClean="0"/>
              <a:t>the months of Holiday seasons like June and December. So the foreign income on tourism will increase.</a:t>
            </a:r>
            <a:endParaRPr lang="en-IN" dirty="0"/>
          </a:p>
        </p:txBody>
      </p:sp>
      <p:sp>
        <p:nvSpPr>
          <p:cNvPr id="4" name="AutoShape 2" descr="Dubai Holiday Packages From Hyderabad for Couples &amp; Family @ Best Pr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400" y="4725144"/>
            <a:ext cx="26098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Love is blind, inde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35" y="4872781"/>
            <a:ext cx="3440705"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8009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E7AF9ADB-D346-FB96-BBB2-07D3E3AA9119}"/>
              </a:ext>
            </a:extLst>
          </p:cNvPr>
          <p:cNvSpPr>
            <a:spLocks noGrp="1"/>
          </p:cNvSpPr>
          <p:nvPr>
            <p:ph idx="1"/>
          </p:nvPr>
        </p:nvSpPr>
        <p:spPr>
          <a:xfrm>
            <a:off x="431800" y="1468773"/>
            <a:ext cx="9072563" cy="4525963"/>
          </a:xfrm>
        </p:spPr>
        <p:txBody>
          <a:bodyPr>
            <a:normAutofit/>
          </a:bodyPr>
          <a:lstStyle/>
          <a:p>
            <a:r>
              <a:rPr lang="en-US" sz="1800" dirty="0"/>
              <a:t>Telangana has a rich demographic area with waterfalls, forest cover, cities , towns and tribes.</a:t>
            </a:r>
          </a:p>
          <a:p>
            <a:r>
              <a:rPr lang="en-US" sz="1800" dirty="0"/>
              <a:t>Hyderabad has may lakes nearby. Hyderabad can get the tourist attraction at water </a:t>
            </a:r>
            <a:r>
              <a:rPr lang="en-US" sz="1800" dirty="0" err="1"/>
              <a:t>resorviors</a:t>
            </a:r>
            <a:r>
              <a:rPr lang="en-US" sz="1800" dirty="0"/>
              <a:t> like nearby Lower </a:t>
            </a:r>
            <a:r>
              <a:rPr lang="en-US" sz="1800" dirty="0" err="1"/>
              <a:t>Manair</a:t>
            </a:r>
            <a:r>
              <a:rPr lang="en-US" sz="1800" dirty="0"/>
              <a:t> dam, Cable bridge</a:t>
            </a:r>
            <a:r>
              <a:rPr lang="en-US" sz="1800" dirty="0" smtClean="0"/>
              <a:t>.</a:t>
            </a:r>
          </a:p>
          <a:p>
            <a:r>
              <a:rPr lang="en-US" sz="1800" dirty="0" smtClean="0"/>
              <a:t>Places like </a:t>
            </a:r>
            <a:r>
              <a:rPr lang="en-US" sz="1800" dirty="0" err="1" smtClean="0"/>
              <a:t>Somasila</a:t>
            </a:r>
            <a:r>
              <a:rPr lang="en-US" sz="1800" dirty="0" smtClean="0"/>
              <a:t> which is considered to be Maldives of </a:t>
            </a:r>
            <a:r>
              <a:rPr lang="en-US" sz="1800" dirty="0" err="1" smtClean="0"/>
              <a:t>Telangana</a:t>
            </a:r>
            <a:r>
              <a:rPr lang="en-US" sz="1800" dirty="0" smtClean="0"/>
              <a:t> should be promoted with different marketing strategies.</a:t>
            </a:r>
            <a:endParaRPr lang="en-US" sz="1800" dirty="0"/>
          </a:p>
          <a:p>
            <a:r>
              <a:rPr lang="en-US" sz="1800" dirty="0"/>
              <a:t>Since there is a good increase in the domestic and foreign tourists in IT industry, Hyderabad tourism industry can provide for the </a:t>
            </a:r>
            <a:r>
              <a:rPr lang="en-US" sz="1800" dirty="0" smtClean="0"/>
              <a:t>maintenance </a:t>
            </a:r>
            <a:r>
              <a:rPr lang="en-US" sz="1800" dirty="0"/>
              <a:t>of the city like better traffic management</a:t>
            </a:r>
            <a:r>
              <a:rPr lang="en-US" sz="1800" dirty="0" smtClean="0"/>
              <a:t>, Road maintenance</a:t>
            </a:r>
            <a:r>
              <a:rPr lang="en-US" sz="1800" dirty="0"/>
              <a:t>, holiday stays, ease of communication with E</a:t>
            </a:r>
            <a:r>
              <a:rPr lang="en-US" sz="1800" dirty="0" smtClean="0"/>
              <a:t>nglish </a:t>
            </a:r>
            <a:r>
              <a:rPr lang="en-US" sz="1800" dirty="0"/>
              <a:t>as the main language for communication since its literacy rate also good</a:t>
            </a:r>
            <a:r>
              <a:rPr lang="en-US" sz="1800" dirty="0" smtClean="0"/>
              <a:t>.</a:t>
            </a:r>
            <a:endParaRPr lang="en-US" dirty="0"/>
          </a:p>
        </p:txBody>
      </p:sp>
      <p:sp>
        <p:nvSpPr>
          <p:cNvPr id="5" name="Rectangle 4"/>
          <p:cNvSpPr/>
          <p:nvPr/>
        </p:nvSpPr>
        <p:spPr>
          <a:xfrm>
            <a:off x="1511920" y="660793"/>
            <a:ext cx="7310271" cy="584775"/>
          </a:xfrm>
          <a:prstGeom prst="rect">
            <a:avLst/>
          </a:prstGeom>
        </p:spPr>
        <p:txBody>
          <a:bodyPr wrap="none">
            <a:spAutoFit/>
          </a:bodyPr>
          <a:lstStyle/>
          <a:p>
            <a:r>
              <a:rPr lang="en-US" sz="3200" b="1" dirty="0">
                <a:solidFill>
                  <a:srgbClr val="00B050"/>
                </a:solidFill>
              </a:rPr>
              <a:t>Recommendations for </a:t>
            </a:r>
            <a:r>
              <a:rPr lang="en-US" sz="3200" b="1" dirty="0" err="1">
                <a:solidFill>
                  <a:srgbClr val="00B050"/>
                </a:solidFill>
              </a:rPr>
              <a:t>Telangana</a:t>
            </a:r>
            <a:r>
              <a:rPr lang="en-US" sz="3200" b="1" dirty="0">
                <a:solidFill>
                  <a:srgbClr val="00B050"/>
                </a:solidFill>
              </a:rPr>
              <a:t> Tourism:</a:t>
            </a:r>
            <a:endParaRPr lang="en-IN" sz="3200" b="1" dirty="0">
              <a:solidFill>
                <a:srgbClr val="00B05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128" y="4533420"/>
            <a:ext cx="2785492" cy="155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35864" y="6266672"/>
            <a:ext cx="1088760" cy="369332"/>
          </a:xfrm>
          <a:prstGeom prst="rect">
            <a:avLst/>
          </a:prstGeom>
        </p:spPr>
        <p:txBody>
          <a:bodyPr wrap="none">
            <a:spAutoFit/>
          </a:bodyPr>
          <a:lstStyle/>
          <a:p>
            <a:r>
              <a:rPr lang="en-US" b="1" dirty="0" err="1"/>
              <a:t>Somasila</a:t>
            </a:r>
            <a:r>
              <a:rPr lang="en-US" b="1" dirty="0"/>
              <a:t> </a:t>
            </a:r>
            <a:endParaRPr lang="en-IN" b="1" dirty="0"/>
          </a:p>
        </p:txBody>
      </p:sp>
    </p:spTree>
    <p:extLst>
      <p:ext uri="{BB962C8B-B14F-4D97-AF65-F5344CB8AC3E}">
        <p14:creationId xmlns:p14="http://schemas.microsoft.com/office/powerpoint/2010/main" val="2465343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636912"/>
            <a:ext cx="9072563" cy="1143000"/>
          </a:xfrm>
        </p:spPr>
        <p:txBody>
          <a:bodyPr>
            <a:noAutofit/>
          </a:bodyPr>
          <a:lstStyle/>
          <a:p>
            <a:r>
              <a:rPr lang="en-US" sz="2800" i="1" dirty="0"/>
              <a:t>If </a:t>
            </a:r>
            <a:r>
              <a:rPr lang="en-US" sz="2800" i="1" dirty="0" err="1"/>
              <a:t>Telangana</a:t>
            </a:r>
            <a:r>
              <a:rPr lang="en-US" sz="2800" i="1" dirty="0"/>
              <a:t> can come up with the mixture of cultural heritage with its development and the popularity of the world wide front, Hyderabad and </a:t>
            </a:r>
            <a:r>
              <a:rPr lang="en-US" sz="2800" i="1" dirty="0" err="1"/>
              <a:t>Telangana's</a:t>
            </a:r>
            <a:r>
              <a:rPr lang="en-US" sz="2800" i="1" dirty="0"/>
              <a:t> Tourism industry can flourish successfully world wide.</a:t>
            </a:r>
            <a:r>
              <a:rPr lang="en-US" sz="2000" dirty="0"/>
              <a:t/>
            </a:r>
            <a:br>
              <a:rPr lang="en-US" sz="2000" dirty="0"/>
            </a:br>
            <a:endParaRPr lang="en-IN" sz="2000" dirty="0"/>
          </a:p>
        </p:txBody>
      </p:sp>
      <p:sp>
        <p:nvSpPr>
          <p:cNvPr id="4" name="AutoShape 2" descr="Cartoon Character Businessperson, thinking man, people, fictional Character  png | PNGE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Man travelling around the world, Practical Tips for Easy Air Travel  Practical Tips to Live Or Travel in China A Crash-course in Chinese Cuisine  and Tea Amazon.com, Backpack travel boy, grass, bo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69" y="450912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383367"/>
      </p:ext>
    </p:extLst>
  </p:cSld>
  <p:clrMapOvr>
    <a:masterClrMapping/>
  </p:clrMapOvr>
  <mc:AlternateContent xmlns:mc="http://schemas.openxmlformats.org/markup-compatibility/2006" xmlns:p14="http://schemas.microsoft.com/office/powerpoint/2010/main">
    <mc:Choice Requires="p14">
      <p:transition spd="slow" p14:dur="2000" advTm="2182"/>
    </mc:Choice>
    <mc:Fallback xmlns="">
      <p:transition spd="slow" advTm="21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40" y="476672"/>
            <a:ext cx="8280475" cy="854968"/>
          </a:xfrm>
        </p:spPr>
        <p:txBody>
          <a:bodyPr>
            <a:normAutofit/>
          </a:bodyPr>
          <a:lstStyle/>
          <a:p>
            <a:r>
              <a:rPr lang="en-IN" dirty="0" smtClean="0"/>
              <a:t>Introduction</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168" y="1772816"/>
            <a:ext cx="223224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19453" y="6108188"/>
            <a:ext cx="6734561" cy="369332"/>
          </a:xfrm>
          <a:prstGeom prst="rect">
            <a:avLst/>
          </a:prstGeom>
        </p:spPr>
        <p:txBody>
          <a:bodyPr wrap="square">
            <a:spAutoFit/>
          </a:bodyPr>
          <a:lstStyle/>
          <a:p>
            <a:r>
              <a:rPr lang="en-IN" dirty="0" smtClean="0">
                <a:hlinkClick r:id="rId3"/>
              </a:rPr>
              <a:t>https://codebasics.io/challenge/codebasics-resume-project-challenge</a:t>
            </a:r>
            <a:endParaRPr lang="en-IN" dirty="0"/>
          </a:p>
        </p:txBody>
      </p:sp>
      <p:sp>
        <p:nvSpPr>
          <p:cNvPr id="5" name="AutoShape 4" descr="Dhaval patel"/>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97" y="1844824"/>
            <a:ext cx="1596233" cy="221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7" descr="Hemanand"/>
          <p:cNvSpPr>
            <a:spLocks noChangeAspect="1" noChangeArrowheads="1"/>
          </p:cNvSpPr>
          <p:nvPr/>
        </p:nvSpPr>
        <p:spPr bwMode="auto">
          <a:xfrm>
            <a:off x="307975" y="1587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135" y="1940695"/>
            <a:ext cx="1457879" cy="202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35856" y="4846240"/>
            <a:ext cx="2592288" cy="923330"/>
          </a:xfrm>
          <a:prstGeom prst="rect">
            <a:avLst/>
          </a:prstGeom>
        </p:spPr>
        <p:txBody>
          <a:bodyPr wrap="square">
            <a:spAutoFit/>
          </a:bodyPr>
          <a:lstStyle/>
          <a:p>
            <a:r>
              <a:rPr lang="en-IN" b="1" dirty="0" err="1"/>
              <a:t>Dhaval</a:t>
            </a:r>
            <a:r>
              <a:rPr lang="en-IN" b="1" dirty="0"/>
              <a:t> Patel</a:t>
            </a:r>
          </a:p>
          <a:p>
            <a:r>
              <a:rPr lang="en-IN" sz="1200" b="1" i="1" dirty="0"/>
              <a:t>Data Entrepreneur (12+ Years),</a:t>
            </a:r>
            <a:br>
              <a:rPr lang="en-IN" sz="1200" b="1" i="1" dirty="0"/>
            </a:br>
            <a:r>
              <a:rPr lang="en-IN" sz="1200" b="1" i="1" dirty="0" err="1"/>
              <a:t>YouTuber</a:t>
            </a:r>
            <a:r>
              <a:rPr lang="en-IN" sz="1200" b="1" i="1" dirty="0"/>
              <a:t>,</a:t>
            </a:r>
            <a:br>
              <a:rPr lang="en-IN" sz="1200" b="1" i="1" dirty="0"/>
            </a:br>
            <a:r>
              <a:rPr lang="en-IN" sz="1200" b="1" i="1" dirty="0"/>
              <a:t>Ex - Bloomberg, NVIDIA</a:t>
            </a:r>
          </a:p>
        </p:txBody>
      </p:sp>
      <p:sp>
        <p:nvSpPr>
          <p:cNvPr id="8" name="Rectangle 7"/>
          <p:cNvSpPr/>
          <p:nvPr/>
        </p:nvSpPr>
        <p:spPr>
          <a:xfrm>
            <a:off x="7128297" y="4911091"/>
            <a:ext cx="2952328" cy="923330"/>
          </a:xfrm>
          <a:prstGeom prst="rect">
            <a:avLst/>
          </a:prstGeom>
        </p:spPr>
        <p:txBody>
          <a:bodyPr wrap="square">
            <a:spAutoFit/>
          </a:bodyPr>
          <a:lstStyle/>
          <a:p>
            <a:r>
              <a:rPr lang="en-US" b="1" dirty="0" err="1"/>
              <a:t>Hemanand</a:t>
            </a:r>
            <a:r>
              <a:rPr lang="en-US" b="1" dirty="0"/>
              <a:t> </a:t>
            </a:r>
            <a:r>
              <a:rPr lang="en-US" b="1" dirty="0" err="1"/>
              <a:t>Vadivel</a:t>
            </a:r>
            <a:endParaRPr lang="en-US" b="1" dirty="0"/>
          </a:p>
          <a:p>
            <a:r>
              <a:rPr lang="en-US" sz="1200" b="1" i="1" dirty="0"/>
              <a:t>Ex- Data Analytics Manager, 8+ Years in Europe, Microsoft Certified, Certified Supply Chain Professional</a:t>
            </a:r>
          </a:p>
        </p:txBody>
      </p:sp>
    </p:spTree>
    <p:extLst>
      <p:ext uri="{BB962C8B-B14F-4D97-AF65-F5344CB8AC3E}">
        <p14:creationId xmlns:p14="http://schemas.microsoft.com/office/powerpoint/2010/main" val="474966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the Analysis</a:t>
            </a:r>
            <a:endParaRPr lang="en-IN" dirty="0"/>
          </a:p>
        </p:txBody>
      </p:sp>
      <p:sp>
        <p:nvSpPr>
          <p:cNvPr id="3" name="Content Placeholder 2"/>
          <p:cNvSpPr>
            <a:spLocks noGrp="1"/>
          </p:cNvSpPr>
          <p:nvPr>
            <p:ph idx="1"/>
          </p:nvPr>
        </p:nvSpPr>
        <p:spPr>
          <a:xfrm>
            <a:off x="935856" y="1772816"/>
            <a:ext cx="8712968" cy="4032448"/>
          </a:xfrm>
        </p:spPr>
        <p:txBody>
          <a:bodyPr/>
          <a:lstStyle/>
          <a:p>
            <a:pPr marL="514350" indent="-514350">
              <a:buFont typeface="+mj-lt"/>
              <a:buAutoNum type="arabicPeriod"/>
            </a:pPr>
            <a:r>
              <a:rPr lang="en-IN" sz="2800" dirty="0" smtClean="0"/>
              <a:t>Ask - What is the problem we are trying to solve?</a:t>
            </a:r>
          </a:p>
          <a:p>
            <a:pPr marL="514350" indent="-514350">
              <a:buFont typeface="+mj-lt"/>
              <a:buAutoNum type="arabicPeriod"/>
            </a:pPr>
            <a:r>
              <a:rPr lang="en-IN" sz="2800" dirty="0" smtClean="0"/>
              <a:t>Prepare - Background of the Data</a:t>
            </a:r>
          </a:p>
          <a:p>
            <a:pPr marL="514350" indent="-514350">
              <a:buFont typeface="+mj-lt"/>
              <a:buAutoNum type="arabicPeriod"/>
            </a:pPr>
            <a:r>
              <a:rPr lang="en-IN" sz="2800" dirty="0" smtClean="0"/>
              <a:t>Process - Data Cleaning and Transformation</a:t>
            </a:r>
          </a:p>
          <a:p>
            <a:pPr marL="514350" indent="-514350">
              <a:buFont typeface="+mj-lt"/>
              <a:buAutoNum type="arabicPeriod"/>
            </a:pPr>
            <a:r>
              <a:rPr lang="en-IN" sz="2800" dirty="0" err="1" smtClean="0"/>
              <a:t>Analyze</a:t>
            </a:r>
            <a:r>
              <a:rPr lang="en-IN" sz="2800" dirty="0" smtClean="0"/>
              <a:t> - Checking what is the story  that data is telling</a:t>
            </a:r>
          </a:p>
          <a:p>
            <a:pPr marL="514350" indent="-514350">
              <a:buFont typeface="+mj-lt"/>
              <a:buAutoNum type="arabicPeriod"/>
            </a:pPr>
            <a:r>
              <a:rPr lang="en-IN" sz="2800" dirty="0" smtClean="0"/>
              <a:t>Share – Sharing the insights in the form of visuals.</a:t>
            </a:r>
          </a:p>
          <a:p>
            <a:pPr marL="514350" indent="-514350">
              <a:buFont typeface="+mj-lt"/>
              <a:buAutoNum type="arabicPeriod"/>
            </a:pPr>
            <a:r>
              <a:rPr lang="en-IN" sz="2800" dirty="0" smtClean="0"/>
              <a:t>Act – Providing Recommendations.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033" y="5893147"/>
            <a:ext cx="1418593" cy="96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650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The Ask Phase</a:t>
            </a:r>
            <a:endParaRPr lang="en-IN" dirty="0"/>
          </a:p>
        </p:txBody>
      </p:sp>
      <p:sp>
        <p:nvSpPr>
          <p:cNvPr id="3" name="Content Placeholder 2"/>
          <p:cNvSpPr>
            <a:spLocks noGrp="1"/>
          </p:cNvSpPr>
          <p:nvPr>
            <p:ph idx="1"/>
          </p:nvPr>
        </p:nvSpPr>
        <p:spPr>
          <a:xfrm>
            <a:off x="1151880" y="2348880"/>
            <a:ext cx="8119589" cy="2778501"/>
          </a:xfrm>
        </p:spPr>
        <p:txBody>
          <a:bodyPr>
            <a:normAutofit/>
          </a:bodyPr>
          <a:lstStyle/>
          <a:p>
            <a:r>
              <a:rPr lang="en-IN" sz="2000" dirty="0" smtClean="0"/>
              <a:t>To Provide Insights to the </a:t>
            </a:r>
            <a:r>
              <a:rPr lang="en-IN" sz="2000" dirty="0" err="1" smtClean="0"/>
              <a:t>Telangana</a:t>
            </a:r>
            <a:r>
              <a:rPr lang="en-IN" sz="2000" dirty="0" smtClean="0"/>
              <a:t> Government Tourism Department by analysing domestic and foreign visitors data from 2016-2019 for all the districts.</a:t>
            </a:r>
          </a:p>
          <a:p>
            <a:r>
              <a:rPr lang="en-US" sz="2000" dirty="0"/>
              <a:t>T</a:t>
            </a:r>
            <a:r>
              <a:rPr lang="en-US" sz="2000" dirty="0" smtClean="0"/>
              <a:t>o </a:t>
            </a:r>
            <a:r>
              <a:rPr lang="en-US" sz="2000" dirty="0"/>
              <a:t>find the patterns in the given data, do additional research, and give </a:t>
            </a:r>
            <a:r>
              <a:rPr lang="en-US" sz="2000" dirty="0" smtClean="0"/>
              <a:t>data-informed recommendations </a:t>
            </a:r>
            <a:r>
              <a:rPr lang="en-US" sz="2000" dirty="0"/>
              <a:t>to the </a:t>
            </a:r>
            <a:r>
              <a:rPr lang="en-US" sz="2000" dirty="0" err="1"/>
              <a:t>Telangana</a:t>
            </a:r>
            <a:r>
              <a:rPr lang="en-US" sz="2000" dirty="0"/>
              <a:t> government which can be used to increase their revenue by improving administrative operations.</a:t>
            </a:r>
            <a:endParaRPr lang="en-IN"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033" y="5893147"/>
            <a:ext cx="1418593" cy="96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08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848" y="548680"/>
            <a:ext cx="8712523" cy="926976"/>
          </a:xfrm>
        </p:spPr>
        <p:txBody>
          <a:bodyPr/>
          <a:lstStyle/>
          <a:p>
            <a:r>
              <a:rPr lang="en-IN" dirty="0" smtClean="0"/>
              <a:t>2. Prepare Phase</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2160" y="3271463"/>
            <a:ext cx="182655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72160" y="4639615"/>
            <a:ext cx="1872208" cy="523220"/>
          </a:xfrm>
          <a:prstGeom prst="rect">
            <a:avLst/>
          </a:prstGeom>
        </p:spPr>
        <p:txBody>
          <a:bodyPr wrap="square">
            <a:spAutoFit/>
          </a:bodyPr>
          <a:lstStyle/>
          <a:p>
            <a:r>
              <a:rPr lang="en-US" sz="1600" b="1" dirty="0"/>
              <a:t>K. T. Rama </a:t>
            </a:r>
            <a:r>
              <a:rPr lang="en-US" sz="1600" b="1" dirty="0" err="1" smtClean="0"/>
              <a:t>Rao</a:t>
            </a:r>
            <a:endParaRPr lang="en-US" sz="1600" b="1" dirty="0"/>
          </a:p>
          <a:p>
            <a:pPr fontAlgn="ctr"/>
            <a:r>
              <a:rPr lang="en-US" sz="1200" i="1" dirty="0"/>
              <a:t>Minister of IT of </a:t>
            </a:r>
            <a:r>
              <a:rPr lang="en-US" sz="1200" i="1" dirty="0" err="1" smtClean="0"/>
              <a:t>Telangana</a:t>
            </a:r>
            <a:endParaRPr lang="en-IN" dirty="0"/>
          </a:p>
        </p:txBody>
      </p:sp>
      <p:sp>
        <p:nvSpPr>
          <p:cNvPr id="6" name="AutoShape 4" descr="Telangana Govt to spend Rs 17,700 crore for Dalit Bandhu this year -  Telangana Today"/>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7" descr="Telangana owes staff Rs 5k-crore as arrears"/>
          <p:cNvSpPr>
            <a:spLocks noChangeAspect="1" noChangeArrowheads="1"/>
          </p:cNvSpPr>
          <p:nvPr/>
        </p:nvSpPr>
        <p:spPr bwMode="auto">
          <a:xfrm>
            <a:off x="307975" y="1587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304006" y="1844824"/>
            <a:ext cx="9529928" cy="1200329"/>
          </a:xfrm>
          <a:prstGeom prst="rect">
            <a:avLst/>
          </a:prstGeom>
          <a:noFill/>
        </p:spPr>
        <p:txBody>
          <a:bodyPr wrap="square" rtlCol="0">
            <a:spAutoFit/>
          </a:bodyPr>
          <a:lstStyle/>
          <a:p>
            <a:r>
              <a:rPr lang="en-US" b="1" dirty="0" smtClean="0"/>
              <a:t>Source of Dataset : </a:t>
            </a:r>
          </a:p>
          <a:p>
            <a:endParaRPr lang="en-US" b="1" dirty="0" smtClean="0"/>
          </a:p>
          <a:p>
            <a:r>
              <a:rPr lang="en-US" dirty="0" smtClean="0"/>
              <a:t>The </a:t>
            </a:r>
            <a:r>
              <a:rPr lang="en-US" dirty="0"/>
              <a:t>dataset is taken from Open Data </a:t>
            </a:r>
            <a:r>
              <a:rPr lang="en-US" dirty="0" err="1"/>
              <a:t>Telangana</a:t>
            </a:r>
            <a:r>
              <a:rPr lang="en-US" dirty="0"/>
              <a:t>. </a:t>
            </a:r>
            <a:r>
              <a:rPr lang="en-US" dirty="0" smtClean="0"/>
              <a:t>Thanks </a:t>
            </a:r>
            <a:r>
              <a:rPr lang="en-US" dirty="0"/>
              <a:t>to </a:t>
            </a:r>
            <a:r>
              <a:rPr lang="en-US" dirty="0" err="1"/>
              <a:t>Telangana</a:t>
            </a:r>
            <a:r>
              <a:rPr lang="en-US" dirty="0"/>
              <a:t> Government </a:t>
            </a:r>
            <a:r>
              <a:rPr lang="en-US" dirty="0" smtClean="0"/>
              <a:t>and K.T. Rama </a:t>
            </a:r>
            <a:r>
              <a:rPr lang="en-US" dirty="0" err="1" smtClean="0"/>
              <a:t>Rao</a:t>
            </a:r>
            <a:r>
              <a:rPr lang="en-US" dirty="0" smtClean="0"/>
              <a:t> </a:t>
            </a:r>
            <a:r>
              <a:rPr lang="en-US" dirty="0" err="1" smtClean="0"/>
              <a:t>Garu</a:t>
            </a:r>
            <a:r>
              <a:rPr lang="en-US" dirty="0" smtClean="0"/>
              <a:t> for </a:t>
            </a:r>
            <a:r>
              <a:rPr lang="en-US" dirty="0"/>
              <a:t>providing real-time datasets for public access which is a great learning </a:t>
            </a:r>
            <a:r>
              <a:rPr lang="en-US" dirty="0" smtClean="0"/>
              <a:t>asset.</a:t>
            </a:r>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033" y="5893147"/>
            <a:ext cx="1418593" cy="96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815257"/>
      </p:ext>
    </p:extLst>
  </p:cSld>
  <p:clrMapOvr>
    <a:masterClrMapping/>
  </p:clrMapOvr>
  <mc:AlternateContent xmlns:mc="http://schemas.openxmlformats.org/markup-compatibility/2006" xmlns:p14="http://schemas.microsoft.com/office/powerpoint/2010/main">
    <mc:Choice Requires="p14">
      <p:transition spd="slow" p14:dur="2000" advTm="1508"/>
    </mc:Choice>
    <mc:Fallback xmlns="">
      <p:transition spd="slow" advTm="150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92" y="1717651"/>
            <a:ext cx="8424714" cy="3057205"/>
          </a:xfrm>
        </p:spPr>
        <p:txBody>
          <a:bodyPr>
            <a:noAutofit/>
          </a:bodyPr>
          <a:lstStyle/>
          <a:p>
            <a:pPr marL="0" indent="0">
              <a:buNone/>
            </a:pPr>
            <a:endParaRPr lang="en-IN" sz="1400" b="1" dirty="0"/>
          </a:p>
          <a:p>
            <a:pPr marL="0" indent="0">
              <a:buNone/>
            </a:pPr>
            <a:r>
              <a:rPr lang="en-IN" sz="1400" dirty="0"/>
              <a:t>1. The data set provided by CODE BASICS contain .</a:t>
            </a:r>
            <a:r>
              <a:rPr lang="en-IN" sz="1400" dirty="0" err="1"/>
              <a:t>csv</a:t>
            </a:r>
            <a:r>
              <a:rPr lang="en-IN" sz="1400" dirty="0"/>
              <a:t> files of Domestic Visitors Data from 2016-2019 and foreign visitors data from 2016-2019</a:t>
            </a:r>
            <a:r>
              <a:rPr lang="en-IN" sz="1400" dirty="0" smtClean="0"/>
              <a:t>.</a:t>
            </a:r>
          </a:p>
          <a:p>
            <a:pPr marL="0" indent="0">
              <a:buNone/>
            </a:pPr>
            <a:endParaRPr lang="en-IN" sz="1400" dirty="0"/>
          </a:p>
          <a:p>
            <a:pPr marL="0" indent="0">
              <a:buNone/>
            </a:pPr>
            <a:r>
              <a:rPr lang="en-IN" sz="1400" dirty="0" smtClean="0"/>
              <a:t>2. </a:t>
            </a:r>
            <a:r>
              <a:rPr lang="en-US" sz="1400" dirty="0"/>
              <a:t>Column </a:t>
            </a:r>
            <a:r>
              <a:rPr lang="en-US" sz="1400" dirty="0" smtClean="0"/>
              <a:t>Description for datasets :</a:t>
            </a:r>
          </a:p>
          <a:p>
            <a:pPr marL="0" indent="0">
              <a:buNone/>
            </a:pPr>
            <a:endParaRPr lang="en-US" sz="1400" dirty="0"/>
          </a:p>
          <a:p>
            <a:pPr marL="0" indent="0">
              <a:buNone/>
            </a:pPr>
            <a:r>
              <a:rPr lang="en-US" sz="1400" dirty="0" smtClean="0"/>
              <a:t>district</a:t>
            </a:r>
            <a:r>
              <a:rPr lang="en-US" sz="1400" dirty="0"/>
              <a:t>: The name of the district in </a:t>
            </a:r>
            <a:r>
              <a:rPr lang="en-US" sz="1400" dirty="0" err="1"/>
              <a:t>Telangana</a:t>
            </a:r>
            <a:r>
              <a:rPr lang="en-US" sz="1400" dirty="0"/>
              <a:t>.</a:t>
            </a:r>
          </a:p>
          <a:p>
            <a:pPr marL="0" indent="0">
              <a:buNone/>
            </a:pPr>
            <a:r>
              <a:rPr lang="en-US" sz="1400" dirty="0" smtClean="0"/>
              <a:t>date</a:t>
            </a:r>
            <a:r>
              <a:rPr lang="en-US" sz="1400" dirty="0"/>
              <a:t>: The starting date of the month when the tourist data was collected for a</a:t>
            </a:r>
            <a:r>
              <a:rPr lang="en-US" sz="1400" dirty="0" smtClean="0"/>
              <a:t> </a:t>
            </a:r>
            <a:r>
              <a:rPr lang="en-US" sz="1400" dirty="0"/>
              <a:t>district.</a:t>
            </a:r>
          </a:p>
          <a:p>
            <a:pPr marL="0" indent="0">
              <a:buNone/>
            </a:pPr>
            <a:r>
              <a:rPr lang="en-US" sz="1400" dirty="0" smtClean="0"/>
              <a:t>month</a:t>
            </a:r>
            <a:r>
              <a:rPr lang="en-US" sz="1400" dirty="0"/>
              <a:t>: The month for which the tourist data is being reported.</a:t>
            </a:r>
          </a:p>
          <a:p>
            <a:pPr marL="0" indent="0">
              <a:buNone/>
            </a:pPr>
            <a:r>
              <a:rPr lang="en-US" sz="1400" dirty="0" smtClean="0"/>
              <a:t>year</a:t>
            </a:r>
            <a:r>
              <a:rPr lang="en-US" sz="1400" dirty="0"/>
              <a:t>:  The year is in YYYY format.</a:t>
            </a:r>
          </a:p>
          <a:p>
            <a:pPr marL="0" indent="0">
              <a:buNone/>
            </a:pPr>
            <a:r>
              <a:rPr lang="en-US" sz="1400" dirty="0" smtClean="0"/>
              <a:t>visitors: Number of Visitors.</a:t>
            </a:r>
          </a:p>
          <a:p>
            <a:pPr marL="0" indent="0">
              <a:buNone/>
            </a:pPr>
            <a:endParaRPr lang="en-IN" sz="1400" dirty="0"/>
          </a:p>
          <a:p>
            <a:pPr marL="0" indent="0">
              <a:buNone/>
            </a:pPr>
            <a:r>
              <a:rPr lang="en-IN" sz="1400" dirty="0" smtClean="0"/>
              <a:t>3. </a:t>
            </a:r>
            <a:r>
              <a:rPr lang="en-IN" sz="1400" dirty="0"/>
              <a:t>To derive some of the insights, Population data for 33 districts in </a:t>
            </a:r>
            <a:r>
              <a:rPr lang="en-IN" sz="1400" dirty="0" err="1"/>
              <a:t>telangana</a:t>
            </a:r>
            <a:r>
              <a:rPr lang="en-IN" sz="1400" dirty="0"/>
              <a:t> in 2011 census was used and estimated 2019 data for all 33 districts as original data for 2019 is not yet </a:t>
            </a:r>
            <a:r>
              <a:rPr lang="en-IN" sz="1400" dirty="0" smtClean="0"/>
              <a:t>available.</a:t>
            </a:r>
          </a:p>
          <a:p>
            <a:pPr marL="0" indent="0">
              <a:buNone/>
            </a:pPr>
            <a:endParaRPr lang="en-IN" sz="1400" b="1" dirty="0"/>
          </a:p>
          <a:p>
            <a:pPr marL="0" indent="0">
              <a:buNone/>
            </a:pPr>
            <a:r>
              <a:rPr lang="en-IN" sz="1400" b="1" dirty="0" smtClean="0"/>
              <a:t>Rechecking  to ensure data reliability : </a:t>
            </a:r>
            <a:r>
              <a:rPr lang="en-IN" sz="1400" dirty="0"/>
              <a:t>when the total visitors of 33 districts were added it matched with the </a:t>
            </a:r>
            <a:r>
              <a:rPr lang="en-IN" sz="1400" dirty="0" smtClean="0"/>
              <a:t>original population count of </a:t>
            </a:r>
            <a:r>
              <a:rPr lang="en-IN" sz="1400" dirty="0" err="1"/>
              <a:t>Telangana</a:t>
            </a:r>
            <a:r>
              <a:rPr lang="en-IN" sz="1400" dirty="0"/>
              <a:t> state in 2019 </a:t>
            </a:r>
            <a:r>
              <a:rPr lang="en-IN" sz="1400" dirty="0" err="1"/>
              <a:t>i.e</a:t>
            </a:r>
            <a:r>
              <a:rPr lang="en-IN" sz="1400" dirty="0"/>
              <a:t> </a:t>
            </a:r>
            <a:r>
              <a:rPr lang="en-IN" sz="1400" dirty="0" err="1"/>
              <a:t>approx</a:t>
            </a:r>
            <a:r>
              <a:rPr lang="en-IN" sz="1400" dirty="0"/>
              <a:t> </a:t>
            </a:r>
            <a:r>
              <a:rPr lang="en-IN" sz="1400" dirty="0" smtClean="0"/>
              <a:t>3.8 </a:t>
            </a:r>
            <a:r>
              <a:rPr lang="en-IN" sz="1400" dirty="0" err="1"/>
              <a:t>crore</a:t>
            </a:r>
            <a:r>
              <a:rPr lang="en-IN" sz="1400" dirty="0"/>
              <a:t>.</a:t>
            </a:r>
          </a:p>
          <a:p>
            <a:pPr marL="0" indent="0">
              <a:buNone/>
            </a:pPr>
            <a:endParaRPr lang="en-IN" sz="14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717" r="27951"/>
          <a:stretch/>
        </p:blipFill>
        <p:spPr bwMode="auto">
          <a:xfrm>
            <a:off x="6699538" y="2492896"/>
            <a:ext cx="3094884" cy="20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95896" y="332656"/>
            <a:ext cx="6768752" cy="1384995"/>
          </a:xfrm>
          <a:prstGeom prst="rect">
            <a:avLst/>
          </a:prstGeom>
        </p:spPr>
        <p:txBody>
          <a:bodyPr wrap="square">
            <a:spAutoFit/>
          </a:bodyPr>
          <a:lstStyle/>
          <a:p>
            <a:pPr algn="ctr"/>
            <a:r>
              <a:rPr lang="en-US" sz="2800" b="1" dirty="0" smtClean="0"/>
              <a:t>Let’s Talk About Data !!!</a:t>
            </a:r>
          </a:p>
          <a:p>
            <a:pPr algn="ctr"/>
            <a:r>
              <a:rPr lang="en-US" sz="2800" b="1" dirty="0" smtClean="0"/>
              <a:t>Before Knowing</a:t>
            </a:r>
          </a:p>
          <a:p>
            <a:pPr algn="ctr"/>
            <a:r>
              <a:rPr lang="en-US" sz="2800" b="1" dirty="0" smtClean="0"/>
              <a:t> What Data Is Talking about …</a:t>
            </a:r>
            <a:endParaRPr lang="en-IN" sz="2800" b="1" dirty="0"/>
          </a:p>
        </p:txBody>
      </p:sp>
    </p:spTree>
    <p:extLst>
      <p:ext uri="{BB962C8B-B14F-4D97-AF65-F5344CB8AC3E}">
        <p14:creationId xmlns:p14="http://schemas.microsoft.com/office/powerpoint/2010/main" val="3209651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56431" y="427039"/>
            <a:ext cx="907256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3. Process Phase</a:t>
            </a:r>
            <a:endParaRPr lang="en-IN" dirty="0"/>
          </a:p>
        </p:txBody>
      </p:sp>
      <p:sp>
        <p:nvSpPr>
          <p:cNvPr id="5" name="Content Placeholder 2"/>
          <p:cNvSpPr txBox="1">
            <a:spLocks/>
          </p:cNvSpPr>
          <p:nvPr/>
        </p:nvSpPr>
        <p:spPr>
          <a:xfrm>
            <a:off x="642317" y="2322326"/>
            <a:ext cx="8934500" cy="434703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dirty="0" smtClean="0"/>
              <a:t>All the visitors information are available in single file so merged domestic and foreign visitors 2016-2019 data respectively using POWERBI and used for analysis.</a:t>
            </a:r>
          </a:p>
          <a:p>
            <a:r>
              <a:rPr lang="en-IN" sz="1800" dirty="0" smtClean="0"/>
              <a:t>There are many rows which do not contain visitors information, this might be considered as data issue. Replaced all such empty rows with zero values </a:t>
            </a:r>
            <a:r>
              <a:rPr lang="en-IN" sz="1800" dirty="0"/>
              <a:t>i</a:t>
            </a:r>
            <a:r>
              <a:rPr lang="en-IN" sz="1800" dirty="0" smtClean="0"/>
              <a:t>n </a:t>
            </a:r>
            <a:r>
              <a:rPr lang="en-IN" sz="1800" dirty="0" err="1" smtClean="0"/>
              <a:t>PowerBI</a:t>
            </a:r>
            <a:r>
              <a:rPr lang="en-IN" sz="1800" dirty="0"/>
              <a:t>.</a:t>
            </a:r>
            <a:endParaRPr lang="en-IN" sz="1800" dirty="0" smtClean="0"/>
          </a:p>
          <a:p>
            <a:r>
              <a:rPr lang="en-IN" sz="1800" dirty="0" smtClean="0"/>
              <a:t>Checked Some spelling mistakes in data set using EXCEL. For example in district </a:t>
            </a:r>
            <a:r>
              <a:rPr lang="en-IN" sz="1800" dirty="0" err="1" smtClean="0"/>
              <a:t>Narayanpet</a:t>
            </a:r>
            <a:r>
              <a:rPr lang="en-IN" sz="1800" dirty="0" smtClean="0"/>
              <a:t> was spelled as </a:t>
            </a:r>
            <a:r>
              <a:rPr lang="en-IN" sz="1800" dirty="0" err="1"/>
              <a:t>Narayanpet</a:t>
            </a:r>
            <a:r>
              <a:rPr lang="en-IN" sz="1800" dirty="0"/>
              <a:t> </a:t>
            </a:r>
            <a:r>
              <a:rPr lang="en-IN" sz="1800" dirty="0" smtClean="0"/>
              <a:t>and </a:t>
            </a:r>
            <a:r>
              <a:rPr lang="en-IN" sz="1800" dirty="0" err="1" smtClean="0"/>
              <a:t>Narayanapet</a:t>
            </a:r>
            <a:r>
              <a:rPr lang="en-IN" sz="1800" dirty="0" smtClean="0"/>
              <a:t> in different datasets. To get correct output data consistency is maintained.</a:t>
            </a:r>
          </a:p>
          <a:p>
            <a:r>
              <a:rPr lang="en-IN" sz="1800" dirty="0" smtClean="0"/>
              <a:t>Verified Unique Number of districts count in each file using EXCEL.</a:t>
            </a:r>
          </a:p>
          <a:p>
            <a:r>
              <a:rPr lang="en-IN" sz="1800" dirty="0" smtClean="0"/>
              <a:t>To calculate different values, created new measures and data tables in POWERBI.</a:t>
            </a:r>
          </a:p>
          <a:p>
            <a:r>
              <a:rPr lang="en-IN" sz="1800" dirty="0" smtClean="0"/>
              <a:t>To get combined results from different data sets, created relationships between different data tables in POWERBI.</a:t>
            </a:r>
          </a:p>
          <a:p>
            <a:endParaRPr lang="en-IN" sz="1800" dirty="0" smtClean="0"/>
          </a:p>
          <a:p>
            <a:endParaRPr lang="en-IN" dirty="0"/>
          </a:p>
        </p:txBody>
      </p:sp>
      <p:sp>
        <p:nvSpPr>
          <p:cNvPr id="6" name="TextBox 5"/>
          <p:cNvSpPr txBox="1"/>
          <p:nvPr/>
        </p:nvSpPr>
        <p:spPr>
          <a:xfrm>
            <a:off x="686045" y="1861852"/>
            <a:ext cx="4959946" cy="369332"/>
          </a:xfrm>
          <a:prstGeom prst="rect">
            <a:avLst/>
          </a:prstGeom>
          <a:noFill/>
        </p:spPr>
        <p:txBody>
          <a:bodyPr wrap="square" rtlCol="0">
            <a:spAutoFit/>
          </a:bodyPr>
          <a:lstStyle/>
          <a:p>
            <a:r>
              <a:rPr lang="en-IN" b="1" dirty="0" smtClean="0"/>
              <a:t>Data Cleaning and Data Transforming Steps:</a:t>
            </a:r>
            <a:endParaRPr lang="en-IN" b="1"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033" y="5893147"/>
            <a:ext cx="1418593" cy="96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12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IN" b="1" dirty="0" smtClean="0"/>
          </a:p>
          <a:p>
            <a:pPr marL="0" indent="0" algn="ctr">
              <a:buNone/>
            </a:pPr>
            <a:r>
              <a:rPr lang="en-IN" b="1" dirty="0" smtClean="0"/>
              <a:t>4</a:t>
            </a:r>
            <a:r>
              <a:rPr lang="en-IN" b="1" dirty="0"/>
              <a:t>. </a:t>
            </a:r>
            <a:r>
              <a:rPr lang="en-IN" b="1" dirty="0" err="1"/>
              <a:t>Analyze</a:t>
            </a:r>
            <a:r>
              <a:rPr lang="en-IN" b="1" dirty="0"/>
              <a:t> Phase </a:t>
            </a:r>
            <a:endParaRPr lang="en-IN" b="1" dirty="0" smtClean="0"/>
          </a:p>
          <a:p>
            <a:pPr marL="0" indent="0" algn="ctr">
              <a:buNone/>
            </a:pPr>
            <a:r>
              <a:rPr lang="en-IN" b="1" dirty="0" smtClean="0"/>
              <a:t>AND</a:t>
            </a:r>
          </a:p>
          <a:p>
            <a:pPr marL="0" indent="0" algn="ctr">
              <a:buNone/>
            </a:pPr>
            <a:r>
              <a:rPr lang="en-IN" b="1" dirty="0" smtClean="0"/>
              <a:t>5</a:t>
            </a:r>
            <a:r>
              <a:rPr lang="en-IN" b="1" dirty="0"/>
              <a:t>. Share </a:t>
            </a:r>
            <a:r>
              <a:rPr lang="en-IN" b="1" dirty="0" smtClean="0"/>
              <a:t>Phase  </a:t>
            </a:r>
            <a:endParaRPr lang="en-IN" b="1" dirty="0"/>
          </a:p>
          <a:p>
            <a:pPr marL="0" indent="0" algn="ctr">
              <a:buNone/>
            </a:pPr>
            <a:r>
              <a:rPr lang="en-IN" b="1" dirty="0" smtClean="0"/>
              <a:t> ( Combined  )</a:t>
            </a:r>
            <a:endParaRPr lang="en-IN" b="1" dirty="0"/>
          </a:p>
        </p:txBody>
      </p:sp>
    </p:spTree>
    <p:extLst>
      <p:ext uri="{BB962C8B-B14F-4D97-AF65-F5344CB8AC3E}">
        <p14:creationId xmlns:p14="http://schemas.microsoft.com/office/powerpoint/2010/main" val="2653955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TotalTime>
  <Words>2382</Words>
  <Application>Microsoft Office PowerPoint</Application>
  <PresentationFormat>Custom</PresentationFormat>
  <Paragraphs>191</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Introduction</vt:lpstr>
      <vt:lpstr>Phases of the Analysis</vt:lpstr>
      <vt:lpstr>1. The Ask Phase</vt:lpstr>
      <vt:lpstr>2. Prepare Phase</vt:lpstr>
      <vt:lpstr>PowerPoint Presentation</vt:lpstr>
      <vt:lpstr>PowerPoint Presentation</vt:lpstr>
      <vt:lpstr>PowerPoint Presentation</vt:lpstr>
      <vt:lpstr>Q -1 : Top 10 Districts With Highest Number Of  Domestic and Foreign Visitors In Telangana  </vt:lpstr>
      <vt:lpstr>Insights Gained</vt:lpstr>
      <vt:lpstr>Q- 2,3 : Top 3 and Bottom  3 districts on CAGR %</vt:lpstr>
      <vt:lpstr>Recommendations : </vt:lpstr>
      <vt:lpstr>Q-4 : Hyderabad  lowest and highest visitors months</vt:lpstr>
      <vt:lpstr>Insights</vt:lpstr>
      <vt:lpstr>Q-5: Top and Bottom 3 districts on  Domestic to Foreign visitors ratio</vt:lpstr>
      <vt:lpstr>Insights</vt:lpstr>
      <vt:lpstr>Q:6 :List top and bottom 5 districts based on population to tourists footfall ratio in 2019  </vt:lpstr>
      <vt:lpstr>Insights</vt:lpstr>
      <vt:lpstr>Q-7: Projected No. of foreign and domestic tourists in 2025 for Hyderabad</vt:lpstr>
      <vt:lpstr>Insights &amp; Recommendations</vt:lpstr>
      <vt:lpstr>Q:8-Projected Revenue for Hyderabad in 2025</vt:lpstr>
      <vt:lpstr>6. Act Phase </vt:lpstr>
      <vt:lpstr>Cultural/ Corporate events and recommendations to boost up tourism</vt:lpstr>
      <vt:lpstr>Taking Insights from Dubai Tourism Industry</vt:lpstr>
      <vt:lpstr>PowerPoint Presentation</vt:lpstr>
      <vt:lpstr>If Telangana can come up with the mixture of cultural heritage with its development and the popularity of the world wide front, Hyderabad and Telangana's Tourism industry can flourish successfully world wide.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RamyaBhargavi</dc:creator>
  <cp:lastModifiedBy>RamyaBhargavi</cp:lastModifiedBy>
  <cp:revision>202</cp:revision>
  <dcterms:created xsi:type="dcterms:W3CDTF">2023-05-13T05:27:48Z</dcterms:created>
  <dcterms:modified xsi:type="dcterms:W3CDTF">2023-05-31T02:16:54Z</dcterms:modified>
</cp:coreProperties>
</file>