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embeddedFontLst>
    <p:embeddedFont>
      <p:font typeface="FTUMSG+TwCenMT-Condensed"/>
      <p:regular r:id="rId21"/>
    </p:embeddedFont>
    <p:embeddedFont>
      <p:font typeface="CAKUNU+TwCenMT-Regular"/>
      <p:regular r:id="rId22"/>
    </p:embeddedFont>
    <p:embeddedFont>
      <p:font typeface="MVDFDU+Arial-BoldMT"/>
      <p:regular r:id="rId23"/>
    </p:embeddedFont>
    <p:embeddedFont>
      <p:font typeface="WLUHPH+ArialMT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font" Target="fonts/font1.fntdata" /><Relationship Id="rId22" Type="http://schemas.openxmlformats.org/officeDocument/2006/relationships/font" Target="fonts/font2.fntdata" /><Relationship Id="rId23" Type="http://schemas.openxmlformats.org/officeDocument/2006/relationships/font" Target="fonts/font3.fntdata" /><Relationship Id="rId24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Relationship Id="rId3" Type="http://schemas.openxmlformats.org/officeDocument/2006/relationships/hyperlink" Target="../Data science/My Project/Election results analysis - Mentorness.pbix" TargetMode="Ex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7710" y="5333584"/>
            <a:ext cx="7533788" cy="7165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199">
                <a:solidFill>
                  <a:srgbClr val="0d0d0d"/>
                </a:solidFill>
                <a:latin typeface="FTUMSG+TwCenMT-Condensed"/>
                <a:cs typeface="FTUMSG+TwCenMT-Condensed"/>
              </a:rPr>
              <a:t>ELECTION</a:t>
            </a:r>
            <a:r>
              <a:rPr dirty="0" sz="5000" spc="195">
                <a:solidFill>
                  <a:srgbClr val="0d0d0d"/>
                </a:solidFill>
                <a:latin typeface="FTUMSG+TwCenMT-Condensed"/>
                <a:cs typeface="FTUMSG+TwCenMT-Condensed"/>
              </a:rPr>
              <a:t> </a:t>
            </a:r>
            <a:r>
              <a:rPr dirty="0" sz="5000" spc="198">
                <a:solidFill>
                  <a:srgbClr val="0d0d0d"/>
                </a:solidFill>
                <a:latin typeface="FTUMSG+TwCenMT-Condensed"/>
                <a:cs typeface="FTUMSG+TwCenMT-Condensed"/>
              </a:rPr>
              <a:t>RESULTS</a:t>
            </a:r>
            <a:r>
              <a:rPr dirty="0" sz="5000" spc="200">
                <a:solidFill>
                  <a:srgbClr val="0d0d0d"/>
                </a:solidFill>
                <a:latin typeface="FTUMSG+TwCenMT-Condensed"/>
                <a:cs typeface="FTUMSG+TwCenMT-Condensed"/>
              </a:rPr>
              <a:t> </a:t>
            </a:r>
            <a:r>
              <a:rPr dirty="0" sz="5000" spc="197">
                <a:solidFill>
                  <a:srgbClr val="0d0d0d"/>
                </a:solidFill>
                <a:latin typeface="FTUMSG+TwCenMT-Condensed"/>
                <a:cs typeface="FTUMSG+TwCenMT-Condensed"/>
              </a:rPr>
              <a:t>ANALYSIS</a:t>
            </a:r>
            <a:r>
              <a:rPr dirty="0" sz="5000" spc="200">
                <a:solidFill>
                  <a:srgbClr val="0d0d0d"/>
                </a:solidFill>
                <a:latin typeface="FTUMSG+TwCenMT-Condensed"/>
                <a:cs typeface="FTUMSG+TwCenMT-Condensed"/>
              </a:rPr>
              <a:t> </a:t>
            </a:r>
            <a:r>
              <a:rPr dirty="0" sz="5000">
                <a:solidFill>
                  <a:srgbClr val="0d0d0d"/>
                </a:solidFill>
                <a:latin typeface="FTUMSG+TwCenMT-Condensed"/>
                <a:cs typeface="FTUMSG+TwCenMT-Condensed"/>
              </a:rPr>
              <a:t>-</a:t>
            </a:r>
            <a:r>
              <a:rPr dirty="0" sz="5000" spc="399">
                <a:solidFill>
                  <a:srgbClr val="0d0d0d"/>
                </a:solidFill>
                <a:latin typeface="FTUMSG+TwCenMT-Condensed"/>
                <a:cs typeface="FTUMSG+TwCenMT-Condensed"/>
              </a:rPr>
              <a:t> </a:t>
            </a:r>
            <a:r>
              <a:rPr dirty="0" sz="5000" spc="199">
                <a:solidFill>
                  <a:srgbClr val="0d0d0d"/>
                </a:solidFill>
                <a:latin typeface="FTUMSG+TwCenMT-Condensed"/>
                <a:cs typeface="FTUMSG+TwCenMT-Condensed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040" y="5424608"/>
            <a:ext cx="2078299" cy="58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CAKUNU+TwCenMT-Regular"/>
                <a:cs typeface="CAKUNU+TwCenMT-Regular"/>
              </a:rPr>
              <a:t>By</a:t>
            </a:r>
            <a:r>
              <a:rPr dirty="0" sz="1800">
                <a:solidFill>
                  <a:srgbClr val="0d0d0d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d0d0d"/>
                </a:solidFill>
                <a:latin typeface="CAKUNU+TwCenMT-Regular"/>
                <a:cs typeface="CAKUNU+TwCenMT-Regular"/>
              </a:rPr>
              <a:t>Ramya</a:t>
            </a:r>
            <a:r>
              <a:rPr dirty="0" sz="1800">
                <a:solidFill>
                  <a:srgbClr val="0d0d0d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d0d0d"/>
                </a:solidFill>
                <a:latin typeface="CAKUNU+TwCenMT-Regular"/>
                <a:cs typeface="CAKUNU+TwCenMT-Regular"/>
              </a:rPr>
              <a:t>Murugesh</a:t>
            </a:r>
          </a:p>
          <a:p>
            <a:pPr marL="0" marR="0">
              <a:lnSpc>
                <a:spcPts val="1959"/>
              </a:lnSpc>
              <a:spcBef>
                <a:spcPts val="35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CAKUNU+TwCenMT-Regular"/>
                <a:cs typeface="CAKUNU+TwCenMT-Regular"/>
              </a:rPr>
              <a:t>Mentorness</a:t>
            </a:r>
            <a:r>
              <a:rPr dirty="0" sz="1800">
                <a:solidFill>
                  <a:srgbClr val="0d0d0d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d0d0d"/>
                </a:solidFill>
                <a:latin typeface="CAKUNU+TwCenMT-Regular"/>
                <a:cs typeface="CAKUNU+TwCenMT-Regular"/>
              </a:rPr>
              <a:t>Internship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31669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1194" y="1821766"/>
            <a:ext cx="13461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Measure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8: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4936" y="2588859"/>
            <a:ext cx="4792935" cy="815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Win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rate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NDA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DIVIDE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[Total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wins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NDA]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COUNTROWS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dirty="0" sz="18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5313" y="148615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0751" y="522550"/>
            <a:ext cx="444390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</a:t>
            </a:r>
            <a:r>
              <a:rPr dirty="0" sz="1800" spc="49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</a:t>
            </a:r>
            <a:r>
              <a:rPr dirty="0" sz="1800" spc="49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Dashboard(click</a:t>
            </a:r>
            <a:r>
              <a:rPr dirty="0" sz="1800" spc="49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 sz="1800" spc="48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dirty="0" sz="1800" spc="50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6b9f25"/>
                </a:solidFill>
                <a:latin typeface="WLUHPH+ArialMT"/>
                <a:cs typeface="WLUHPH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31669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97" y="1427744"/>
            <a:ext cx="110486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Insights: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4497" y="1836703"/>
            <a:ext cx="4728420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1.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There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are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543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constituencies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India.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4497" y="2446303"/>
            <a:ext cx="5526743" cy="632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2.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NDA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alliance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253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out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of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which</a:t>
            </a:r>
          </a:p>
          <a:p>
            <a:pPr marL="422148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Bharatiya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Janata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party(BJP)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240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4497" y="3360703"/>
            <a:ext cx="5516918" cy="632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3.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I.N.D.I.A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alliance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208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out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of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which</a:t>
            </a:r>
          </a:p>
          <a:p>
            <a:pPr marL="422148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Indian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National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Congress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99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4497" y="4275103"/>
            <a:ext cx="5462523" cy="632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4.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Independent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parties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82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various</a:t>
            </a:r>
          </a:p>
          <a:p>
            <a:pPr marL="351789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constituencies.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31669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97" y="1427744"/>
            <a:ext cx="110486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Insights: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4497" y="1836703"/>
            <a:ext cx="4968196" cy="1548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5.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NDA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alliance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around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47%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of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seats.</a:t>
            </a:r>
          </a:p>
          <a:p>
            <a:pPr marL="0" marR="0">
              <a:lnSpc>
                <a:spcPts val="2290"/>
              </a:lnSpc>
              <a:spcBef>
                <a:spcPts val="2509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6.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I.N.D.I.A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alliance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38%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of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seats.</a:t>
            </a:r>
          </a:p>
          <a:p>
            <a:pPr marL="0" marR="0">
              <a:lnSpc>
                <a:spcPts val="2290"/>
              </a:lnSpc>
              <a:spcBef>
                <a:spcPts val="2509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7.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Independent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parties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15%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of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4497" y="3665503"/>
            <a:ext cx="5716307" cy="937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8.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Indore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was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constituency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where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leading</a:t>
            </a:r>
          </a:p>
          <a:p>
            <a:pPr marL="351789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candidate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from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BJP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with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margin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of</a:t>
            </a:r>
          </a:p>
          <a:p>
            <a:pPr marL="351789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1175092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votes.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4497" y="4884703"/>
            <a:ext cx="5249669" cy="632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9.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Surat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was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constituency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where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BJP</a:t>
            </a:r>
          </a:p>
          <a:p>
            <a:pPr marL="422148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candidate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without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opposition.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31669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97" y="1427744"/>
            <a:ext cx="160023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Suggestions: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4497" y="1836703"/>
            <a:ext cx="5165597" cy="937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1.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Focus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campaign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efforts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constituencies</a:t>
            </a:r>
          </a:p>
          <a:p>
            <a:pPr marL="351789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with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small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margins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to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gain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edge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</a:t>
            </a:r>
          </a:p>
          <a:p>
            <a:pPr marL="351789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highly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competitive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areas.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4497" y="3061651"/>
            <a:ext cx="5781250" cy="626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2.</a:t>
            </a:r>
            <a:r>
              <a:rPr dirty="0" sz="2000" spc="55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Analyze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reasons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behind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dominance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and</a:t>
            </a:r>
          </a:p>
          <a:p>
            <a:pPr marL="351789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replicate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successful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strategies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other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regions.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4497" y="3970303"/>
            <a:ext cx="5363420" cy="632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3.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Monitor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changes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voting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patterns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to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adapt</a:t>
            </a:r>
          </a:p>
          <a:p>
            <a:pPr marL="351789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strategies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for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future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elections.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4497" y="4884703"/>
            <a:ext cx="5405119" cy="632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WLUHPH+ArialMT"/>
                <a:cs typeface="WLUHPH+ArialMT"/>
              </a:rPr>
              <a:t>4.</a:t>
            </a:r>
            <a:r>
              <a:rPr dirty="0" sz="2050" spc="421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Identify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emerging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trends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and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potential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shifts</a:t>
            </a:r>
          </a:p>
          <a:p>
            <a:pPr marL="422148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voter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preferences.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40518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5567" y="1362604"/>
            <a:ext cx="2339076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98">
                <a:solidFill>
                  <a:srgbClr val="0d0d0d"/>
                </a:solidFill>
                <a:latin typeface="WLUHPH+ArialMT"/>
                <a:cs typeface="WLUHPH+ArialMT"/>
              </a:rPr>
              <a:t>OBJECTIVE: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0502" y="1858141"/>
            <a:ext cx="9561150" cy="5403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The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objective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of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this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task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is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to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analyze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the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2024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election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data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to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gain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insights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into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the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election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results,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party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performance,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and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voter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trends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across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various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constituencies.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567" y="2880897"/>
            <a:ext cx="1870955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WLUHPH+ArialMT"/>
                <a:cs typeface="WLUHPH+ArialMT"/>
              </a:rPr>
              <a:t>Tool</a:t>
            </a:r>
            <a:r>
              <a:rPr dirty="0" sz="28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800">
                <a:solidFill>
                  <a:srgbClr val="000000"/>
                </a:solidFill>
                <a:latin typeface="WLUHPH+ArialMT"/>
                <a:cs typeface="WLUHPH+ArialMT"/>
              </a:rPr>
              <a:t>Used: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9061" y="3462263"/>
            <a:ext cx="1455368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1d6294"/>
                </a:solidFill>
                <a:latin typeface="MVDFDU+Arial-BoldMT"/>
                <a:cs typeface="MVDFDU+Arial-BoldMT"/>
              </a:rPr>
              <a:t>Power</a:t>
            </a:r>
            <a:r>
              <a:rPr dirty="0" sz="2400" b="1">
                <a:solidFill>
                  <a:srgbClr val="1d6294"/>
                </a:solidFill>
                <a:latin typeface="MVDFDU+Arial-BoldMT"/>
                <a:cs typeface="MVDFDU+Arial-BoldMT"/>
              </a:rPr>
              <a:t> </a:t>
            </a:r>
            <a:r>
              <a:rPr dirty="0" sz="2400" b="1">
                <a:solidFill>
                  <a:srgbClr val="1d6294"/>
                </a:solidFill>
                <a:latin typeface="MVDFDU+Arial-BoldMT"/>
                <a:cs typeface="MVDFDU+Arial-BoldMT"/>
              </a:rPr>
              <a:t>BI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5567" y="4051332"/>
            <a:ext cx="1693912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WLUHPH+ArialMT"/>
                <a:cs typeface="WLUHPH+ArialMT"/>
              </a:rPr>
              <a:t>Outcome: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9062" y="4684382"/>
            <a:ext cx="7797502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An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interactive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dashboard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that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will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help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stakeholders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understand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the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election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outcomes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and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the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dynamics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between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different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political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 </a:t>
            </a:r>
            <a:r>
              <a:rPr dirty="0" sz="1800">
                <a:solidFill>
                  <a:srgbClr val="1d6294"/>
                </a:solidFill>
                <a:latin typeface="WLUHPH+ArialMT"/>
                <a:cs typeface="WLUHPH+ArialMT"/>
              </a:rPr>
              <a:t>alliances.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03249" y="320993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899" y="1648031"/>
            <a:ext cx="5389112" cy="3304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Data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Description: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1.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Election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Results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Data:</a:t>
            </a:r>
          </a:p>
          <a:p>
            <a:pPr marL="0" marR="0">
              <a:lnSpc>
                <a:spcPts val="1959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`_id`: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Unique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identifier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for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each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record.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`State`: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state.</a:t>
            </a:r>
          </a:p>
          <a:p>
            <a:pPr marL="0" marR="0">
              <a:lnSpc>
                <a:spcPts val="1959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`Const.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No.`: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Constituency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number.</a:t>
            </a:r>
          </a:p>
          <a:p>
            <a:pPr marL="0" marR="0">
              <a:lnSpc>
                <a:spcPts val="1959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`Constituency`: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constituency.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`Leading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Candidate`: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leading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candidate.</a:t>
            </a:r>
          </a:p>
          <a:p>
            <a:pPr marL="0" marR="0">
              <a:lnSpc>
                <a:spcPts val="1959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`Leading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Party`: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leading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party.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`Trailing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Candidate`: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trailing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candidate.</a:t>
            </a:r>
          </a:p>
          <a:p>
            <a:pPr marL="0" marR="0">
              <a:lnSpc>
                <a:spcPts val="1959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`Trailing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Party`: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trailing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party.</a:t>
            </a:r>
          </a:p>
          <a:p>
            <a:pPr marL="0" marR="0">
              <a:lnSpc>
                <a:spcPts val="1959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`Margin`: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Vote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margin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between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leading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and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trailing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candidates.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899" y="4939871"/>
            <a:ext cx="3574596" cy="28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`Status`: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Status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election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result.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40518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183" y="2756026"/>
            <a:ext cx="4901792" cy="1384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Data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Description: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2.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Party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Alliance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Data:</a:t>
            </a:r>
          </a:p>
          <a:p>
            <a:pPr marL="0" marR="0">
              <a:lnSpc>
                <a:spcPts val="1959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`Party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political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party.</a:t>
            </a:r>
          </a:p>
          <a:p>
            <a:pPr marL="0" marR="0">
              <a:lnSpc>
                <a:spcPts val="1959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-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`Alliance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Name`: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Name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political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alliance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the</a:t>
            </a:r>
          </a:p>
          <a:p>
            <a:pPr marL="0" marR="0">
              <a:lnSpc>
                <a:spcPts val="1959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party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belongs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CAKUNU+TwCenMT-Regular"/>
                <a:cs typeface="CAKUNU+TwCenMT-Regular"/>
              </a:rPr>
              <a:t>to.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31669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4266" y="925238"/>
            <a:ext cx="2402740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MVDFDU+Arial-BoldMT"/>
                <a:cs typeface="MVDFDU+Arial-BoldMT"/>
              </a:rPr>
              <a:t>Steps</a:t>
            </a:r>
            <a:r>
              <a:rPr dirty="0" sz="24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MVDFDU+Arial-BoldMT"/>
                <a:cs typeface="MVDFDU+Arial-BoldMT"/>
              </a:rPr>
              <a:t>involved: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4266" y="1647600"/>
            <a:ext cx="8098638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MVDFDU+Arial-BoldMT"/>
                <a:cs typeface="MVDFDU+Arial-BoldMT"/>
              </a:rPr>
              <a:t>1.</a:t>
            </a:r>
            <a:r>
              <a:rPr dirty="0" sz="2050" spc="421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Data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Integration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–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Combining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Election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dataset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and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Alliance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27166" y="1958149"/>
            <a:ext cx="3426417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dataset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using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merge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queries.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84266" y="2562000"/>
            <a:ext cx="8778785" cy="937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MVDFDU+Arial-BoldMT"/>
                <a:cs typeface="MVDFDU+Arial-BoldMT"/>
              </a:rPr>
              <a:t>2.</a:t>
            </a:r>
            <a:r>
              <a:rPr dirty="0" sz="2050" spc="421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Data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Cleaning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and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Preparation</a:t>
            </a:r>
            <a:r>
              <a:rPr dirty="0" sz="2000" spc="18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-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Ensuring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data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quality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by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checking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for</a:t>
            </a:r>
          </a:p>
          <a:p>
            <a:pPr marL="342900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data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inconsistencies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and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missing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values,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creating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calculated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columns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and</a:t>
            </a:r>
          </a:p>
          <a:p>
            <a:pPr marL="34290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measures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to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calculate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rate,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percentage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of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margin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etc.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84266" y="3781200"/>
            <a:ext cx="8549823" cy="937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MVDFDU+Arial-BoldMT"/>
                <a:cs typeface="MVDFDU+Arial-BoldMT"/>
              </a:rPr>
              <a:t>3.</a:t>
            </a:r>
            <a:r>
              <a:rPr dirty="0" sz="2050" spc="421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Data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Analysis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and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Visualization</a:t>
            </a:r>
            <a:r>
              <a:rPr dirty="0" sz="2000" spc="-107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–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Creating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various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charts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to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show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</a:p>
          <a:p>
            <a:pPr marL="342900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Total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by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each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party,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rate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by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Alliance,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Margin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for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leading</a:t>
            </a:r>
          </a:p>
          <a:p>
            <a:pPr marL="34290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Alliance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84266" y="5000400"/>
            <a:ext cx="8691074" cy="937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 b="1">
                <a:solidFill>
                  <a:srgbClr val="000000"/>
                </a:solidFill>
                <a:latin typeface="MVDFDU+Arial-BoldMT"/>
                <a:cs typeface="MVDFDU+Arial-BoldMT"/>
              </a:rPr>
              <a:t>4.</a:t>
            </a:r>
            <a:r>
              <a:rPr dirty="0" sz="2050" spc="421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Interactive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Dashboard</a:t>
            </a:r>
            <a:r>
              <a:rPr dirty="0" sz="20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–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Including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slicers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for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State,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Constituency,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Party,</a:t>
            </a:r>
          </a:p>
          <a:p>
            <a:pPr marL="342900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Alliance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etc.,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and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creating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KPI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for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Total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seats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won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by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the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alliance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and</a:t>
            </a:r>
          </a:p>
          <a:p>
            <a:pPr marL="34290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independent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 </a:t>
            </a:r>
            <a:r>
              <a:rPr dirty="0" sz="2000">
                <a:solidFill>
                  <a:srgbClr val="000000"/>
                </a:solidFill>
                <a:latin typeface="WLUHPH+ArialMT"/>
                <a:cs typeface="WLUHPH+ArialMT"/>
              </a:rPr>
              <a:t>parties.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31669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801" y="1653885"/>
            <a:ext cx="229689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Calculated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Column: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9800" y="2274226"/>
            <a:ext cx="2537111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Percentage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Margin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9800" y="2548545"/>
            <a:ext cx="5043937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DIVIDE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2024'[Margin]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SUMX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2024’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2024'[Margin]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dirty="0" sz="18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)*</a:t>
            </a:r>
            <a:r>
              <a:rPr dirty="0" sz="1800">
                <a:solidFill>
                  <a:srgbClr val="098658"/>
                </a:solidFill>
                <a:latin typeface="Consolas"/>
                <a:cs typeface="Consolas"/>
              </a:rPr>
              <a:t>100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8626" y="3561343"/>
            <a:ext cx="13461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Measure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1: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8627" y="4340976"/>
            <a:ext cx="7552100" cy="1363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Total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Wins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by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Alliance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CALCULATE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COUNTROWS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2024'[Leading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Alliance]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SELECTEDVALUE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2024'[Leading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Alliance]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31669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9465" y="1585060"/>
            <a:ext cx="13461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Measure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2: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9466" y="2320136"/>
            <a:ext cx="2788113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Total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wins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by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party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9466" y="2594456"/>
            <a:ext cx="6925036" cy="815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CALCULATE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COUNTROWS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2024’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2024'[Leading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Party]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SELECTEDVALUE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2024'[Leading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Party]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53208" y="3640732"/>
            <a:ext cx="13461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Measure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3: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53208" y="4225135"/>
            <a:ext cx="7426597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Total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wins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Independent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parties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CALCULATE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COUNTROWS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2024’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2024'[Leading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Alliance]</a:t>
            </a:r>
            <a:r>
              <a:rPr dirty="0" sz="1800" spc="-3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31515"/>
                </a:solidFill>
                <a:latin typeface="Consolas"/>
                <a:cs typeface="Consolas"/>
              </a:rPr>
              <a:t>"INDEPENDENT"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31669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2033" y="1566127"/>
            <a:ext cx="134615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Measure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4: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25272" y="2215233"/>
            <a:ext cx="6674122" cy="815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Total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wins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INDIA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CALCULATE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COUNTROWS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2024’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2024'[Leading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Alliance]</a:t>
            </a:r>
            <a:r>
              <a:rPr dirty="0" sz="1800" spc="-3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31515"/>
                </a:solidFill>
                <a:latin typeface="Consolas"/>
                <a:cs typeface="Consolas"/>
              </a:rPr>
              <a:t>"INDIA"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53208" y="3640732"/>
            <a:ext cx="13461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Measure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5: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5271" y="4427490"/>
            <a:ext cx="6423297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Total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wins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NDA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CALCULATE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COUNTROWS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2024’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</a:p>
          <a:p>
            <a:pPr marL="0" marR="0">
              <a:lnSpc>
                <a:spcPts val="1800"/>
              </a:lnSpc>
              <a:spcBef>
                <a:spcPts val="309"/>
              </a:spcBef>
              <a:spcAft>
                <a:spcPts val="0"/>
              </a:spcAft>
            </a:pP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2024'[Leading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Alliance]</a:t>
            </a:r>
            <a:r>
              <a:rPr dirty="0" sz="1800" spc="-3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31515"/>
                </a:solidFill>
                <a:latin typeface="Consolas"/>
                <a:cs typeface="Consolas"/>
              </a:rPr>
              <a:t>"NDA"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86459" y="316699"/>
            <a:ext cx="36431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Election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Results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Analysis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-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134263"/>
                </a:solidFill>
                <a:latin typeface="MVDFDU+Arial-BoldMT"/>
                <a:cs typeface="MVDFDU+Arial-BoldMT"/>
              </a:rPr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2536" y="1487468"/>
            <a:ext cx="13461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Measure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6: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5942" y="2195568"/>
            <a:ext cx="5670822" cy="815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Win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rate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Independent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Parties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DIVIDE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[Total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wins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Independent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parties]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COUNTROWS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dirty="0" sz="18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53208" y="3640732"/>
            <a:ext cx="13461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Measure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MVDFDU+Arial-BoldMT"/>
                <a:cs typeface="MVDFDU+Arial-BoldMT"/>
              </a:rPr>
              <a:t>7: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5942" y="4322728"/>
            <a:ext cx="4792935" cy="815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Win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rate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INDIA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DIVIDE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[Total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wins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8349c"/>
                </a:solidFill>
                <a:latin typeface="Consolas"/>
                <a:cs typeface="Consolas"/>
              </a:rPr>
              <a:t>INDIA]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3165bb"/>
                </a:solidFill>
                <a:latin typeface="Consolas"/>
                <a:cs typeface="Consolas"/>
              </a:rPr>
              <a:t>COUNTROWS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'Election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dataset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1080"/>
                </a:solidFill>
                <a:latin typeface="Consolas"/>
                <a:cs typeface="Consolas"/>
              </a:rPr>
              <a:t>2024'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dirty="0" sz="18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2024-07-14T07:30:00-05:00</dcterms:modified>
</cp:coreProperties>
</file>