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Ramesetty" userId="10d3621312c3661f" providerId="LiveId" clId="{CC3D2EFC-3B17-4EBE-8538-F1785F80B2C0}"/>
    <pc:docChg chg="undo custSel addSld delSld modSld sldOrd">
      <pc:chgData name="Revanth Ramesetty" userId="10d3621312c3661f" providerId="LiveId" clId="{CC3D2EFC-3B17-4EBE-8538-F1785F80B2C0}" dt="2024-11-16T13:57:00.495" v="887" actId="20577"/>
      <pc:docMkLst>
        <pc:docMk/>
      </pc:docMkLst>
      <pc:sldChg chg="addSp modSp mod">
        <pc:chgData name="Revanth Ramesetty" userId="10d3621312c3661f" providerId="LiveId" clId="{CC3D2EFC-3B17-4EBE-8538-F1785F80B2C0}" dt="2024-11-16T13:51:38.680" v="682" actId="1076"/>
        <pc:sldMkLst>
          <pc:docMk/>
          <pc:sldMk cId="1787160427" sldId="259"/>
        </pc:sldMkLst>
        <pc:spChg chg="add mod">
          <ac:chgData name="Revanth Ramesetty" userId="10d3621312c3661f" providerId="LiveId" clId="{CC3D2EFC-3B17-4EBE-8538-F1785F80B2C0}" dt="2024-11-16T13:51:38.680" v="682" actId="1076"/>
          <ac:spMkLst>
            <pc:docMk/>
            <pc:sldMk cId="1787160427" sldId="259"/>
            <ac:spMk id="2" creationId="{C73DE835-B3C0-1FD3-90C4-0EE1F9326FDE}"/>
          </ac:spMkLst>
        </pc:spChg>
        <pc:picChg chg="mod">
          <ac:chgData name="Revanth Ramesetty" userId="10d3621312c3661f" providerId="LiveId" clId="{CC3D2EFC-3B17-4EBE-8538-F1785F80B2C0}" dt="2024-11-16T13:51:32.938" v="681" actId="1076"/>
          <ac:picMkLst>
            <pc:docMk/>
            <pc:sldMk cId="1787160427" sldId="259"/>
            <ac:picMk id="3" creationId="{7D372DE9-8B72-6DCC-2855-78BE1F173BFE}"/>
          </ac:picMkLst>
        </pc:picChg>
      </pc:sldChg>
      <pc:sldChg chg="addSp modSp mod">
        <pc:chgData name="Revanth Ramesetty" userId="10d3621312c3661f" providerId="LiveId" clId="{CC3D2EFC-3B17-4EBE-8538-F1785F80B2C0}" dt="2024-11-16T13:55:01.101" v="803" actId="1076"/>
        <pc:sldMkLst>
          <pc:docMk/>
          <pc:sldMk cId="2213523019" sldId="260"/>
        </pc:sldMkLst>
        <pc:spChg chg="add mod">
          <ac:chgData name="Revanth Ramesetty" userId="10d3621312c3661f" providerId="LiveId" clId="{CC3D2EFC-3B17-4EBE-8538-F1785F80B2C0}" dt="2024-11-16T13:54:56.416" v="802" actId="1076"/>
          <ac:spMkLst>
            <pc:docMk/>
            <pc:sldMk cId="2213523019" sldId="260"/>
            <ac:spMk id="2" creationId="{ED88C219-8767-CBD8-282C-C15F0F6176AF}"/>
          </ac:spMkLst>
        </pc:spChg>
        <pc:picChg chg="mod">
          <ac:chgData name="Revanth Ramesetty" userId="10d3621312c3661f" providerId="LiveId" clId="{CC3D2EFC-3B17-4EBE-8538-F1785F80B2C0}" dt="2024-11-16T13:55:01.101" v="803" actId="1076"/>
          <ac:picMkLst>
            <pc:docMk/>
            <pc:sldMk cId="2213523019" sldId="260"/>
            <ac:picMk id="6" creationId="{D031389E-768A-9EF4-A9CB-5805CA09F945}"/>
          </ac:picMkLst>
        </pc:picChg>
      </pc:sldChg>
      <pc:sldChg chg="addSp modSp mod">
        <pc:chgData name="Revanth Ramesetty" userId="10d3621312c3661f" providerId="LiveId" clId="{CC3D2EFC-3B17-4EBE-8538-F1785F80B2C0}" dt="2024-11-16T13:57:00.495" v="887" actId="20577"/>
        <pc:sldMkLst>
          <pc:docMk/>
          <pc:sldMk cId="1640983738" sldId="263"/>
        </pc:sldMkLst>
        <pc:spChg chg="add mod">
          <ac:chgData name="Revanth Ramesetty" userId="10d3621312c3661f" providerId="LiveId" clId="{CC3D2EFC-3B17-4EBE-8538-F1785F80B2C0}" dt="2024-11-16T13:57:00.495" v="887" actId="20577"/>
          <ac:spMkLst>
            <pc:docMk/>
            <pc:sldMk cId="1640983738" sldId="263"/>
            <ac:spMk id="2" creationId="{CA5DFC69-37FF-8682-0F68-958110CC694A}"/>
          </ac:spMkLst>
        </pc:spChg>
        <pc:picChg chg="mod">
          <ac:chgData name="Revanth Ramesetty" userId="10d3621312c3661f" providerId="LiveId" clId="{CC3D2EFC-3B17-4EBE-8538-F1785F80B2C0}" dt="2024-11-16T13:55:35.130" v="806" actId="14100"/>
          <ac:picMkLst>
            <pc:docMk/>
            <pc:sldMk cId="1640983738" sldId="263"/>
            <ac:picMk id="6" creationId="{1B00BEFB-8E20-AA68-585A-B395CCF225C5}"/>
          </ac:picMkLst>
        </pc:picChg>
      </pc:sldChg>
      <pc:sldChg chg="addSp delSp modSp mod">
        <pc:chgData name="Revanth Ramesetty" userId="10d3621312c3661f" providerId="LiveId" clId="{CC3D2EFC-3B17-4EBE-8538-F1785F80B2C0}" dt="2024-11-15T14:08:12.530" v="576" actId="20577"/>
        <pc:sldMkLst>
          <pc:docMk/>
          <pc:sldMk cId="1170945842" sldId="266"/>
        </pc:sldMkLst>
        <pc:spChg chg="add mod">
          <ac:chgData name="Revanth Ramesetty" userId="10d3621312c3661f" providerId="LiveId" clId="{CC3D2EFC-3B17-4EBE-8538-F1785F80B2C0}" dt="2024-11-15T12:48:33.094" v="150" actId="20577"/>
          <ac:spMkLst>
            <pc:docMk/>
            <pc:sldMk cId="1170945842" sldId="266"/>
            <ac:spMk id="3" creationId="{46DD2CD6-0AFB-8824-6EED-FFB4DF1B6BFF}"/>
          </ac:spMkLst>
        </pc:spChg>
        <pc:spChg chg="add mod">
          <ac:chgData name="Revanth Ramesetty" userId="10d3621312c3661f" providerId="LiveId" clId="{CC3D2EFC-3B17-4EBE-8538-F1785F80B2C0}" dt="2024-11-15T14:08:12.530" v="576" actId="20577"/>
          <ac:spMkLst>
            <pc:docMk/>
            <pc:sldMk cId="1170945842" sldId="266"/>
            <ac:spMk id="5" creationId="{61957319-5652-F905-04D0-FADD4BA38808}"/>
          </ac:spMkLst>
        </pc:spChg>
        <pc:spChg chg="add del mod">
          <ac:chgData name="Revanth Ramesetty" userId="10d3621312c3661f" providerId="LiveId" clId="{CC3D2EFC-3B17-4EBE-8538-F1785F80B2C0}" dt="2024-11-15T12:39:32.945" v="24"/>
          <ac:spMkLst>
            <pc:docMk/>
            <pc:sldMk cId="1170945842" sldId="266"/>
            <ac:spMk id="6" creationId="{EB45FC5B-E85C-CC75-3AEF-AA2E02375AEA}"/>
          </ac:spMkLst>
        </pc:spChg>
        <pc:spChg chg="add">
          <ac:chgData name="Revanth Ramesetty" userId="10d3621312c3661f" providerId="LiveId" clId="{CC3D2EFC-3B17-4EBE-8538-F1785F80B2C0}" dt="2024-11-15T12:39:09.074" v="19"/>
          <ac:spMkLst>
            <pc:docMk/>
            <pc:sldMk cId="1170945842" sldId="266"/>
            <ac:spMk id="8" creationId="{CDF70BF5-40ED-5987-9BA9-CF9E69FB1D43}"/>
          </ac:spMkLst>
        </pc:spChg>
        <pc:spChg chg="add">
          <ac:chgData name="Revanth Ramesetty" userId="10d3621312c3661f" providerId="LiveId" clId="{CC3D2EFC-3B17-4EBE-8538-F1785F80B2C0}" dt="2024-11-15T12:39:09.074" v="19"/>
          <ac:spMkLst>
            <pc:docMk/>
            <pc:sldMk cId="1170945842" sldId="266"/>
            <ac:spMk id="9" creationId="{5DA38BC8-E9CF-07C5-BC2A-E89416E3FDE3}"/>
          </ac:spMkLst>
        </pc:spChg>
        <pc:spChg chg="add">
          <ac:chgData name="Revanth Ramesetty" userId="10d3621312c3661f" providerId="LiveId" clId="{CC3D2EFC-3B17-4EBE-8538-F1785F80B2C0}" dt="2024-11-15T12:39:09.074" v="19"/>
          <ac:spMkLst>
            <pc:docMk/>
            <pc:sldMk cId="1170945842" sldId="266"/>
            <ac:spMk id="10" creationId="{B0E8FD52-30A8-D0C5-BB71-2F5E49BC5DA9}"/>
          </ac:spMkLst>
        </pc:spChg>
        <pc:spChg chg="add">
          <ac:chgData name="Revanth Ramesetty" userId="10d3621312c3661f" providerId="LiveId" clId="{CC3D2EFC-3B17-4EBE-8538-F1785F80B2C0}" dt="2024-11-15T12:39:09.074" v="19"/>
          <ac:spMkLst>
            <pc:docMk/>
            <pc:sldMk cId="1170945842" sldId="266"/>
            <ac:spMk id="11" creationId="{9CA8340C-EA73-C444-4A75-8F40FB056155}"/>
          </ac:spMkLst>
        </pc:spChg>
        <pc:spChg chg="add">
          <ac:chgData name="Revanth Ramesetty" userId="10d3621312c3661f" providerId="LiveId" clId="{CC3D2EFC-3B17-4EBE-8538-F1785F80B2C0}" dt="2024-11-15T12:39:09.074" v="19"/>
          <ac:spMkLst>
            <pc:docMk/>
            <pc:sldMk cId="1170945842" sldId="266"/>
            <ac:spMk id="12" creationId="{5653B8D1-6DCC-7107-93EC-9C371863EEBD}"/>
          </ac:spMkLst>
        </pc:spChg>
        <pc:spChg chg="add">
          <ac:chgData name="Revanth Ramesetty" userId="10d3621312c3661f" providerId="LiveId" clId="{CC3D2EFC-3B17-4EBE-8538-F1785F80B2C0}" dt="2024-11-15T12:39:13.011" v="20"/>
          <ac:spMkLst>
            <pc:docMk/>
            <pc:sldMk cId="1170945842" sldId="266"/>
            <ac:spMk id="13" creationId="{B5976FBA-99FE-EB64-4CD7-DD93F73C2D7C}"/>
          </ac:spMkLst>
        </pc:spChg>
        <pc:spChg chg="add">
          <ac:chgData name="Revanth Ramesetty" userId="10d3621312c3661f" providerId="LiveId" clId="{CC3D2EFC-3B17-4EBE-8538-F1785F80B2C0}" dt="2024-11-15T12:39:13.011" v="20"/>
          <ac:spMkLst>
            <pc:docMk/>
            <pc:sldMk cId="1170945842" sldId="266"/>
            <ac:spMk id="14" creationId="{65CBC792-A430-E1C6-3F09-F122692DC9D7}"/>
          </ac:spMkLst>
        </pc:spChg>
        <pc:spChg chg="add">
          <ac:chgData name="Revanth Ramesetty" userId="10d3621312c3661f" providerId="LiveId" clId="{CC3D2EFC-3B17-4EBE-8538-F1785F80B2C0}" dt="2024-11-15T12:39:13.011" v="20"/>
          <ac:spMkLst>
            <pc:docMk/>
            <pc:sldMk cId="1170945842" sldId="266"/>
            <ac:spMk id="15" creationId="{528629A4-E8DF-4F2F-7EF3-7668E40A375E}"/>
          </ac:spMkLst>
        </pc:spChg>
        <pc:spChg chg="add">
          <ac:chgData name="Revanth Ramesetty" userId="10d3621312c3661f" providerId="LiveId" clId="{CC3D2EFC-3B17-4EBE-8538-F1785F80B2C0}" dt="2024-11-15T12:39:13.011" v="20"/>
          <ac:spMkLst>
            <pc:docMk/>
            <pc:sldMk cId="1170945842" sldId="266"/>
            <ac:spMk id="16" creationId="{D3DEA731-501B-4D6E-D225-58C01C775B21}"/>
          </ac:spMkLst>
        </pc:spChg>
        <pc:spChg chg="add">
          <ac:chgData name="Revanth Ramesetty" userId="10d3621312c3661f" providerId="LiveId" clId="{CC3D2EFC-3B17-4EBE-8538-F1785F80B2C0}" dt="2024-11-15T12:39:13.011" v="20"/>
          <ac:spMkLst>
            <pc:docMk/>
            <pc:sldMk cId="1170945842" sldId="266"/>
            <ac:spMk id="17" creationId="{F76B092D-5F0A-3E82-7BBA-51F1E8DE804C}"/>
          </ac:spMkLst>
        </pc:spChg>
        <pc:spChg chg="add del mod">
          <ac:chgData name="Revanth Ramesetty" userId="10d3621312c3661f" providerId="LiveId" clId="{CC3D2EFC-3B17-4EBE-8538-F1785F80B2C0}" dt="2024-11-15T12:39:32.945" v="26"/>
          <ac:spMkLst>
            <pc:docMk/>
            <pc:sldMk cId="1170945842" sldId="266"/>
            <ac:spMk id="18" creationId="{7740A449-BD76-87A7-92EA-4CD09BB839DE}"/>
          </ac:spMkLst>
        </pc:spChg>
        <pc:spChg chg="add">
          <ac:chgData name="Revanth Ramesetty" userId="10d3621312c3661f" providerId="LiveId" clId="{CC3D2EFC-3B17-4EBE-8538-F1785F80B2C0}" dt="2024-11-15T12:39:27.940" v="22"/>
          <ac:spMkLst>
            <pc:docMk/>
            <pc:sldMk cId="1170945842" sldId="266"/>
            <ac:spMk id="19" creationId="{DE1FF391-219F-275B-E3E1-FD5C0434C634}"/>
          </ac:spMkLst>
        </pc:spChg>
        <pc:spChg chg="add">
          <ac:chgData name="Revanth Ramesetty" userId="10d3621312c3661f" providerId="LiveId" clId="{CC3D2EFC-3B17-4EBE-8538-F1785F80B2C0}" dt="2024-11-15T12:39:27.940" v="22"/>
          <ac:spMkLst>
            <pc:docMk/>
            <pc:sldMk cId="1170945842" sldId="266"/>
            <ac:spMk id="20" creationId="{A6B423E9-661D-3BB4-FDA6-44EC9FC83424}"/>
          </ac:spMkLst>
        </pc:spChg>
        <pc:spChg chg="add">
          <ac:chgData name="Revanth Ramesetty" userId="10d3621312c3661f" providerId="LiveId" clId="{CC3D2EFC-3B17-4EBE-8538-F1785F80B2C0}" dt="2024-11-15T12:39:27.940" v="22"/>
          <ac:spMkLst>
            <pc:docMk/>
            <pc:sldMk cId="1170945842" sldId="266"/>
            <ac:spMk id="21" creationId="{9AECFD10-3ABF-0B75-1901-66C56B07BE01}"/>
          </ac:spMkLst>
        </pc:spChg>
        <pc:spChg chg="add">
          <ac:chgData name="Revanth Ramesetty" userId="10d3621312c3661f" providerId="LiveId" clId="{CC3D2EFC-3B17-4EBE-8538-F1785F80B2C0}" dt="2024-11-15T12:39:27.940" v="22"/>
          <ac:spMkLst>
            <pc:docMk/>
            <pc:sldMk cId="1170945842" sldId="266"/>
            <ac:spMk id="22" creationId="{38F27460-9611-59B9-51C0-395531180E71}"/>
          </ac:spMkLst>
        </pc:spChg>
        <pc:spChg chg="add">
          <ac:chgData name="Revanth Ramesetty" userId="10d3621312c3661f" providerId="LiveId" clId="{CC3D2EFC-3B17-4EBE-8538-F1785F80B2C0}" dt="2024-11-15T12:39:27.940" v="22"/>
          <ac:spMkLst>
            <pc:docMk/>
            <pc:sldMk cId="1170945842" sldId="266"/>
            <ac:spMk id="23" creationId="{95A708EA-0105-6C3C-2F70-1D0687317315}"/>
          </ac:spMkLst>
        </pc:spChg>
        <pc:spChg chg="add">
          <ac:chgData name="Revanth Ramesetty" userId="10d3621312c3661f" providerId="LiveId" clId="{CC3D2EFC-3B17-4EBE-8538-F1785F80B2C0}" dt="2024-11-15T12:39:38.445" v="27"/>
          <ac:spMkLst>
            <pc:docMk/>
            <pc:sldMk cId="1170945842" sldId="266"/>
            <ac:spMk id="24" creationId="{880A0C8E-865B-B8FC-0788-A101E5FC546D}"/>
          </ac:spMkLst>
        </pc:spChg>
        <pc:spChg chg="add">
          <ac:chgData name="Revanth Ramesetty" userId="10d3621312c3661f" providerId="LiveId" clId="{CC3D2EFC-3B17-4EBE-8538-F1785F80B2C0}" dt="2024-11-15T12:39:38.445" v="27"/>
          <ac:spMkLst>
            <pc:docMk/>
            <pc:sldMk cId="1170945842" sldId="266"/>
            <ac:spMk id="25" creationId="{8E473027-0303-6879-D98C-F94F8DB1491F}"/>
          </ac:spMkLst>
        </pc:spChg>
        <pc:spChg chg="add">
          <ac:chgData name="Revanth Ramesetty" userId="10d3621312c3661f" providerId="LiveId" clId="{CC3D2EFC-3B17-4EBE-8538-F1785F80B2C0}" dt="2024-11-15T12:39:38.445" v="27"/>
          <ac:spMkLst>
            <pc:docMk/>
            <pc:sldMk cId="1170945842" sldId="266"/>
            <ac:spMk id="26" creationId="{1F583068-B30D-93EF-9911-86B191F90FFB}"/>
          </ac:spMkLst>
        </pc:spChg>
        <pc:spChg chg="add">
          <ac:chgData name="Revanth Ramesetty" userId="10d3621312c3661f" providerId="LiveId" clId="{CC3D2EFC-3B17-4EBE-8538-F1785F80B2C0}" dt="2024-11-15T12:39:38.445" v="27"/>
          <ac:spMkLst>
            <pc:docMk/>
            <pc:sldMk cId="1170945842" sldId="266"/>
            <ac:spMk id="27" creationId="{E734DF22-3B38-72A3-148E-5DD96BB557E1}"/>
          </ac:spMkLst>
        </pc:spChg>
        <pc:spChg chg="add">
          <ac:chgData name="Revanth Ramesetty" userId="10d3621312c3661f" providerId="LiveId" clId="{CC3D2EFC-3B17-4EBE-8538-F1785F80B2C0}" dt="2024-11-15T12:39:38.445" v="27"/>
          <ac:spMkLst>
            <pc:docMk/>
            <pc:sldMk cId="1170945842" sldId="266"/>
            <ac:spMk id="28" creationId="{0A7B267C-3410-01B7-52E7-71C337646927}"/>
          </ac:spMkLst>
        </pc:spChg>
        <pc:spChg chg="add mod">
          <ac:chgData name="Revanth Ramesetty" userId="10d3621312c3661f" providerId="LiveId" clId="{CC3D2EFC-3B17-4EBE-8538-F1785F80B2C0}" dt="2024-11-15T12:48:06.908" v="146" actId="1076"/>
          <ac:spMkLst>
            <pc:docMk/>
            <pc:sldMk cId="1170945842" sldId="266"/>
            <ac:spMk id="29" creationId="{55FBE8B0-777D-F51F-422A-3C2FF36D9F94}"/>
          </ac:spMkLst>
        </pc:spChg>
        <pc:spChg chg="add mod">
          <ac:chgData name="Revanth Ramesetty" userId="10d3621312c3661f" providerId="LiveId" clId="{CC3D2EFC-3B17-4EBE-8538-F1785F80B2C0}" dt="2024-11-15T12:47:59.224" v="145" actId="1076"/>
          <ac:spMkLst>
            <pc:docMk/>
            <pc:sldMk cId="1170945842" sldId="266"/>
            <ac:spMk id="30" creationId="{48DDF0A1-7106-CFB6-ED44-9B6A76DF7EA9}"/>
          </ac:spMkLst>
        </pc:spChg>
        <pc:spChg chg="add mod">
          <ac:chgData name="Revanth Ramesetty" userId="10d3621312c3661f" providerId="LiveId" clId="{CC3D2EFC-3B17-4EBE-8538-F1785F80B2C0}" dt="2024-11-15T12:47:32.491" v="142" actId="1076"/>
          <ac:spMkLst>
            <pc:docMk/>
            <pc:sldMk cId="1170945842" sldId="266"/>
            <ac:spMk id="31" creationId="{260A9AF5-1E76-2109-EB07-08759174BDFA}"/>
          </ac:spMkLst>
        </pc:spChg>
      </pc:sldChg>
      <pc:sldChg chg="addSp modSp mod">
        <pc:chgData name="Revanth Ramesetty" userId="10d3621312c3661f" providerId="LiveId" clId="{CC3D2EFC-3B17-4EBE-8538-F1785F80B2C0}" dt="2024-11-15T13:40:09.468" v="339" actId="1076"/>
        <pc:sldMkLst>
          <pc:docMk/>
          <pc:sldMk cId="3830243369" sldId="267"/>
        </pc:sldMkLst>
        <pc:spChg chg="add mod">
          <ac:chgData name="Revanth Ramesetty" userId="10d3621312c3661f" providerId="LiveId" clId="{CC3D2EFC-3B17-4EBE-8538-F1785F80B2C0}" dt="2024-11-15T12:49:12.816" v="157" actId="20577"/>
          <ac:spMkLst>
            <pc:docMk/>
            <pc:sldMk cId="3830243369" sldId="267"/>
            <ac:spMk id="2" creationId="{BE6ABDD3-AACE-F43F-88DA-EA70B675DDE4}"/>
          </ac:spMkLst>
        </pc:spChg>
        <pc:spChg chg="add mod">
          <ac:chgData name="Revanth Ramesetty" userId="10d3621312c3661f" providerId="LiveId" clId="{CC3D2EFC-3B17-4EBE-8538-F1785F80B2C0}" dt="2024-11-15T12:54:04.609" v="174" actId="20577"/>
          <ac:spMkLst>
            <pc:docMk/>
            <pc:sldMk cId="3830243369" sldId="267"/>
            <ac:spMk id="3" creationId="{EF80EC8C-135E-41F3-B25E-A9AED65B1421}"/>
          </ac:spMkLst>
        </pc:spChg>
        <pc:spChg chg="add mod">
          <ac:chgData name="Revanth Ramesetty" userId="10d3621312c3661f" providerId="LiveId" clId="{CC3D2EFC-3B17-4EBE-8538-F1785F80B2C0}" dt="2024-11-15T13:40:09.468" v="339" actId="1076"/>
          <ac:spMkLst>
            <pc:docMk/>
            <pc:sldMk cId="3830243369" sldId="267"/>
            <ac:spMk id="5" creationId="{28C4AF3D-5C41-F741-3BA7-29EAD8F3CDD9}"/>
          </ac:spMkLst>
        </pc:spChg>
        <pc:picChg chg="mod">
          <ac:chgData name="Revanth Ramesetty" userId="10d3621312c3661f" providerId="LiveId" clId="{CC3D2EFC-3B17-4EBE-8538-F1785F80B2C0}" dt="2024-11-15T12:53:51.099" v="172" actId="14100"/>
          <ac:picMkLst>
            <pc:docMk/>
            <pc:sldMk cId="3830243369" sldId="267"/>
            <ac:picMk id="7" creationId="{2561904E-8CC8-4449-60EC-C3C59F1E1EC2}"/>
          </ac:picMkLst>
        </pc:picChg>
      </pc:sldChg>
      <pc:sldChg chg="addSp modSp mod">
        <pc:chgData name="Revanth Ramesetty" userId="10d3621312c3661f" providerId="LiveId" clId="{CC3D2EFC-3B17-4EBE-8538-F1785F80B2C0}" dt="2024-11-15T13:05:39.641" v="205" actId="207"/>
        <pc:sldMkLst>
          <pc:docMk/>
          <pc:sldMk cId="782763808" sldId="268"/>
        </pc:sldMkLst>
        <pc:spChg chg="add mod">
          <ac:chgData name="Revanth Ramesetty" userId="10d3621312c3661f" providerId="LiveId" clId="{CC3D2EFC-3B17-4EBE-8538-F1785F80B2C0}" dt="2024-11-15T13:05:39.641" v="205" actId="207"/>
          <ac:spMkLst>
            <pc:docMk/>
            <pc:sldMk cId="782763808" sldId="268"/>
            <ac:spMk id="2" creationId="{24AC8253-70F0-DEA3-582E-FE29D541E267}"/>
          </ac:spMkLst>
        </pc:spChg>
        <pc:spChg chg="add mod">
          <ac:chgData name="Revanth Ramesetty" userId="10d3621312c3661f" providerId="LiveId" clId="{CC3D2EFC-3B17-4EBE-8538-F1785F80B2C0}" dt="2024-11-15T13:04:28.085" v="195" actId="20577"/>
          <ac:spMkLst>
            <pc:docMk/>
            <pc:sldMk cId="782763808" sldId="268"/>
            <ac:spMk id="3" creationId="{93C77FFE-725E-36CC-BDAA-B9C74B9DF2D6}"/>
          </ac:spMkLst>
        </pc:spChg>
        <pc:spChg chg="add mod">
          <ac:chgData name="Revanth Ramesetty" userId="10d3621312c3661f" providerId="LiveId" clId="{CC3D2EFC-3B17-4EBE-8538-F1785F80B2C0}" dt="2024-11-15T13:05:36.660" v="204" actId="207"/>
          <ac:spMkLst>
            <pc:docMk/>
            <pc:sldMk cId="782763808" sldId="268"/>
            <ac:spMk id="5" creationId="{876F4DF1-7E26-435E-D29D-36F172D9C13D}"/>
          </ac:spMkLst>
        </pc:spChg>
      </pc:sldChg>
      <pc:sldChg chg="addSp delSp modSp mod">
        <pc:chgData name="Revanth Ramesetty" userId="10d3621312c3661f" providerId="LiveId" clId="{CC3D2EFC-3B17-4EBE-8538-F1785F80B2C0}" dt="2024-11-15T13:13:38.025" v="244" actId="1076"/>
        <pc:sldMkLst>
          <pc:docMk/>
          <pc:sldMk cId="3622073479" sldId="269"/>
        </pc:sldMkLst>
        <pc:spChg chg="add mod">
          <ac:chgData name="Revanth Ramesetty" userId="10d3621312c3661f" providerId="LiveId" clId="{CC3D2EFC-3B17-4EBE-8538-F1785F80B2C0}" dt="2024-11-15T13:06:11.962" v="211" actId="1076"/>
          <ac:spMkLst>
            <pc:docMk/>
            <pc:sldMk cId="3622073479" sldId="269"/>
            <ac:spMk id="2" creationId="{5B8B5C92-771C-8129-A69B-FC6223285CA8}"/>
          </ac:spMkLst>
        </pc:spChg>
        <pc:spChg chg="add mod">
          <ac:chgData name="Revanth Ramesetty" userId="10d3621312c3661f" providerId="LiveId" clId="{CC3D2EFC-3B17-4EBE-8538-F1785F80B2C0}" dt="2024-11-15T13:12:18.865" v="225" actId="20577"/>
          <ac:spMkLst>
            <pc:docMk/>
            <pc:sldMk cId="3622073479" sldId="269"/>
            <ac:spMk id="3" creationId="{41A21DBF-A389-5604-235A-01E84A0E5F8F}"/>
          </ac:spMkLst>
        </pc:spChg>
        <pc:spChg chg="mod">
          <ac:chgData name="Revanth Ramesetty" userId="10d3621312c3661f" providerId="LiveId" clId="{CC3D2EFC-3B17-4EBE-8538-F1785F80B2C0}" dt="2024-11-15T13:13:01.105" v="232" actId="20577"/>
          <ac:spMkLst>
            <pc:docMk/>
            <pc:sldMk cId="3622073479" sldId="269"/>
            <ac:spMk id="4" creationId="{C0CB7BD7-71DD-C2C3-6E5D-A8ED49782003}"/>
          </ac:spMkLst>
        </pc:spChg>
        <pc:picChg chg="add del mod">
          <ac:chgData name="Revanth Ramesetty" userId="10d3621312c3661f" providerId="LiveId" clId="{CC3D2EFC-3B17-4EBE-8538-F1785F80B2C0}" dt="2024-11-15T13:13:00.612" v="231" actId="478"/>
          <ac:picMkLst>
            <pc:docMk/>
            <pc:sldMk cId="3622073479" sldId="269"/>
            <ac:picMk id="6" creationId="{E55286D0-E2B3-FE93-3201-A4FF5DD5EF62}"/>
          </ac:picMkLst>
        </pc:picChg>
        <pc:picChg chg="add mod">
          <ac:chgData name="Revanth Ramesetty" userId="10d3621312c3661f" providerId="LiveId" clId="{CC3D2EFC-3B17-4EBE-8538-F1785F80B2C0}" dt="2024-11-15T13:13:38.025" v="244" actId="1076"/>
          <ac:picMkLst>
            <pc:docMk/>
            <pc:sldMk cId="3622073479" sldId="269"/>
            <ac:picMk id="9" creationId="{AC682A88-FDE1-E466-0BFF-3C8363925E12}"/>
          </ac:picMkLst>
        </pc:picChg>
      </pc:sldChg>
      <pc:sldChg chg="addSp delSp modSp mod">
        <pc:chgData name="Revanth Ramesetty" userId="10d3621312c3661f" providerId="LiveId" clId="{CC3D2EFC-3B17-4EBE-8538-F1785F80B2C0}" dt="2024-11-15T13:22:49.407" v="274" actId="255"/>
        <pc:sldMkLst>
          <pc:docMk/>
          <pc:sldMk cId="493513233" sldId="270"/>
        </pc:sldMkLst>
        <pc:spChg chg="add mod">
          <ac:chgData name="Revanth Ramesetty" userId="10d3621312c3661f" providerId="LiveId" clId="{CC3D2EFC-3B17-4EBE-8538-F1785F80B2C0}" dt="2024-11-15T13:16:19.621" v="252" actId="1076"/>
          <ac:spMkLst>
            <pc:docMk/>
            <pc:sldMk cId="493513233" sldId="270"/>
            <ac:spMk id="2" creationId="{93FAF50A-92C5-BF52-3823-63D14818F6A3}"/>
          </ac:spMkLst>
        </pc:spChg>
        <pc:spChg chg="add mod">
          <ac:chgData name="Revanth Ramesetty" userId="10d3621312c3661f" providerId="LiveId" clId="{CC3D2EFC-3B17-4EBE-8538-F1785F80B2C0}" dt="2024-11-15T13:22:49.407" v="274" actId="255"/>
          <ac:spMkLst>
            <pc:docMk/>
            <pc:sldMk cId="493513233" sldId="270"/>
            <ac:spMk id="3" creationId="{D97C0F4C-FE75-69CF-2DB9-47387C556E7C}"/>
          </ac:spMkLst>
        </pc:spChg>
        <pc:spChg chg="add del mod">
          <ac:chgData name="Revanth Ramesetty" userId="10d3621312c3661f" providerId="LiveId" clId="{CC3D2EFC-3B17-4EBE-8538-F1785F80B2C0}" dt="2024-11-15T13:22:35.678" v="272" actId="478"/>
          <ac:spMkLst>
            <pc:docMk/>
            <pc:sldMk cId="493513233" sldId="270"/>
            <ac:spMk id="5" creationId="{8427CCDC-4703-CE01-D3C2-203C82970D9F}"/>
          </ac:spMkLst>
        </pc:spChg>
      </pc:sldChg>
      <pc:sldChg chg="addSp modSp mod">
        <pc:chgData name="Revanth Ramesetty" userId="10d3621312c3661f" providerId="LiveId" clId="{CC3D2EFC-3B17-4EBE-8538-F1785F80B2C0}" dt="2024-11-15T13:34:49.893" v="311" actId="1076"/>
        <pc:sldMkLst>
          <pc:docMk/>
          <pc:sldMk cId="362449255" sldId="271"/>
        </pc:sldMkLst>
        <pc:spChg chg="add mod">
          <ac:chgData name="Revanth Ramesetty" userId="10d3621312c3661f" providerId="LiveId" clId="{CC3D2EFC-3B17-4EBE-8538-F1785F80B2C0}" dt="2024-11-15T13:23:37.752" v="281" actId="1076"/>
          <ac:spMkLst>
            <pc:docMk/>
            <pc:sldMk cId="362449255" sldId="271"/>
            <ac:spMk id="3" creationId="{DFE7ACBC-6644-0442-BD60-AB55DD75FA17}"/>
          </ac:spMkLst>
        </pc:spChg>
        <pc:spChg chg="add mod">
          <ac:chgData name="Revanth Ramesetty" userId="10d3621312c3661f" providerId="LiveId" clId="{CC3D2EFC-3B17-4EBE-8538-F1785F80B2C0}" dt="2024-11-15T13:34:49.893" v="311" actId="1076"/>
          <ac:spMkLst>
            <pc:docMk/>
            <pc:sldMk cId="362449255" sldId="271"/>
            <ac:spMk id="6" creationId="{B8CD0DD2-C2E7-1DBA-4661-839DA6BF58ED}"/>
          </ac:spMkLst>
        </pc:spChg>
        <pc:picChg chg="mod">
          <ac:chgData name="Revanth Ramesetty" userId="10d3621312c3661f" providerId="LiveId" clId="{CC3D2EFC-3B17-4EBE-8538-F1785F80B2C0}" dt="2024-11-15T13:33:21.653" v="285" actId="1076"/>
          <ac:picMkLst>
            <pc:docMk/>
            <pc:sldMk cId="362449255" sldId="271"/>
            <ac:picMk id="7" creationId="{5EA2FCFA-7FE2-ABAC-3846-BC6B7263E019}"/>
          </ac:picMkLst>
        </pc:picChg>
      </pc:sldChg>
      <pc:sldChg chg="addSp modSp mod">
        <pc:chgData name="Revanth Ramesetty" userId="10d3621312c3661f" providerId="LiveId" clId="{CC3D2EFC-3B17-4EBE-8538-F1785F80B2C0}" dt="2024-11-15T13:36:15.383" v="331" actId="207"/>
        <pc:sldMkLst>
          <pc:docMk/>
          <pc:sldMk cId="1861327715" sldId="272"/>
        </pc:sldMkLst>
        <pc:spChg chg="add mod">
          <ac:chgData name="Revanth Ramesetty" userId="10d3621312c3661f" providerId="LiveId" clId="{CC3D2EFC-3B17-4EBE-8538-F1785F80B2C0}" dt="2024-11-15T13:36:15.383" v="331" actId="207"/>
          <ac:spMkLst>
            <pc:docMk/>
            <pc:sldMk cId="1861327715" sldId="272"/>
            <ac:spMk id="2" creationId="{61A12DE8-A210-295B-E8BC-0DC490512F1F}"/>
          </ac:spMkLst>
        </pc:spChg>
      </pc:sldChg>
      <pc:sldChg chg="addSp modSp add del mod ord modTransition modAnim">
        <pc:chgData name="Revanth Ramesetty" userId="10d3621312c3661f" providerId="LiveId" clId="{CC3D2EFC-3B17-4EBE-8538-F1785F80B2C0}" dt="2024-11-15T14:05:25.718" v="532" actId="3062"/>
        <pc:sldMkLst>
          <pc:docMk/>
          <pc:sldMk cId="3078206450" sldId="273"/>
        </pc:sldMkLst>
        <pc:spChg chg="add mod">
          <ac:chgData name="Revanth Ramesetty" userId="10d3621312c3661f" providerId="LiveId" clId="{CC3D2EFC-3B17-4EBE-8538-F1785F80B2C0}" dt="2024-11-15T14:05:25.718" v="532" actId="3062"/>
          <ac:spMkLst>
            <pc:docMk/>
            <pc:sldMk cId="3078206450" sldId="273"/>
            <ac:spMk id="2" creationId="{7FBAAD46-F707-D836-A85F-6F27612C8A25}"/>
          </ac:spMkLst>
        </pc:spChg>
        <pc:spChg chg="add mod">
          <ac:chgData name="Revanth Ramesetty" userId="10d3621312c3661f" providerId="LiveId" clId="{CC3D2EFC-3B17-4EBE-8538-F1785F80B2C0}" dt="2024-11-15T13:45:29.994" v="379" actId="255"/>
          <ac:spMkLst>
            <pc:docMk/>
            <pc:sldMk cId="3078206450" sldId="273"/>
            <ac:spMk id="5" creationId="{920B0174-5F6D-BF84-8C65-282DD7FE15F9}"/>
          </ac:spMkLst>
        </pc:spChg>
        <pc:picChg chg="mod">
          <ac:chgData name="Revanth Ramesetty" userId="10d3621312c3661f" providerId="LiveId" clId="{CC3D2EFC-3B17-4EBE-8538-F1785F80B2C0}" dt="2024-11-15T13:43:45.661" v="362" actId="1076"/>
          <ac:picMkLst>
            <pc:docMk/>
            <pc:sldMk cId="3078206450" sldId="273"/>
            <ac:picMk id="7" creationId="{A925A98A-264A-AC6F-F7D3-B0D7A32C1220}"/>
          </ac:picMkLst>
        </pc:picChg>
        <pc:picChg chg="add mod">
          <ac:chgData name="Revanth Ramesetty" userId="10d3621312c3661f" providerId="LiveId" clId="{CC3D2EFC-3B17-4EBE-8538-F1785F80B2C0}" dt="2024-11-15T13:53:16.530" v="393" actId="1076"/>
          <ac:picMkLst>
            <pc:docMk/>
            <pc:sldMk cId="3078206450" sldId="273"/>
            <ac:picMk id="8" creationId="{72BF32A3-7C17-EC03-A446-707620535CEC}"/>
          </ac:picMkLst>
        </pc:picChg>
      </pc:sldChg>
      <pc:sldChg chg="addSp modSp add del mod ord">
        <pc:chgData name="Revanth Ramesetty" userId="10d3621312c3661f" providerId="LiveId" clId="{CC3D2EFC-3B17-4EBE-8538-F1785F80B2C0}" dt="2024-11-15T14:06:45.548" v="537" actId="3062"/>
        <pc:sldMkLst>
          <pc:docMk/>
          <pc:sldMk cId="872254132" sldId="274"/>
        </pc:sldMkLst>
        <pc:spChg chg="add mod">
          <ac:chgData name="Revanth Ramesetty" userId="10d3621312c3661f" providerId="LiveId" clId="{CC3D2EFC-3B17-4EBE-8538-F1785F80B2C0}" dt="2024-11-15T14:05:11.020" v="531" actId="20577"/>
          <ac:spMkLst>
            <pc:docMk/>
            <pc:sldMk cId="872254132" sldId="274"/>
            <ac:spMk id="3" creationId="{0B0B2555-353F-7D25-4DA7-59BDB5392961}"/>
          </ac:spMkLst>
        </pc:spChg>
        <pc:spChg chg="add mod">
          <ac:chgData name="Revanth Ramesetty" userId="10d3621312c3661f" providerId="LiveId" clId="{CC3D2EFC-3B17-4EBE-8538-F1785F80B2C0}" dt="2024-11-15T14:06:45.548" v="537" actId="3062"/>
          <ac:spMkLst>
            <pc:docMk/>
            <pc:sldMk cId="872254132" sldId="274"/>
            <ac:spMk id="5" creationId="{D5FEC1E0-8B1A-3286-5069-917969B3C570}"/>
          </ac:spMkLst>
        </pc:spChg>
      </pc:sldChg>
      <pc:sldChg chg="addSp delSp modSp add del mod ord">
        <pc:chgData name="Revanth Ramesetty" userId="10d3621312c3661f" providerId="LiveId" clId="{CC3D2EFC-3B17-4EBE-8538-F1785F80B2C0}" dt="2024-11-15T14:04:35.426" v="510" actId="207"/>
        <pc:sldMkLst>
          <pc:docMk/>
          <pc:sldMk cId="411058346" sldId="275"/>
        </pc:sldMkLst>
        <pc:spChg chg="add mod">
          <ac:chgData name="Revanth Ramesetty" userId="10d3621312c3661f" providerId="LiveId" clId="{CC3D2EFC-3B17-4EBE-8538-F1785F80B2C0}" dt="2024-11-15T14:04:35.426" v="510" actId="207"/>
          <ac:spMkLst>
            <pc:docMk/>
            <pc:sldMk cId="411058346" sldId="275"/>
            <ac:spMk id="3" creationId="{767E9A15-5B67-6759-0153-C6C507DFAA09}"/>
          </ac:spMkLst>
        </pc:spChg>
        <pc:spChg chg="add mod">
          <ac:chgData name="Revanth Ramesetty" userId="10d3621312c3661f" providerId="LiveId" clId="{CC3D2EFC-3B17-4EBE-8538-F1785F80B2C0}" dt="2024-11-15T14:01:42.004" v="491" actId="14100"/>
          <ac:spMkLst>
            <pc:docMk/>
            <pc:sldMk cId="411058346" sldId="275"/>
            <ac:spMk id="6" creationId="{3DF05F3B-7221-58A9-443F-C4E2935A1ADD}"/>
          </ac:spMkLst>
        </pc:spChg>
        <pc:picChg chg="mod">
          <ac:chgData name="Revanth Ramesetty" userId="10d3621312c3661f" providerId="LiveId" clId="{CC3D2EFC-3B17-4EBE-8538-F1785F80B2C0}" dt="2024-11-15T14:01:28.548" v="487" actId="1076"/>
          <ac:picMkLst>
            <pc:docMk/>
            <pc:sldMk cId="411058346" sldId="275"/>
            <ac:picMk id="7" creationId="{E31753ED-7E6D-01D1-DB8A-0759DE56A764}"/>
          </ac:picMkLst>
        </pc:picChg>
        <pc:picChg chg="add del mod">
          <ac:chgData name="Revanth Ramesetty" userId="10d3621312c3661f" providerId="LiveId" clId="{CC3D2EFC-3B17-4EBE-8538-F1785F80B2C0}" dt="2024-11-15T14:01:32.143" v="489" actId="478"/>
          <ac:picMkLst>
            <pc:docMk/>
            <pc:sldMk cId="411058346" sldId="275"/>
            <ac:picMk id="9" creationId="{5E3ED536-E3DE-322A-CF6E-5BD2CFFF9F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6:57.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27,'4'-3,"-1"0,1 1,0 0,0 0,0 0,0 0,0 0,0 1,1 0,-1 0,8-1,53-2,-47 4,9 1,-1 1,37 8,21 1,44 3,74 2,90-17,-254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7:19.5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0,'9'1,"0"-1,0 2,15 3,14 3,523 5,-358-16,455 3,-627 2,-1 1,1 2,42 11,-35-7,51 6,307-9,-215-9,445 3,-591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7:24.7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1 290,'0'-3,"0"-1,-1 0,2 0,-1 0,0 1,1-1,0 0,0 0,0 1,0-1,0 1,1-1,0 1,-1-1,1 1,1 0,-1 0,0 0,1 0,-1 0,1 1,0-1,0 1,0 0,0 0,1 0,-1 0,0 0,1 1,-1-1,1 1,0 0,-1 0,8 0,29-6,-1 3,0 1,1 2,50 5,-1 0,812-3,-481-2,-397 0,0-2,0 0,0-2,29-9,-26 6,0 2,1 0,26-1,110 6,-95 2,100-11,116-27,-235 33,51 3,4 0,-87-1,-1-1,1-1,0 0,-1-1,0-1,16-8,-15 6,0 1,1 1,0 1,35-7,61 9,-78 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6A38-6B69-7E6E-D2B9-FD2843AE0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F2CBF-16EA-A935-9CA1-C8953016F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42E65-CF83-BBBC-A38F-1FDADE970FF3}"/>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C48EB41A-5105-0306-612C-74E37E90A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BD81A-7D44-FC31-7FB7-8CA06D21869E}"/>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42623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279E-5730-E38B-F8B8-FE5FF0384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90143-4A81-3EF6-BD7E-2FA8E561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F171-5778-CBCC-A725-62066498FC35}"/>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C8B5065F-3AA9-38C8-6FC7-B6B01142A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58815-FC44-AF53-130B-72235E6C7279}"/>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6096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5714D-4098-5085-6B15-D46C9A262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D8F6C-7AC8-34F1-5CBB-C9213F989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C1AA-5EFB-08E2-1AE8-B06D447C6E3C}"/>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512B99CE-9A3D-9E73-A728-6FA6C2781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4740-F3AF-62EF-F027-8FF1DC47FBAB}"/>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484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290E-5E3A-B038-28BA-47FECDAFF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90B32-19F3-11F3-C58E-ADD29B9C6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0B447-605B-9D90-FA44-EE015F82FA9E}"/>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F2447392-1FEE-B14A-A210-FCE6E009B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7F92-F3A2-51A3-DA1C-20038888FED3}"/>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9063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CD1-CF1A-73FF-F6BF-1B94E5154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4893F-3B58-4AF0-DDCC-0ABD652B0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3A77A-1AD1-B6E1-ACCD-8E015071DD7B}"/>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D293D627-4AA7-3B4B-4D51-FFC322920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D8974-76FF-BDB3-B98C-D47FD5000D70}"/>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41693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1B76-DC2B-69BA-93C1-54B64DFB6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B6C0B-F37E-46A4-04B1-8F695A102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860F1-4428-7460-B055-AC3F6320E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07255-B32B-1BD2-38C4-F11688F7AA71}"/>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6" name="Footer Placeholder 5">
            <a:extLst>
              <a:ext uri="{FF2B5EF4-FFF2-40B4-BE49-F238E27FC236}">
                <a16:creationId xmlns:a16="http://schemas.microsoft.com/office/drawing/2014/main" id="{70C0F5AA-2FC1-0BB0-EE3A-0DD2E7552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2B9E9-29AC-5B58-C4CA-9E232F6BCDEF}"/>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35290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D2E1-C3CE-DDEC-041C-762C377BA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079C6-401B-BFEA-B668-27E0311A0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AA-5D2E-4FD2-3F08-EF1E2ADFD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69559-9EAF-7A14-8E46-C26B43426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EBD4F7-A980-D18F-5A8C-F5CB08910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8E1A2-13D9-16A6-5582-2AB5BB406EB5}"/>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8" name="Footer Placeholder 7">
            <a:extLst>
              <a:ext uri="{FF2B5EF4-FFF2-40B4-BE49-F238E27FC236}">
                <a16:creationId xmlns:a16="http://schemas.microsoft.com/office/drawing/2014/main" id="{24AAFACE-DF92-1570-5B89-C05B6A0B7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1226C-6385-1993-42A2-CE65989F6C35}"/>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5704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3E2F-A051-9178-AE5C-BE5A62B0B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3D3C9-77AD-954A-829A-D40A87DF06CF}"/>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4" name="Footer Placeholder 3">
            <a:extLst>
              <a:ext uri="{FF2B5EF4-FFF2-40B4-BE49-F238E27FC236}">
                <a16:creationId xmlns:a16="http://schemas.microsoft.com/office/drawing/2014/main" id="{9A1BDED8-C6C5-8A80-ED3C-3B4445E55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99ACA-ED17-AC11-6D2B-22E9E5EB3F7C}"/>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75199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9E0F9-75E5-88CA-8D6E-258DC6EC2570}"/>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3" name="Footer Placeholder 2">
            <a:extLst>
              <a:ext uri="{FF2B5EF4-FFF2-40B4-BE49-F238E27FC236}">
                <a16:creationId xmlns:a16="http://schemas.microsoft.com/office/drawing/2014/main" id="{DF92A89F-5289-3C96-42D0-F9BEE9F87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9E8776-EC9B-5574-9F29-70C734A4769A}"/>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40906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A947-5411-0687-2C94-AE8A2583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461C-1C91-6FAD-03D2-2605FD620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56D97-0051-1EAD-ED0E-021E31B3F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59695-0AFE-0919-D18D-555D5F25C629}"/>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6" name="Footer Placeholder 5">
            <a:extLst>
              <a:ext uri="{FF2B5EF4-FFF2-40B4-BE49-F238E27FC236}">
                <a16:creationId xmlns:a16="http://schemas.microsoft.com/office/drawing/2014/main" id="{E2E49339-A2AF-53F0-779A-D9F7FDE2B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25504-2B37-8A41-9E3D-7EAD7AB27A80}"/>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157126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E523-C50F-1A9D-46FA-214F82B6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ECAB3A-B010-98DF-4342-BA9ECB17A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F2CFB2-7DC8-083B-F33C-6164AC2F5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DC3AC-2008-5541-4DFE-FA807E79B2F2}"/>
              </a:ext>
            </a:extLst>
          </p:cNvPr>
          <p:cNvSpPr>
            <a:spLocks noGrp="1"/>
          </p:cNvSpPr>
          <p:nvPr>
            <p:ph type="dt" sz="half" idx="10"/>
          </p:nvPr>
        </p:nvSpPr>
        <p:spPr/>
        <p:txBody>
          <a:bodyPr/>
          <a:lstStyle/>
          <a:p>
            <a:fld id="{663923AA-2924-47CF-9323-1E02B042D1F5}" type="datetimeFigureOut">
              <a:rPr lang="en-US" smtClean="0"/>
              <a:t>11/16/2024</a:t>
            </a:fld>
            <a:endParaRPr lang="en-US"/>
          </a:p>
        </p:txBody>
      </p:sp>
      <p:sp>
        <p:nvSpPr>
          <p:cNvPr id="6" name="Footer Placeholder 5">
            <a:extLst>
              <a:ext uri="{FF2B5EF4-FFF2-40B4-BE49-F238E27FC236}">
                <a16:creationId xmlns:a16="http://schemas.microsoft.com/office/drawing/2014/main" id="{AF953BCA-ABF9-3F46-DDDD-14469CD9F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71EA-E13B-552F-786E-AE071D584FFE}"/>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24411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82A1F-AF0E-3164-EE1E-7BC4CC031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71CD4-C5D3-61ED-7D0B-1336BE4B0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F11BC-628A-8BE6-3F4B-7AC748CE8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923AA-2924-47CF-9323-1E02B042D1F5}" type="datetimeFigureOut">
              <a:rPr lang="en-US" smtClean="0"/>
              <a:t>11/16/2024</a:t>
            </a:fld>
            <a:endParaRPr lang="en-US"/>
          </a:p>
        </p:txBody>
      </p:sp>
      <p:sp>
        <p:nvSpPr>
          <p:cNvPr id="5" name="Footer Placeholder 4">
            <a:extLst>
              <a:ext uri="{FF2B5EF4-FFF2-40B4-BE49-F238E27FC236}">
                <a16:creationId xmlns:a16="http://schemas.microsoft.com/office/drawing/2014/main" id="{51D0CAA1-56D5-C347-F7D4-F66B9A0C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CE24CE-D399-7C8C-4526-E88CCABE4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05F7-B836-4E00-B6AA-240317479939}" type="slidenum">
              <a:rPr lang="en-US" smtClean="0"/>
              <a:t>‹#›</a:t>
            </a:fld>
            <a:endParaRPr lang="en-US"/>
          </a:p>
        </p:txBody>
      </p:sp>
    </p:spTree>
    <p:extLst>
      <p:ext uri="{BB962C8B-B14F-4D97-AF65-F5344CB8AC3E}">
        <p14:creationId xmlns:p14="http://schemas.microsoft.com/office/powerpoint/2010/main" val="355930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AC283-F35A-4324-8B96-03BD78989C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B20B58-8F82-D328-CFDC-653AB00C069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925A98A-264A-AC6F-F7D3-B0D7A32C1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
            <a:ext cx="12192000" cy="6858000"/>
          </a:xfrm>
        </p:spPr>
      </p:pic>
      <p:sp>
        <p:nvSpPr>
          <p:cNvPr id="2" name="TextBox 1">
            <a:extLst>
              <a:ext uri="{FF2B5EF4-FFF2-40B4-BE49-F238E27FC236}">
                <a16:creationId xmlns:a16="http://schemas.microsoft.com/office/drawing/2014/main" id="{7FBAAD46-F707-D836-A85F-6F27612C8A25}"/>
              </a:ext>
            </a:extLst>
          </p:cNvPr>
          <p:cNvSpPr txBox="1"/>
          <p:nvPr/>
        </p:nvSpPr>
        <p:spPr>
          <a:xfrm>
            <a:off x="3596640" y="365125"/>
            <a:ext cx="5171440" cy="923330"/>
          </a:xfrm>
          <a:prstGeom prst="rect">
            <a:avLst/>
          </a:prstGeom>
          <a:noFill/>
        </p:spPr>
        <p:txBody>
          <a:bodyPr wrap="square" rtlCol="0">
            <a:spAutoFit/>
          </a:bodyPr>
          <a:lstStyle/>
          <a:p>
            <a:r>
              <a:rPr lang="en-US" sz="5400" b="1" dirty="0">
                <a:solidFill>
                  <a:srgbClr val="FFC000"/>
                </a:solidFill>
              </a:rPr>
              <a:t>ATLIQ </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EV</a:t>
            </a:r>
            <a:r>
              <a:rPr lang="en-US" sz="5400" b="1" dirty="0">
                <a:solidFill>
                  <a:srgbClr val="FFC000"/>
                </a:solidFill>
              </a:rPr>
              <a:t> </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Motors</a:t>
            </a:r>
            <a:endParaRPr lang="en-US" sz="5400" b="1" dirty="0">
              <a:solidFill>
                <a:srgbClr val="FFC000"/>
              </a:solidFill>
            </a:endParaRPr>
          </a:p>
        </p:txBody>
      </p:sp>
      <p:sp>
        <p:nvSpPr>
          <p:cNvPr id="5" name="TextBox 4">
            <a:extLst>
              <a:ext uri="{FF2B5EF4-FFF2-40B4-BE49-F238E27FC236}">
                <a16:creationId xmlns:a16="http://schemas.microsoft.com/office/drawing/2014/main" id="{920B0174-5F6D-BF84-8C65-282DD7FE15F9}"/>
              </a:ext>
            </a:extLst>
          </p:cNvPr>
          <p:cNvSpPr txBox="1"/>
          <p:nvPr/>
        </p:nvSpPr>
        <p:spPr>
          <a:xfrm>
            <a:off x="508000" y="2327592"/>
            <a:ext cx="5242560" cy="3046988"/>
          </a:xfrm>
          <a:prstGeom prst="rect">
            <a:avLst/>
          </a:prstGeom>
          <a:noFill/>
        </p:spPr>
        <p:txBody>
          <a:bodyPr wrap="square">
            <a:spAutoFit/>
          </a:bodyPr>
          <a:lstStyle/>
          <a:p>
            <a:r>
              <a:rPr lang="en-US" sz="2400" b="1" i="0" dirty="0" err="1">
                <a:solidFill>
                  <a:schemeClr val="bg1"/>
                </a:solidFill>
                <a:effectLst/>
                <a:latin typeface="Manrope"/>
              </a:rPr>
              <a:t>AtliQ</a:t>
            </a:r>
            <a:r>
              <a:rPr lang="en-US" sz="2400" b="1" i="0" dirty="0">
                <a:solidFill>
                  <a:schemeClr val="bg1"/>
                </a:solidFill>
                <a:effectLst/>
                <a:latin typeface="Manrope"/>
              </a:rPr>
              <a:t> Motors</a:t>
            </a:r>
            <a:r>
              <a:rPr lang="en-US" sz="2400" b="0" i="0" dirty="0">
                <a:solidFill>
                  <a:schemeClr val="bg1"/>
                </a:solidFill>
                <a:effectLst/>
                <a:latin typeface="Manrope"/>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a:t>
            </a:r>
            <a:endParaRPr lang="en-US" sz="2400" dirty="0">
              <a:solidFill>
                <a:schemeClr val="bg1"/>
              </a:solidFill>
            </a:endParaRPr>
          </a:p>
        </p:txBody>
      </p:sp>
      <p:pic>
        <p:nvPicPr>
          <p:cNvPr id="8" name="Picture 7">
            <a:extLst>
              <a:ext uri="{FF2B5EF4-FFF2-40B4-BE49-F238E27FC236}">
                <a16:creationId xmlns:a16="http://schemas.microsoft.com/office/drawing/2014/main" id="{72BF32A3-7C17-EC03-A446-707620535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960" y="1690688"/>
            <a:ext cx="3769360" cy="4169369"/>
          </a:xfrm>
          <a:prstGeom prst="rect">
            <a:avLst/>
          </a:prstGeom>
        </p:spPr>
      </p:pic>
    </p:spTree>
    <p:extLst>
      <p:ext uri="{BB962C8B-B14F-4D97-AF65-F5344CB8AC3E}">
        <p14:creationId xmlns:p14="http://schemas.microsoft.com/office/powerpoint/2010/main" val="307820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811B8-EF2E-CA0A-1E49-D46E7E8A7A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34B158-0688-F67F-37C9-C056CD4E465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E143E75-11DC-BA62-D119-41600E928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3A04D27F-8D6B-220D-DCB8-78833D8CFF7C}"/>
              </a:ext>
            </a:extLst>
          </p:cNvPr>
          <p:cNvSpPr txBox="1"/>
          <p:nvPr/>
        </p:nvSpPr>
        <p:spPr>
          <a:xfrm>
            <a:off x="1567206" y="129455"/>
            <a:ext cx="7972719"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7. List down the top 10 states that had the highest compounded annual </a:t>
            </a:r>
            <a:endParaRPr lang="en-US" sz="2000" dirty="0">
              <a:solidFill>
                <a:schemeClr val="bg1"/>
              </a:solidFill>
            </a:endParaRPr>
          </a:p>
          <a:p>
            <a:r>
              <a:rPr lang="en-US" sz="2000" dirty="0">
                <a:solidFill>
                  <a:schemeClr val="bg1"/>
                </a:solidFill>
                <a:effectLst/>
                <a:latin typeface="Aptos" panose="020B0004020202020204" pitchFamily="34" charset="0"/>
              </a:rPr>
              <a:t>growth rate (CAGR) from 2022 to 2024 in total vehicles sold.</a:t>
            </a:r>
            <a:endParaRPr lang="en-US" sz="2000" dirty="0">
              <a:solidFill>
                <a:schemeClr val="bg1"/>
              </a:solidFill>
            </a:endParaRPr>
          </a:p>
        </p:txBody>
      </p:sp>
      <p:pic>
        <p:nvPicPr>
          <p:cNvPr id="6" name="Picture 5">
            <a:extLst>
              <a:ext uri="{FF2B5EF4-FFF2-40B4-BE49-F238E27FC236}">
                <a16:creationId xmlns:a16="http://schemas.microsoft.com/office/drawing/2014/main" id="{79344F64-80F7-6DFB-4BA8-64E34E880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595" y="1202466"/>
            <a:ext cx="7765330" cy="4841465"/>
          </a:xfrm>
          <a:prstGeom prst="rect">
            <a:avLst/>
          </a:prstGeom>
        </p:spPr>
      </p:pic>
    </p:spTree>
    <p:extLst>
      <p:ext uri="{BB962C8B-B14F-4D97-AF65-F5344CB8AC3E}">
        <p14:creationId xmlns:p14="http://schemas.microsoft.com/office/powerpoint/2010/main" val="390267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41666-6021-3CF2-E6DF-21879AD245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549E66-0F7E-0F5F-7951-78F40EE0DF1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E59BFF1-5DDA-EF72-35E0-CACAD1D4A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AA79FF1E-AA2D-9F25-1A11-9EC114A6B251}"/>
              </a:ext>
            </a:extLst>
          </p:cNvPr>
          <p:cNvSpPr txBox="1"/>
          <p:nvPr/>
        </p:nvSpPr>
        <p:spPr>
          <a:xfrm>
            <a:off x="1529498" y="132223"/>
            <a:ext cx="8170683"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8. What are the peak and low season months for EV sales based on the </a:t>
            </a:r>
            <a:endParaRPr lang="en-US" sz="2000" dirty="0">
              <a:solidFill>
                <a:schemeClr val="bg1"/>
              </a:solidFill>
            </a:endParaRPr>
          </a:p>
          <a:p>
            <a:r>
              <a:rPr lang="en-US" sz="2000" dirty="0">
                <a:solidFill>
                  <a:schemeClr val="bg1"/>
                </a:solidFill>
                <a:effectLst/>
                <a:latin typeface="Aptos" panose="020B0004020202020204" pitchFamily="34" charset="0"/>
              </a:rPr>
              <a:t>data from 2022 to 2024?</a:t>
            </a:r>
            <a:endParaRPr lang="en-US" sz="2000" dirty="0">
              <a:solidFill>
                <a:schemeClr val="bg1"/>
              </a:solidFill>
            </a:endParaRPr>
          </a:p>
        </p:txBody>
      </p:sp>
      <p:pic>
        <p:nvPicPr>
          <p:cNvPr id="6" name="Picture 5">
            <a:extLst>
              <a:ext uri="{FF2B5EF4-FFF2-40B4-BE49-F238E27FC236}">
                <a16:creationId xmlns:a16="http://schemas.microsoft.com/office/drawing/2014/main" id="{1B00BEFB-8E20-AA68-585A-B395CCF22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73" y="1073011"/>
            <a:ext cx="10403263" cy="4205999"/>
          </a:xfrm>
          <a:prstGeom prst="rect">
            <a:avLst/>
          </a:prstGeom>
        </p:spPr>
      </p:pic>
      <p:sp>
        <p:nvSpPr>
          <p:cNvPr id="2" name="TextBox 1">
            <a:extLst>
              <a:ext uri="{FF2B5EF4-FFF2-40B4-BE49-F238E27FC236}">
                <a16:creationId xmlns:a16="http://schemas.microsoft.com/office/drawing/2014/main" id="{CA5DFC69-37FF-8682-0F68-958110CC694A}"/>
              </a:ext>
            </a:extLst>
          </p:cNvPr>
          <p:cNvSpPr txBox="1"/>
          <p:nvPr/>
        </p:nvSpPr>
        <p:spPr>
          <a:xfrm>
            <a:off x="1611984" y="5788058"/>
            <a:ext cx="7645138" cy="400110"/>
          </a:xfrm>
          <a:prstGeom prst="rect">
            <a:avLst/>
          </a:prstGeom>
          <a:noFill/>
        </p:spPr>
        <p:txBody>
          <a:bodyPr wrap="square" rtlCol="0">
            <a:spAutoFit/>
          </a:bodyPr>
          <a:lstStyle/>
          <a:p>
            <a:r>
              <a:rPr lang="en-US" sz="2000" dirty="0">
                <a:solidFill>
                  <a:schemeClr val="bg1"/>
                </a:solidFill>
              </a:rPr>
              <a:t>Peak season: March &amp; May In 2024 , Low season: June in all years</a:t>
            </a:r>
          </a:p>
        </p:txBody>
      </p:sp>
    </p:spTree>
    <p:extLst>
      <p:ext uri="{BB962C8B-B14F-4D97-AF65-F5344CB8AC3E}">
        <p14:creationId xmlns:p14="http://schemas.microsoft.com/office/powerpoint/2010/main" val="164098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D87A0-6C97-04A7-1E9F-C25BAF87AF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367D94-7B2C-11EA-D241-FCDFAD5ACB2F}"/>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5AFAA3C-4F83-7D16-545A-561B84260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B28582A9-BC30-708A-0989-08B8D22919A0}"/>
              </a:ext>
            </a:extLst>
          </p:cNvPr>
          <p:cNvSpPr txBox="1"/>
          <p:nvPr/>
        </p:nvSpPr>
        <p:spPr>
          <a:xfrm>
            <a:off x="1715677" y="112650"/>
            <a:ext cx="8606673" cy="1015663"/>
          </a:xfrm>
          <a:prstGeom prst="rect">
            <a:avLst/>
          </a:prstGeom>
          <a:noFill/>
        </p:spPr>
        <p:txBody>
          <a:bodyPr wrap="square">
            <a:spAutoFit/>
          </a:bodyPr>
          <a:lstStyle/>
          <a:p>
            <a:r>
              <a:rPr lang="en-US" sz="2000" dirty="0">
                <a:solidFill>
                  <a:schemeClr val="bg1"/>
                </a:solidFill>
                <a:effectLst/>
                <a:latin typeface="Aptos" panose="020B0004020202020204" pitchFamily="34" charset="0"/>
              </a:rPr>
              <a:t>9. What is the projected number of EV sales (including 2-wheelers and 4- </a:t>
            </a:r>
            <a:endParaRPr lang="en-US" sz="2000" dirty="0">
              <a:solidFill>
                <a:schemeClr val="bg1"/>
              </a:solidFill>
            </a:endParaRPr>
          </a:p>
          <a:p>
            <a:r>
              <a:rPr lang="en-US" sz="2000" dirty="0">
                <a:solidFill>
                  <a:schemeClr val="bg1"/>
                </a:solidFill>
                <a:effectLst/>
                <a:latin typeface="Aptos" panose="020B0004020202020204" pitchFamily="34" charset="0"/>
              </a:rPr>
              <a:t>wheelers) for the top 10 states by penetration rate in 2030, based on the </a:t>
            </a:r>
            <a:endParaRPr lang="en-US" sz="2000" dirty="0">
              <a:solidFill>
                <a:schemeClr val="bg1"/>
              </a:solidFill>
            </a:endParaRPr>
          </a:p>
          <a:p>
            <a:r>
              <a:rPr lang="en-US" sz="2000" dirty="0">
                <a:solidFill>
                  <a:schemeClr val="bg1"/>
                </a:solidFill>
                <a:effectLst/>
                <a:latin typeface="Aptos" panose="020B0004020202020204" pitchFamily="34" charset="0"/>
              </a:rPr>
              <a:t>compounded annual growth rate (CAGR) from previous years?</a:t>
            </a:r>
            <a:endParaRPr lang="en-US" sz="2000" dirty="0">
              <a:solidFill>
                <a:schemeClr val="bg1"/>
              </a:solidFill>
            </a:endParaRPr>
          </a:p>
        </p:txBody>
      </p:sp>
      <p:pic>
        <p:nvPicPr>
          <p:cNvPr id="6" name="Picture 5">
            <a:extLst>
              <a:ext uri="{FF2B5EF4-FFF2-40B4-BE49-F238E27FC236}">
                <a16:creationId xmlns:a16="http://schemas.microsoft.com/office/drawing/2014/main" id="{07656177-8EEA-BCFA-64C9-59A811D9D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153" y="1380788"/>
            <a:ext cx="8220003" cy="5074996"/>
          </a:xfrm>
          <a:prstGeom prst="rect">
            <a:avLst/>
          </a:prstGeom>
        </p:spPr>
      </p:pic>
    </p:spTree>
    <p:extLst>
      <p:ext uri="{BB962C8B-B14F-4D97-AF65-F5344CB8AC3E}">
        <p14:creationId xmlns:p14="http://schemas.microsoft.com/office/powerpoint/2010/main" val="385667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6898-2652-D029-123E-0FAD5B7D87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2ACD03-9961-3346-49D1-AC7F5CD0ED0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EED733E-A6C0-9C61-0139-5AE8B66A9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2689A018-2275-952D-5F52-FCB166D814E9}"/>
              </a:ext>
            </a:extLst>
          </p:cNvPr>
          <p:cNvSpPr txBox="1"/>
          <p:nvPr/>
        </p:nvSpPr>
        <p:spPr>
          <a:xfrm>
            <a:off x="2443900" y="244626"/>
            <a:ext cx="8472340" cy="1015663"/>
          </a:xfrm>
          <a:prstGeom prst="rect">
            <a:avLst/>
          </a:prstGeom>
          <a:noFill/>
        </p:spPr>
        <p:txBody>
          <a:bodyPr wrap="square">
            <a:spAutoFit/>
          </a:bodyPr>
          <a:lstStyle/>
          <a:p>
            <a:r>
              <a:rPr lang="en-US" sz="2000" dirty="0">
                <a:solidFill>
                  <a:schemeClr val="bg1"/>
                </a:solidFill>
                <a:effectLst/>
                <a:latin typeface="Aptos" panose="020B0004020202020204" pitchFamily="34" charset="0"/>
              </a:rPr>
              <a:t>10. Estimate the revenue growth rate of 4-wheeler and 2-wheelers </a:t>
            </a:r>
            <a:endParaRPr lang="en-US" sz="2000" dirty="0">
              <a:solidFill>
                <a:schemeClr val="bg1"/>
              </a:solidFill>
            </a:endParaRPr>
          </a:p>
          <a:p>
            <a:r>
              <a:rPr lang="en-US" sz="2000" dirty="0">
                <a:solidFill>
                  <a:schemeClr val="bg1"/>
                </a:solidFill>
                <a:effectLst/>
                <a:latin typeface="Aptos" panose="020B0004020202020204" pitchFamily="34" charset="0"/>
              </a:rPr>
              <a:t>EVs in India for 2022 vs 2024 and 2023 vs 2024, assuming an average </a:t>
            </a:r>
            <a:endParaRPr lang="en-US" sz="2000" dirty="0">
              <a:solidFill>
                <a:schemeClr val="bg1"/>
              </a:solidFill>
            </a:endParaRPr>
          </a:p>
          <a:p>
            <a:r>
              <a:rPr lang="en-US" sz="2000" dirty="0">
                <a:solidFill>
                  <a:schemeClr val="bg1"/>
                </a:solidFill>
                <a:effectLst/>
                <a:latin typeface="Aptos" panose="020B0004020202020204" pitchFamily="34" charset="0"/>
              </a:rPr>
              <a:t>unit price.</a:t>
            </a:r>
            <a:endParaRPr lang="en-US" sz="2000" dirty="0">
              <a:solidFill>
                <a:schemeClr val="bg1"/>
              </a:solidFill>
            </a:endParaRPr>
          </a:p>
        </p:txBody>
      </p:sp>
      <p:pic>
        <p:nvPicPr>
          <p:cNvPr id="6" name="Picture 5">
            <a:extLst>
              <a:ext uri="{FF2B5EF4-FFF2-40B4-BE49-F238E27FC236}">
                <a16:creationId xmlns:a16="http://schemas.microsoft.com/office/drawing/2014/main" id="{2812A657-F954-7EF2-63CF-797CDBD09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19" y="1260289"/>
            <a:ext cx="4478518" cy="2909939"/>
          </a:xfrm>
          <a:prstGeom prst="rect">
            <a:avLst/>
          </a:prstGeom>
        </p:spPr>
      </p:pic>
      <p:pic>
        <p:nvPicPr>
          <p:cNvPr id="13" name="Picture 12">
            <a:extLst>
              <a:ext uri="{FF2B5EF4-FFF2-40B4-BE49-F238E27FC236}">
                <a16:creationId xmlns:a16="http://schemas.microsoft.com/office/drawing/2014/main" id="{265F6192-3399-C625-6B59-D518B6123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756" y="1260288"/>
            <a:ext cx="4604361" cy="2909939"/>
          </a:xfrm>
          <a:prstGeom prst="rect">
            <a:avLst/>
          </a:prstGeom>
        </p:spPr>
      </p:pic>
      <p:pic>
        <p:nvPicPr>
          <p:cNvPr id="17" name="Picture 16">
            <a:extLst>
              <a:ext uri="{FF2B5EF4-FFF2-40B4-BE49-F238E27FC236}">
                <a16:creationId xmlns:a16="http://schemas.microsoft.com/office/drawing/2014/main" id="{02D9743D-070F-6FB9-6E6F-1D2F4A58C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947" y="4305940"/>
            <a:ext cx="5521618" cy="2416346"/>
          </a:xfrm>
          <a:prstGeom prst="rect">
            <a:avLst/>
          </a:prstGeom>
        </p:spPr>
      </p:pic>
    </p:spTree>
    <p:extLst>
      <p:ext uri="{BB962C8B-B14F-4D97-AF65-F5344CB8AC3E}">
        <p14:creationId xmlns:p14="http://schemas.microsoft.com/office/powerpoint/2010/main" val="331904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F52CE-7CFE-DD38-3D8F-094C1289C1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EB1755-CBC2-D654-CC37-DEA7A543279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BADD34F-A9EE-D55D-8B9A-8A93045AE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46DD2CD6-0AFB-8824-6EED-FFB4DF1B6BFF}"/>
              </a:ext>
            </a:extLst>
          </p:cNvPr>
          <p:cNvSpPr txBox="1"/>
          <p:nvPr/>
        </p:nvSpPr>
        <p:spPr>
          <a:xfrm>
            <a:off x="2767348" y="802509"/>
            <a:ext cx="6053681" cy="830997"/>
          </a:xfrm>
          <a:prstGeom prst="rect">
            <a:avLst/>
          </a:prstGeom>
          <a:noFill/>
        </p:spPr>
        <p:txBody>
          <a:bodyPr wrap="square">
            <a:spAutoFit/>
          </a:bodyPr>
          <a:lstStyle/>
          <a:p>
            <a:r>
              <a:rPr lang="en-US" sz="1600" dirty="0">
                <a:solidFill>
                  <a:schemeClr val="bg1"/>
                </a:solidFill>
                <a:effectLst/>
                <a:latin typeface="Aptos" panose="020B0004020202020204" pitchFamily="34" charset="0"/>
              </a:rPr>
              <a:t>1. What are the primary reasons for customers choosing 4-wheeler EVs in 2023 and 2024 (cost savings, environmental concerns, government incentives)?</a:t>
            </a:r>
            <a:endParaRPr lang="en-US" sz="1600" dirty="0">
              <a:solidFill>
                <a:schemeClr val="bg1"/>
              </a:solidFill>
            </a:endParaRPr>
          </a:p>
        </p:txBody>
      </p:sp>
      <p:sp>
        <p:nvSpPr>
          <p:cNvPr id="5" name="TextBox 4">
            <a:extLst>
              <a:ext uri="{FF2B5EF4-FFF2-40B4-BE49-F238E27FC236}">
                <a16:creationId xmlns:a16="http://schemas.microsoft.com/office/drawing/2014/main" id="{61957319-5652-F905-04D0-FADD4BA38808}"/>
              </a:ext>
            </a:extLst>
          </p:cNvPr>
          <p:cNvSpPr txBox="1"/>
          <p:nvPr/>
        </p:nvSpPr>
        <p:spPr>
          <a:xfrm>
            <a:off x="191385" y="1978045"/>
            <a:ext cx="3356729" cy="4801314"/>
          </a:xfrm>
          <a:prstGeom prst="rect">
            <a:avLst/>
          </a:prstGeom>
          <a:noFill/>
        </p:spPr>
        <p:txBody>
          <a:bodyPr wrap="square" rtlCol="0">
            <a:spAutoFit/>
          </a:bodyPr>
          <a:lstStyle/>
          <a:p>
            <a:r>
              <a:rPr lang="en-US" b="1" dirty="0">
                <a:solidFill>
                  <a:schemeClr val="bg1"/>
                </a:solidFill>
              </a:rPr>
              <a:t>1. </a:t>
            </a:r>
            <a:r>
              <a:rPr lang="en-US" b="1">
                <a:solidFill>
                  <a:schemeClr val="bg1"/>
                </a:solidFill>
              </a:rPr>
              <a:t>Customer Concerns</a:t>
            </a:r>
            <a:endParaRPr lang="en-US" b="1" dirty="0">
              <a:solidFill>
                <a:schemeClr val="bg1"/>
              </a:solidFill>
            </a:endParaRPr>
          </a:p>
          <a:p>
            <a:pPr>
              <a:buFont typeface="Arial" panose="020B0604020202020204" pitchFamily="34" charset="0"/>
              <a:buChar char="•"/>
            </a:pPr>
            <a:r>
              <a:rPr lang="en-US" b="1" dirty="0">
                <a:solidFill>
                  <a:schemeClr val="accent4">
                    <a:lumMod val="40000"/>
                    <a:lumOff val="60000"/>
                  </a:schemeClr>
                </a:solidFill>
              </a:rPr>
              <a:t>Fuel and Maintenance Costs</a:t>
            </a:r>
            <a:r>
              <a:rPr lang="en-US" dirty="0">
                <a:solidFill>
                  <a:schemeClr val="accent4">
                    <a:lumMod val="40000"/>
                    <a:lumOff val="60000"/>
                  </a:schemeClr>
                </a:solidFill>
              </a:rPr>
              <a:t>:</a:t>
            </a:r>
            <a:br>
              <a:rPr lang="en-US" dirty="0">
                <a:solidFill>
                  <a:schemeClr val="bg1"/>
                </a:solidFill>
              </a:rPr>
            </a:br>
            <a:r>
              <a:rPr lang="en-US" dirty="0">
                <a:solidFill>
                  <a:schemeClr val="bg1"/>
                </a:solidFill>
              </a:rPr>
              <a:t>EVs save on fuel, as electricity costs significantly less than petrol or diesel. Maintenance is also cheaper due to fewer moving parts.</a:t>
            </a:r>
          </a:p>
          <a:p>
            <a:pPr>
              <a:buFont typeface="Arial" panose="020B0604020202020204" pitchFamily="34" charset="0"/>
              <a:buChar char="•"/>
            </a:pPr>
            <a:r>
              <a:rPr lang="en-US" b="1" dirty="0">
                <a:solidFill>
                  <a:schemeClr val="accent4">
                    <a:lumMod val="60000"/>
                    <a:lumOff val="40000"/>
                  </a:schemeClr>
                </a:solidFill>
              </a:rPr>
              <a:t>Incentives Reducing </a:t>
            </a:r>
            <a:r>
              <a:rPr lang="en-US" b="1" dirty="0">
                <a:solidFill>
                  <a:schemeClr val="bg1"/>
                </a:solidFill>
              </a:rPr>
              <a:t>Upfront Costs</a:t>
            </a:r>
            <a:r>
              <a:rPr lang="en-US" dirty="0">
                <a:solidFill>
                  <a:schemeClr val="bg1"/>
                </a:solidFill>
              </a:rPr>
              <a:t>:</a:t>
            </a:r>
            <a:br>
              <a:rPr lang="en-US" dirty="0">
                <a:solidFill>
                  <a:schemeClr val="bg1"/>
                </a:solidFill>
              </a:rPr>
            </a:br>
            <a:r>
              <a:rPr lang="en-US" dirty="0">
                <a:solidFill>
                  <a:schemeClr val="bg1"/>
                </a:solidFill>
              </a:rPr>
              <a:t>Government subsidies, like reduced GST or direct financial aid, lower the high initial cost of EVs, making them accessible to a broader audience.</a:t>
            </a:r>
            <a:br>
              <a:rPr lang="en-US" dirty="0">
                <a:solidFill>
                  <a:schemeClr val="bg1"/>
                </a:solidFill>
              </a:rPr>
            </a:br>
            <a:r>
              <a:rPr lang="en-US" dirty="0">
                <a:solidFill>
                  <a:schemeClr val="accent4">
                    <a:lumMod val="40000"/>
                    <a:lumOff val="60000"/>
                  </a:schemeClr>
                </a:solidFill>
              </a:rPr>
              <a:t>Example: </a:t>
            </a:r>
            <a:r>
              <a:rPr lang="en-US" dirty="0">
                <a:solidFill>
                  <a:schemeClr val="bg1"/>
                </a:solidFill>
              </a:rPr>
              <a:t>In India, the </a:t>
            </a:r>
            <a:r>
              <a:rPr lang="en-US" b="1" dirty="0">
                <a:solidFill>
                  <a:schemeClr val="bg1"/>
                </a:solidFill>
              </a:rPr>
              <a:t>FAME II scheme</a:t>
            </a:r>
            <a:r>
              <a:rPr lang="en-US" dirty="0">
                <a:solidFill>
                  <a:schemeClr val="bg1"/>
                </a:solidFill>
              </a:rPr>
              <a:t> provides incentives of up to ₹1.5 lakh for 4-wheelers.</a:t>
            </a:r>
          </a:p>
        </p:txBody>
      </p:sp>
      <p:sp>
        <p:nvSpPr>
          <p:cNvPr id="29" name="TextBox 28">
            <a:extLst>
              <a:ext uri="{FF2B5EF4-FFF2-40B4-BE49-F238E27FC236}">
                <a16:creationId xmlns:a16="http://schemas.microsoft.com/office/drawing/2014/main" id="{55FBE8B0-777D-F51F-422A-3C2FF36D9F94}"/>
              </a:ext>
            </a:extLst>
          </p:cNvPr>
          <p:cNvSpPr txBox="1"/>
          <p:nvPr/>
        </p:nvSpPr>
        <p:spPr>
          <a:xfrm>
            <a:off x="3854921" y="1978045"/>
            <a:ext cx="3356729" cy="4524315"/>
          </a:xfrm>
          <a:prstGeom prst="rect">
            <a:avLst/>
          </a:prstGeom>
          <a:noFill/>
        </p:spPr>
        <p:txBody>
          <a:bodyPr wrap="square" rtlCol="0">
            <a:spAutoFit/>
          </a:bodyPr>
          <a:lstStyle/>
          <a:p>
            <a:r>
              <a:rPr lang="en-US" b="1" dirty="0">
                <a:solidFill>
                  <a:schemeClr val="bg1"/>
                </a:solidFill>
              </a:rPr>
              <a:t>2. Environmental Concerns</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b="1" dirty="0">
                <a:solidFill>
                  <a:schemeClr val="accent4">
                    <a:lumMod val="60000"/>
                    <a:lumOff val="40000"/>
                  </a:schemeClr>
                </a:solidFill>
              </a:rPr>
              <a:t>Carbon Footprint Reduction</a:t>
            </a:r>
            <a:r>
              <a:rPr lang="en-US" dirty="0">
                <a:solidFill>
                  <a:schemeClr val="accent4">
                    <a:lumMod val="60000"/>
                    <a:lumOff val="40000"/>
                  </a:schemeClr>
                </a:solidFill>
              </a:rPr>
              <a:t>:</a:t>
            </a:r>
            <a:br>
              <a:rPr lang="en-US" dirty="0">
                <a:solidFill>
                  <a:schemeClr val="bg1"/>
                </a:solidFill>
              </a:rPr>
            </a:br>
            <a:r>
              <a:rPr lang="en-US" dirty="0">
                <a:solidFill>
                  <a:schemeClr val="bg1"/>
                </a:solidFill>
              </a:rPr>
              <a:t>Environmentally conscious buyers prefer EVs to minimize greenhouse gas emissions.</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accent4">
                    <a:lumMod val="60000"/>
                    <a:lumOff val="40000"/>
                  </a:schemeClr>
                </a:solidFill>
              </a:rPr>
              <a:t>Government Support for Green Goals</a:t>
            </a:r>
            <a:r>
              <a:rPr lang="en-US" dirty="0">
                <a:solidFill>
                  <a:schemeClr val="accent4">
                    <a:lumMod val="60000"/>
                    <a:lumOff val="40000"/>
                  </a:schemeClr>
                </a:solidFill>
              </a:rPr>
              <a:t>:</a:t>
            </a:r>
            <a:br>
              <a:rPr lang="en-US" dirty="0">
                <a:solidFill>
                  <a:schemeClr val="bg1"/>
                </a:solidFill>
              </a:rPr>
            </a:br>
            <a:r>
              <a:rPr lang="en-US" dirty="0">
                <a:solidFill>
                  <a:schemeClr val="bg1"/>
                </a:solidFill>
              </a:rPr>
              <a:t>Many countries aim for net-zero emissions, pushing customers to adopt cleaner technologies.</a:t>
            </a:r>
            <a:br>
              <a:rPr lang="en-US" dirty="0">
                <a:solidFill>
                  <a:schemeClr val="bg1"/>
                </a:solidFill>
              </a:rPr>
            </a:br>
            <a:br>
              <a:rPr lang="en-US" dirty="0">
                <a:solidFill>
                  <a:schemeClr val="bg1"/>
                </a:solidFill>
              </a:rPr>
            </a:br>
            <a:r>
              <a:rPr lang="en-US" dirty="0">
                <a:solidFill>
                  <a:schemeClr val="accent4">
                    <a:lumMod val="60000"/>
                    <a:lumOff val="40000"/>
                  </a:schemeClr>
                </a:solidFill>
              </a:rPr>
              <a:t>Example: </a:t>
            </a:r>
            <a:r>
              <a:rPr lang="en-US" dirty="0">
                <a:solidFill>
                  <a:schemeClr val="bg1"/>
                </a:solidFill>
              </a:rPr>
              <a:t>India's pledge to achieve net-zero by 2070 boosts EV awareness and adoption.</a:t>
            </a:r>
          </a:p>
        </p:txBody>
      </p:sp>
      <p:sp>
        <p:nvSpPr>
          <p:cNvPr id="30" name="TextBox 29">
            <a:extLst>
              <a:ext uri="{FF2B5EF4-FFF2-40B4-BE49-F238E27FC236}">
                <a16:creationId xmlns:a16="http://schemas.microsoft.com/office/drawing/2014/main" id="{48DDF0A1-7106-CFB6-ED44-9B6A76DF7EA9}"/>
              </a:ext>
            </a:extLst>
          </p:cNvPr>
          <p:cNvSpPr txBox="1"/>
          <p:nvPr/>
        </p:nvSpPr>
        <p:spPr>
          <a:xfrm>
            <a:off x="7792757" y="1839545"/>
            <a:ext cx="3818136" cy="5078313"/>
          </a:xfrm>
          <a:prstGeom prst="rect">
            <a:avLst/>
          </a:prstGeom>
          <a:noFill/>
        </p:spPr>
        <p:txBody>
          <a:bodyPr wrap="square" rtlCol="0">
            <a:spAutoFit/>
          </a:bodyPr>
          <a:lstStyle/>
          <a:p>
            <a:r>
              <a:rPr lang="en-US" b="1" dirty="0">
                <a:solidFill>
                  <a:schemeClr val="bg1"/>
                </a:solidFill>
              </a:rPr>
              <a:t>3. Government Subsidies</a:t>
            </a:r>
            <a:br>
              <a:rPr lang="en-US" b="1" dirty="0">
                <a:solidFill>
                  <a:schemeClr val="bg1"/>
                </a:solidFill>
              </a:rPr>
            </a:br>
            <a:br>
              <a:rPr lang="en-US" b="1" dirty="0">
                <a:solidFill>
                  <a:schemeClr val="bg1"/>
                </a:solidFill>
              </a:rPr>
            </a:br>
            <a:r>
              <a:rPr lang="en-US" b="1" dirty="0">
                <a:solidFill>
                  <a:srgbClr val="FFC000"/>
                </a:solidFill>
              </a:rPr>
              <a:t>FAME II Scheme Subsidies</a:t>
            </a:r>
          </a:p>
          <a:p>
            <a:r>
              <a:rPr lang="en-US" dirty="0">
                <a:solidFill>
                  <a:schemeClr val="bg1"/>
                </a:solidFill>
              </a:rPr>
              <a:t>The </a:t>
            </a:r>
            <a:r>
              <a:rPr lang="en-US" b="1" dirty="0">
                <a:solidFill>
                  <a:schemeClr val="bg1"/>
                </a:solidFill>
              </a:rPr>
              <a:t>FAME II scheme</a:t>
            </a:r>
            <a:r>
              <a:rPr lang="en-US" dirty="0">
                <a:solidFill>
                  <a:schemeClr val="bg1"/>
                </a:solidFill>
              </a:rPr>
              <a:t>, introduced in 2019, is a central government initiative to promote EV adoption and local manufacturing of EV components, including motors.</a:t>
            </a:r>
            <a:br>
              <a:rPr lang="en-US" dirty="0">
                <a:solidFill>
                  <a:schemeClr val="bg1"/>
                </a:solidFill>
              </a:rPr>
            </a:br>
            <a:br>
              <a:rPr lang="en-US" dirty="0">
                <a:solidFill>
                  <a:srgbClr val="FFC000"/>
                </a:solidFill>
              </a:rPr>
            </a:br>
            <a:r>
              <a:rPr lang="en-US" b="1" dirty="0">
                <a:solidFill>
                  <a:srgbClr val="FFC000"/>
                </a:solidFill>
              </a:rPr>
              <a:t>Production-Linked Incentive (PLI) Scheme</a:t>
            </a:r>
          </a:p>
          <a:p>
            <a:r>
              <a:rPr lang="en-US" dirty="0">
                <a:solidFill>
                  <a:schemeClr val="bg1"/>
                </a:solidFill>
              </a:rPr>
              <a:t>The </a:t>
            </a:r>
            <a:r>
              <a:rPr lang="en-US" b="1" dirty="0">
                <a:solidFill>
                  <a:schemeClr val="bg1"/>
                </a:solidFill>
              </a:rPr>
              <a:t>PLI Scheme for Advanced Chemistry Cell (ACC) Battery Storage</a:t>
            </a:r>
            <a:r>
              <a:rPr lang="en-US" dirty="0">
                <a:solidFill>
                  <a:schemeClr val="bg1"/>
                </a:solidFill>
              </a:rPr>
              <a:t> and the </a:t>
            </a:r>
            <a:r>
              <a:rPr lang="en-US" b="1" dirty="0">
                <a:solidFill>
                  <a:schemeClr val="bg1"/>
                </a:solidFill>
              </a:rPr>
              <a:t>PLI Scheme for Auto and Auto Components</a:t>
            </a:r>
            <a:r>
              <a:rPr lang="en-US" dirty="0">
                <a:solidFill>
                  <a:schemeClr val="bg1"/>
                </a:solidFill>
              </a:rPr>
              <a:t> offer incentives for manufacturing EV components, including motors.</a:t>
            </a:r>
          </a:p>
          <a:p>
            <a:endParaRPr lang="en-US" dirty="0">
              <a:solidFill>
                <a:schemeClr val="bg1"/>
              </a:solidFill>
            </a:endParaRPr>
          </a:p>
        </p:txBody>
      </p:sp>
      <p:sp>
        <p:nvSpPr>
          <p:cNvPr id="31" name="TextBox 30">
            <a:extLst>
              <a:ext uri="{FF2B5EF4-FFF2-40B4-BE49-F238E27FC236}">
                <a16:creationId xmlns:a16="http://schemas.microsoft.com/office/drawing/2014/main" id="{260A9AF5-1E76-2109-EB07-08759174BDFA}"/>
              </a:ext>
            </a:extLst>
          </p:cNvPr>
          <p:cNvSpPr txBox="1"/>
          <p:nvPr/>
        </p:nvSpPr>
        <p:spPr>
          <a:xfrm>
            <a:off x="3387719" y="60035"/>
            <a:ext cx="4812941" cy="523220"/>
          </a:xfrm>
          <a:prstGeom prst="rect">
            <a:avLst/>
          </a:prstGeom>
          <a:noFill/>
        </p:spPr>
        <p:txBody>
          <a:bodyPr wrap="square" rtlCol="0">
            <a:spAutoFit/>
          </a:bodyPr>
          <a:lstStyle/>
          <a:p>
            <a:r>
              <a:rPr lang="en-US" sz="2800" b="1" dirty="0">
                <a:solidFill>
                  <a:srgbClr val="92D050"/>
                </a:solidFill>
              </a:rPr>
              <a:t>Secondary Research ANALYSIS</a:t>
            </a:r>
          </a:p>
        </p:txBody>
      </p:sp>
    </p:spTree>
    <p:extLst>
      <p:ext uri="{BB962C8B-B14F-4D97-AF65-F5344CB8AC3E}">
        <p14:creationId xmlns:p14="http://schemas.microsoft.com/office/powerpoint/2010/main" val="117094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162C9-BA49-7858-CCF5-196BA0D4F7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A3E384-73F3-3E36-4BCA-E0F18F9E6D1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561904E-8CC8-4449-60EC-C3C59F1E1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948"/>
            <a:ext cx="12213239" cy="6869947"/>
          </a:xfrm>
        </p:spPr>
      </p:pic>
      <p:sp>
        <p:nvSpPr>
          <p:cNvPr id="2" name="TextBox 1">
            <a:extLst>
              <a:ext uri="{FF2B5EF4-FFF2-40B4-BE49-F238E27FC236}">
                <a16:creationId xmlns:a16="http://schemas.microsoft.com/office/drawing/2014/main" id="{BE6ABDD3-AACE-F43F-88DA-EA70B675DDE4}"/>
              </a:ext>
            </a:extLst>
          </p:cNvPr>
          <p:cNvSpPr txBox="1"/>
          <p:nvPr/>
        </p:nvSpPr>
        <p:spPr>
          <a:xfrm>
            <a:off x="1762812" y="85226"/>
            <a:ext cx="8446416" cy="646331"/>
          </a:xfrm>
          <a:prstGeom prst="rect">
            <a:avLst/>
          </a:prstGeom>
          <a:noFill/>
        </p:spPr>
        <p:txBody>
          <a:bodyPr wrap="square" rtlCol="0">
            <a:spAutoFit/>
          </a:bodyPr>
          <a:lstStyle/>
          <a:p>
            <a:r>
              <a:rPr lang="en-US" sz="1800" dirty="0">
                <a:solidFill>
                  <a:schemeClr val="bg1"/>
                </a:solidFill>
                <a:effectLst/>
                <a:latin typeface="Aptos" panose="020B0004020202020204" pitchFamily="34" charset="0"/>
              </a:rPr>
              <a:t>2. How do government incentives and subsidies impact the adoption rates of 2-wheelers and 4-wheelers? Which states in India provided most subsidies?</a:t>
            </a:r>
            <a:endParaRPr lang="en-US" dirty="0">
              <a:solidFill>
                <a:schemeClr val="bg1"/>
              </a:solidFill>
            </a:endParaRPr>
          </a:p>
        </p:txBody>
      </p:sp>
      <p:sp>
        <p:nvSpPr>
          <p:cNvPr id="3" name="TextBox 2">
            <a:extLst>
              <a:ext uri="{FF2B5EF4-FFF2-40B4-BE49-F238E27FC236}">
                <a16:creationId xmlns:a16="http://schemas.microsoft.com/office/drawing/2014/main" id="{EF80EC8C-135E-41F3-B25E-A9AED65B1421}"/>
              </a:ext>
            </a:extLst>
          </p:cNvPr>
          <p:cNvSpPr txBox="1"/>
          <p:nvPr/>
        </p:nvSpPr>
        <p:spPr>
          <a:xfrm>
            <a:off x="838200" y="944383"/>
            <a:ext cx="10370270" cy="2462213"/>
          </a:xfrm>
          <a:prstGeom prst="rect">
            <a:avLst/>
          </a:prstGeom>
          <a:noFill/>
        </p:spPr>
        <p:txBody>
          <a:bodyPr wrap="square" rtlCol="0">
            <a:spAutoFit/>
          </a:bodyPr>
          <a:lstStyle/>
          <a:p>
            <a:r>
              <a:rPr lang="en-US" sz="1400" b="1" dirty="0">
                <a:solidFill>
                  <a:schemeClr val="bg1"/>
                </a:solidFill>
              </a:rPr>
              <a:t>1. Impact on EV Adoption Rates</a:t>
            </a:r>
          </a:p>
          <a:p>
            <a:r>
              <a:rPr lang="en-US" sz="1400" b="1" dirty="0">
                <a:solidFill>
                  <a:srgbClr val="FFC000"/>
                </a:solidFill>
              </a:rPr>
              <a:t>Two-Wheelers (E-Bikes and Scooters)</a:t>
            </a:r>
          </a:p>
          <a:p>
            <a:pPr>
              <a:buFont typeface="Arial" panose="020B0604020202020204" pitchFamily="34" charset="0"/>
              <a:buChar char="•"/>
            </a:pPr>
            <a:r>
              <a:rPr lang="en-US" sz="1400" b="1" dirty="0">
                <a:solidFill>
                  <a:schemeClr val="bg1"/>
                </a:solidFill>
              </a:rPr>
              <a:t>High Affordability</a:t>
            </a:r>
            <a:r>
              <a:rPr lang="en-US" sz="1400" dirty="0">
                <a:solidFill>
                  <a:schemeClr val="bg1"/>
                </a:solidFill>
              </a:rPr>
              <a:t>: Subsidies significantly reduce the upfront cost, making 2-wheelers more attractive for middle-class and rural consumers.</a:t>
            </a:r>
          </a:p>
          <a:p>
            <a:pPr>
              <a:buFont typeface="Arial" panose="020B0604020202020204" pitchFamily="34" charset="0"/>
              <a:buChar char="•"/>
            </a:pPr>
            <a:r>
              <a:rPr lang="en-US" sz="1400" b="1" dirty="0">
                <a:solidFill>
                  <a:schemeClr val="bg1"/>
                </a:solidFill>
              </a:rPr>
              <a:t>Increased Accessibility</a:t>
            </a:r>
            <a:r>
              <a:rPr lang="en-US" sz="1400" dirty="0">
                <a:solidFill>
                  <a:schemeClr val="bg1"/>
                </a:solidFill>
              </a:rPr>
              <a:t>: Lower ownership costs enable first-time buyers to switch from ICE vehicles to EVs.</a:t>
            </a:r>
          </a:p>
          <a:p>
            <a:pPr>
              <a:buFont typeface="Arial" panose="020B0604020202020204" pitchFamily="34" charset="0"/>
              <a:buChar char="•"/>
            </a:pPr>
            <a:r>
              <a:rPr lang="en-US" sz="1400" b="1" dirty="0">
                <a:solidFill>
                  <a:schemeClr val="bg1"/>
                </a:solidFill>
              </a:rPr>
              <a:t>Leading Role in EV Adoption</a:t>
            </a:r>
            <a:r>
              <a:rPr lang="en-US" sz="1400" dirty="0">
                <a:solidFill>
                  <a:schemeClr val="bg1"/>
                </a:solidFill>
              </a:rPr>
              <a:t>: As of 2024, 2-wheelers dominate EV sales in India, accounting for </a:t>
            </a:r>
            <a:r>
              <a:rPr lang="en-US" sz="1400" b="1" dirty="0">
                <a:solidFill>
                  <a:schemeClr val="bg1"/>
                </a:solidFill>
              </a:rPr>
              <a:t>75-80% of total EV registrations</a:t>
            </a:r>
            <a:r>
              <a:rPr lang="en-US" sz="1400" dirty="0">
                <a:solidFill>
                  <a:schemeClr val="bg1"/>
                </a:solidFill>
              </a:rPr>
              <a:t>.</a:t>
            </a:r>
            <a:br>
              <a:rPr lang="en-US" sz="1400" dirty="0">
                <a:solidFill>
                  <a:schemeClr val="bg1"/>
                </a:solidFill>
              </a:rPr>
            </a:br>
            <a:endParaRPr lang="en-US" sz="1400" dirty="0">
              <a:solidFill>
                <a:schemeClr val="bg1"/>
              </a:solidFill>
            </a:endParaRPr>
          </a:p>
          <a:p>
            <a:r>
              <a:rPr lang="en-US" sz="1400" b="1" dirty="0">
                <a:solidFill>
                  <a:srgbClr val="FFC000"/>
                </a:solidFill>
              </a:rPr>
              <a:t>Four-Wheelers (Cars and Commercial Vehicles)</a:t>
            </a:r>
          </a:p>
          <a:p>
            <a:pPr>
              <a:buFont typeface="Arial" panose="020B0604020202020204" pitchFamily="34" charset="0"/>
              <a:buChar char="•"/>
            </a:pPr>
            <a:r>
              <a:rPr lang="en-US" sz="1400" b="1" dirty="0">
                <a:solidFill>
                  <a:schemeClr val="bg1"/>
                </a:solidFill>
              </a:rPr>
              <a:t>Cost Parity with ICE Vehicles</a:t>
            </a:r>
            <a:r>
              <a:rPr lang="en-US" sz="1400" dirty="0">
                <a:solidFill>
                  <a:schemeClr val="bg1"/>
                </a:solidFill>
              </a:rPr>
              <a:t>: Subsidies bridge the price gap, encouraging customers to explore EVs.</a:t>
            </a:r>
          </a:p>
          <a:p>
            <a:pPr>
              <a:buFont typeface="Arial" panose="020B0604020202020204" pitchFamily="34" charset="0"/>
              <a:buChar char="•"/>
            </a:pPr>
            <a:r>
              <a:rPr lang="en-US" sz="1400" b="1" dirty="0">
                <a:solidFill>
                  <a:schemeClr val="bg1"/>
                </a:solidFill>
              </a:rPr>
              <a:t>Commercial Fleet Uptake</a:t>
            </a:r>
            <a:r>
              <a:rPr lang="en-US" sz="1400" dirty="0">
                <a:solidFill>
                  <a:schemeClr val="bg1"/>
                </a:solidFill>
              </a:rPr>
              <a:t>: Incentives on 4-wheelers have driven adoption in ride-hailing, logistics, and public transportation sectors.</a:t>
            </a:r>
          </a:p>
          <a:p>
            <a:pPr>
              <a:buFont typeface="Arial" panose="020B0604020202020204" pitchFamily="34" charset="0"/>
              <a:buChar char="•"/>
            </a:pPr>
            <a:r>
              <a:rPr lang="en-US" sz="1400" b="1" dirty="0">
                <a:solidFill>
                  <a:schemeClr val="bg1"/>
                </a:solidFill>
              </a:rPr>
              <a:t>Slower Growth vs. 2-Wheelers</a:t>
            </a:r>
            <a:r>
              <a:rPr lang="en-US" sz="1400" dirty="0">
                <a:solidFill>
                  <a:schemeClr val="bg1"/>
                </a:solidFill>
              </a:rPr>
              <a:t>: Higher initial costs and range concerns still limit widespread 4-wheeler adoption despite subsidies.</a:t>
            </a:r>
            <a:br>
              <a:rPr lang="en-US" sz="1400" dirty="0">
                <a:solidFill>
                  <a:schemeClr val="bg1"/>
                </a:solidFill>
              </a:rPr>
            </a:br>
            <a:endParaRPr lang="en-US" sz="1400" dirty="0">
              <a:solidFill>
                <a:schemeClr val="bg1"/>
              </a:solidFill>
            </a:endParaRPr>
          </a:p>
        </p:txBody>
      </p:sp>
      <p:sp>
        <p:nvSpPr>
          <p:cNvPr id="5" name="TextBox 4">
            <a:extLst>
              <a:ext uri="{FF2B5EF4-FFF2-40B4-BE49-F238E27FC236}">
                <a16:creationId xmlns:a16="http://schemas.microsoft.com/office/drawing/2014/main" id="{28C4AF3D-5C41-F741-3BA7-29EAD8F3CDD9}"/>
              </a:ext>
            </a:extLst>
          </p:cNvPr>
          <p:cNvSpPr txBox="1"/>
          <p:nvPr/>
        </p:nvSpPr>
        <p:spPr>
          <a:xfrm>
            <a:off x="838200" y="3619422"/>
            <a:ext cx="10067827" cy="3293209"/>
          </a:xfrm>
          <a:prstGeom prst="rect">
            <a:avLst/>
          </a:prstGeom>
          <a:noFill/>
        </p:spPr>
        <p:txBody>
          <a:bodyPr wrap="square" rtlCol="0">
            <a:spAutoFit/>
          </a:bodyPr>
          <a:lstStyle/>
          <a:p>
            <a:r>
              <a:rPr lang="en-US" sz="1600" b="1" dirty="0">
                <a:solidFill>
                  <a:schemeClr val="bg1"/>
                </a:solidFill>
              </a:rPr>
              <a:t>2. States Providing the Most Subsidies</a:t>
            </a:r>
          </a:p>
          <a:p>
            <a:r>
              <a:rPr lang="en-US" sz="1600" b="1" dirty="0">
                <a:solidFill>
                  <a:schemeClr val="bg1"/>
                </a:solidFill>
              </a:rPr>
              <a:t>1. </a:t>
            </a:r>
            <a:r>
              <a:rPr lang="en-US" sz="1600" b="1" dirty="0">
                <a:solidFill>
                  <a:srgbClr val="FFC000"/>
                </a:solidFill>
              </a:rPr>
              <a:t>Maharashtra</a:t>
            </a:r>
          </a:p>
          <a:p>
            <a:pPr>
              <a:buFont typeface="Arial" panose="020B0604020202020204" pitchFamily="34" charset="0"/>
              <a:buChar char="•"/>
            </a:pPr>
            <a:r>
              <a:rPr lang="en-US" sz="1600" b="1" dirty="0">
                <a:solidFill>
                  <a:schemeClr val="bg1"/>
                </a:solidFill>
              </a:rPr>
              <a:t>EV Policy Highlights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Up to ₹10,000 per kWh of battery capacity for 4-wheelers (capped at ₹1.5 lakh).</a:t>
            </a:r>
          </a:p>
          <a:p>
            <a:pPr marL="742950" lvl="1" indent="-285750">
              <a:buFont typeface="Arial" panose="020B0604020202020204" pitchFamily="34" charset="0"/>
              <a:buChar char="•"/>
            </a:pPr>
            <a:r>
              <a:rPr lang="en-US" sz="1600" dirty="0">
                <a:solidFill>
                  <a:schemeClr val="bg1"/>
                </a:solidFill>
              </a:rPr>
              <a:t>Subsidies for 2-wheelers up to ₹5,000 per kWh (capped at ₹25,000).</a:t>
            </a:r>
          </a:p>
          <a:p>
            <a:pPr marL="742950" lvl="1" indent="-285750">
              <a:buFont typeface="Arial" panose="020B0604020202020204" pitchFamily="34" charset="0"/>
              <a:buChar char="•"/>
            </a:pPr>
            <a:r>
              <a:rPr lang="en-US" sz="1600" dirty="0">
                <a:solidFill>
                  <a:schemeClr val="bg1"/>
                </a:solidFill>
              </a:rPr>
              <a:t>Waiver on road tax and registration fees.</a:t>
            </a:r>
          </a:p>
          <a:p>
            <a:pPr>
              <a:buFont typeface="Arial" panose="020B0604020202020204" pitchFamily="34" charset="0"/>
              <a:buChar char="•"/>
            </a:pPr>
            <a:r>
              <a:rPr lang="en-US" sz="1600" b="1" dirty="0">
                <a:solidFill>
                  <a:schemeClr val="bg1"/>
                </a:solidFill>
              </a:rPr>
              <a:t>Impact</a:t>
            </a:r>
            <a:r>
              <a:rPr lang="en-US" sz="1600" dirty="0">
                <a:solidFill>
                  <a:schemeClr val="bg1"/>
                </a:solidFill>
              </a:rPr>
              <a:t>: One of the top states in EV registrations, contributing 11-12% to India's EV sales.</a:t>
            </a:r>
          </a:p>
          <a:p>
            <a:r>
              <a:rPr lang="en-US" sz="1600" b="1" dirty="0">
                <a:solidFill>
                  <a:schemeClr val="bg1"/>
                </a:solidFill>
              </a:rPr>
              <a:t>2.</a:t>
            </a:r>
            <a:r>
              <a:rPr lang="en-US" sz="1600" b="1" dirty="0">
                <a:solidFill>
                  <a:srgbClr val="FFC000"/>
                </a:solidFill>
              </a:rPr>
              <a:t> Gujarat</a:t>
            </a:r>
          </a:p>
          <a:p>
            <a:pPr>
              <a:buFont typeface="Arial" panose="020B0604020202020204" pitchFamily="34" charset="0"/>
              <a:buChar char="•"/>
            </a:pPr>
            <a:r>
              <a:rPr lang="en-US" sz="1600" b="1" dirty="0">
                <a:solidFill>
                  <a:schemeClr val="bg1"/>
                </a:solidFill>
              </a:rPr>
              <a:t>EV Policy Highlights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Subsidy of ₹10,000 per kWh for 2-wheelers and 4-wheelers, with caps of ₹20,000 and ₹1.5 lakh, respectively.</a:t>
            </a:r>
          </a:p>
          <a:p>
            <a:pPr marL="742950" lvl="1" indent="-285750">
              <a:buFont typeface="Arial" panose="020B0604020202020204" pitchFamily="34" charset="0"/>
              <a:buChar char="•"/>
            </a:pPr>
            <a:r>
              <a:rPr lang="en-US" sz="1600" dirty="0">
                <a:solidFill>
                  <a:schemeClr val="bg1"/>
                </a:solidFill>
              </a:rPr>
              <a:t>Support for EV manufacturing, including motors and batteries.</a:t>
            </a:r>
          </a:p>
          <a:p>
            <a:pPr>
              <a:buFont typeface="Arial" panose="020B0604020202020204" pitchFamily="34" charset="0"/>
              <a:buChar char="•"/>
            </a:pPr>
            <a:r>
              <a:rPr lang="en-US" sz="1600" b="1" dirty="0">
                <a:solidFill>
                  <a:schemeClr val="bg1"/>
                </a:solidFill>
              </a:rPr>
              <a:t>Impact</a:t>
            </a:r>
            <a:r>
              <a:rPr lang="en-US" sz="1600" dirty="0">
                <a:solidFill>
                  <a:schemeClr val="bg1"/>
                </a:solidFill>
              </a:rPr>
              <a:t>: High adoption due to effective implementation and financial aid.</a:t>
            </a:r>
          </a:p>
          <a:p>
            <a:endParaRPr lang="en-US" sz="1600" dirty="0">
              <a:solidFill>
                <a:schemeClr val="bg1"/>
              </a:solidFill>
            </a:endParaRPr>
          </a:p>
        </p:txBody>
      </p:sp>
    </p:spTree>
    <p:extLst>
      <p:ext uri="{BB962C8B-B14F-4D97-AF65-F5344CB8AC3E}">
        <p14:creationId xmlns:p14="http://schemas.microsoft.com/office/powerpoint/2010/main" val="383024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CD3BD-F5FB-1BCD-08B4-EB6717E212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92CB37-0597-B92D-61D8-ED233580788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0478955-3553-2B12-61BF-5AD6F4046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24AC8253-70F0-DEA3-582E-FE29D541E267}"/>
              </a:ext>
            </a:extLst>
          </p:cNvPr>
          <p:cNvSpPr txBox="1"/>
          <p:nvPr/>
        </p:nvSpPr>
        <p:spPr>
          <a:xfrm>
            <a:off x="461913" y="1690688"/>
            <a:ext cx="10237509" cy="2585323"/>
          </a:xfrm>
          <a:prstGeom prst="rect">
            <a:avLst/>
          </a:prstGeom>
          <a:noFill/>
        </p:spPr>
        <p:txBody>
          <a:bodyPr wrap="square" rtlCol="0">
            <a:spAutoFit/>
          </a:bodyPr>
          <a:lstStyle/>
          <a:p>
            <a:r>
              <a:rPr lang="en-US" b="1" dirty="0">
                <a:solidFill>
                  <a:srgbClr val="FFC000"/>
                </a:solidFill>
              </a:rPr>
              <a:t>Maharashtra</a:t>
            </a:r>
            <a:r>
              <a:rPr lang="en-US" b="1" dirty="0">
                <a:solidFill>
                  <a:schemeClr val="bg1"/>
                </a:solidFill>
              </a:rPr>
              <a:t> (4-Wheeler Penetration: 3.0%, 2-Wheeler Penetration: 10.1%)</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dirty="0">
                <a:solidFill>
                  <a:schemeClr val="bg1"/>
                </a:solidFill>
              </a:rPr>
              <a:t>Maharashtra, with cities like Mumbai and Pune leading in charging station installations, shows solid penetration rates, particularly for 2-wheelers. The extensive charging infrastructure has encouraged adoption, though there is still room for growth in 4-wheeler penetration.</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Urban charging accessibility has made Maharashtra an important EV market, especially for daily commutes where charging convenience is critical.</a:t>
            </a:r>
          </a:p>
          <a:p>
            <a:endParaRPr lang="en-US" dirty="0">
              <a:solidFill>
                <a:schemeClr val="bg1"/>
              </a:solidFill>
            </a:endParaRPr>
          </a:p>
        </p:txBody>
      </p:sp>
      <p:sp>
        <p:nvSpPr>
          <p:cNvPr id="3" name="TextBox 2">
            <a:extLst>
              <a:ext uri="{FF2B5EF4-FFF2-40B4-BE49-F238E27FC236}">
                <a16:creationId xmlns:a16="http://schemas.microsoft.com/office/drawing/2014/main" id="{93C77FFE-725E-36CC-BDAA-B9C74B9DF2D6}"/>
              </a:ext>
            </a:extLst>
          </p:cNvPr>
          <p:cNvSpPr txBox="1"/>
          <p:nvPr/>
        </p:nvSpPr>
        <p:spPr>
          <a:xfrm>
            <a:off x="1527142" y="365125"/>
            <a:ext cx="9643621" cy="707886"/>
          </a:xfrm>
          <a:prstGeom prst="rect">
            <a:avLst/>
          </a:prstGeom>
          <a:noFill/>
        </p:spPr>
        <p:txBody>
          <a:bodyPr wrap="square" rtlCol="0">
            <a:spAutoFit/>
          </a:bodyPr>
          <a:lstStyle/>
          <a:p>
            <a:r>
              <a:rPr lang="en-US" sz="2000" dirty="0">
                <a:solidFill>
                  <a:schemeClr val="bg1"/>
                </a:solidFill>
                <a:effectLst/>
                <a:latin typeface="Aptos" panose="020B0004020202020204" pitchFamily="34" charset="0"/>
              </a:rPr>
              <a:t>3. How does the availability of charging stations infrastructure correlate </a:t>
            </a:r>
            <a:endParaRPr lang="en-US" sz="2000" dirty="0">
              <a:solidFill>
                <a:schemeClr val="bg1"/>
              </a:solidFill>
            </a:endParaRPr>
          </a:p>
          <a:p>
            <a:r>
              <a:rPr lang="en-US" sz="2000" dirty="0">
                <a:solidFill>
                  <a:schemeClr val="bg1"/>
                </a:solidFill>
                <a:effectLst/>
                <a:latin typeface="Aptos" panose="020B0004020202020204" pitchFamily="34" charset="0"/>
              </a:rPr>
              <a:t>with the EV sales and penetration rates in the top 5 states?</a:t>
            </a:r>
            <a:endParaRPr lang="en-US" sz="2000" dirty="0">
              <a:solidFill>
                <a:schemeClr val="bg1"/>
              </a:solidFill>
            </a:endParaRPr>
          </a:p>
        </p:txBody>
      </p:sp>
      <p:sp>
        <p:nvSpPr>
          <p:cNvPr id="5" name="TextBox 4">
            <a:extLst>
              <a:ext uri="{FF2B5EF4-FFF2-40B4-BE49-F238E27FC236}">
                <a16:creationId xmlns:a16="http://schemas.microsoft.com/office/drawing/2014/main" id="{876F4DF1-7E26-435E-D29D-36F172D9C13D}"/>
              </a:ext>
            </a:extLst>
          </p:cNvPr>
          <p:cNvSpPr txBox="1"/>
          <p:nvPr/>
        </p:nvSpPr>
        <p:spPr>
          <a:xfrm>
            <a:off x="461912" y="4354684"/>
            <a:ext cx="10633435" cy="2585323"/>
          </a:xfrm>
          <a:prstGeom prst="rect">
            <a:avLst/>
          </a:prstGeom>
          <a:noFill/>
        </p:spPr>
        <p:txBody>
          <a:bodyPr wrap="square" rtlCol="0">
            <a:spAutoFit/>
          </a:bodyPr>
          <a:lstStyle/>
          <a:p>
            <a:r>
              <a:rPr lang="en-US" b="1" dirty="0">
                <a:solidFill>
                  <a:srgbClr val="FFC000"/>
                </a:solidFill>
              </a:rPr>
              <a:t>Karnataka</a:t>
            </a:r>
            <a:r>
              <a:rPr lang="en-US" b="1" dirty="0">
                <a:solidFill>
                  <a:schemeClr val="bg1"/>
                </a:solidFill>
              </a:rPr>
              <a:t> (4-Wheeler Penetration: 4.3%, 2-Wheeler Penetration: 11.6%)</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dirty="0">
                <a:solidFill>
                  <a:schemeClr val="bg1"/>
                </a:solidFill>
              </a:rPr>
              <a:t>Karnataka’s cities, like Bengaluru, have one of the densest networks of charging stations in India, which contributes to high EV adoption. The state’s commitment to charging infrastructure has encouraged EV usage among daily commuters, particularly for 2-wheelers.</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This availability of charging options supports a strong penetration rate, especially in urban centers where consumers value easy access to chargers.</a:t>
            </a:r>
          </a:p>
          <a:p>
            <a:endParaRPr lang="en-US" dirty="0">
              <a:solidFill>
                <a:schemeClr val="bg1"/>
              </a:solidFill>
            </a:endParaRPr>
          </a:p>
        </p:txBody>
      </p:sp>
    </p:spTree>
    <p:extLst>
      <p:ext uri="{BB962C8B-B14F-4D97-AF65-F5344CB8AC3E}">
        <p14:creationId xmlns:p14="http://schemas.microsoft.com/office/powerpoint/2010/main" val="78276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25EC-A15C-404A-3D9E-1F657B7131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0CB7BD7-71DD-C2C3-6E5D-A8ED49782003}"/>
              </a:ext>
            </a:extLst>
          </p:cNvPr>
          <p:cNvSpPr>
            <a:spLocks noGrp="1"/>
          </p:cNvSpPr>
          <p:nvPr>
            <p:ph type="title"/>
          </p:nvPr>
        </p:nvSpPr>
        <p:spPr/>
        <p:txBody>
          <a:bodyPr/>
          <a:lstStyle/>
          <a:p>
            <a:r>
              <a:rPr lang="en-US" dirty="0"/>
              <a:t> </a:t>
            </a:r>
          </a:p>
        </p:txBody>
      </p:sp>
      <p:pic>
        <p:nvPicPr>
          <p:cNvPr id="7" name="Content Placeholder 6">
            <a:extLst>
              <a:ext uri="{FF2B5EF4-FFF2-40B4-BE49-F238E27FC236}">
                <a16:creationId xmlns:a16="http://schemas.microsoft.com/office/drawing/2014/main" id="{11DDAD9D-F842-4569-FDAF-C8916E54F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5B8B5C92-771C-8129-A69B-FC6223285CA8}"/>
              </a:ext>
            </a:extLst>
          </p:cNvPr>
          <p:cNvSpPr txBox="1"/>
          <p:nvPr/>
        </p:nvSpPr>
        <p:spPr>
          <a:xfrm>
            <a:off x="1894788" y="365125"/>
            <a:ext cx="8116478" cy="707886"/>
          </a:xfrm>
          <a:prstGeom prst="rect">
            <a:avLst/>
          </a:prstGeom>
          <a:noFill/>
        </p:spPr>
        <p:txBody>
          <a:bodyPr wrap="square" rtlCol="0">
            <a:spAutoFit/>
          </a:bodyPr>
          <a:lstStyle/>
          <a:p>
            <a:r>
              <a:rPr lang="en-US" sz="2000" dirty="0">
                <a:solidFill>
                  <a:schemeClr val="bg1"/>
                </a:solidFill>
                <a:effectLst/>
                <a:latin typeface="Aptos" panose="020B0004020202020204" pitchFamily="34" charset="0"/>
              </a:rPr>
              <a:t>4. Who should be the brand ambassador if </a:t>
            </a:r>
            <a:r>
              <a:rPr lang="en-US" sz="2000" dirty="0" err="1">
                <a:solidFill>
                  <a:schemeClr val="bg1"/>
                </a:solidFill>
                <a:effectLst/>
                <a:latin typeface="Aptos" panose="020B0004020202020204" pitchFamily="34" charset="0"/>
              </a:rPr>
              <a:t>AtliQ</a:t>
            </a:r>
            <a:r>
              <a:rPr lang="en-US" sz="2000" dirty="0">
                <a:solidFill>
                  <a:schemeClr val="bg1"/>
                </a:solidFill>
                <a:effectLst/>
                <a:latin typeface="Aptos" panose="020B0004020202020204" pitchFamily="34" charset="0"/>
              </a:rPr>
              <a:t> Motors launches their </a:t>
            </a:r>
            <a:endParaRPr lang="en-US" sz="2000" dirty="0">
              <a:solidFill>
                <a:schemeClr val="bg1"/>
              </a:solidFill>
            </a:endParaRPr>
          </a:p>
          <a:p>
            <a:r>
              <a:rPr lang="en-US" sz="2000" dirty="0">
                <a:solidFill>
                  <a:schemeClr val="bg1"/>
                </a:solidFill>
                <a:effectLst/>
                <a:latin typeface="Aptos" panose="020B0004020202020204" pitchFamily="34" charset="0"/>
              </a:rPr>
              <a:t>EV/Hybrid vehicles in India and why?</a:t>
            </a:r>
            <a:endParaRPr lang="en-US" sz="2000" dirty="0">
              <a:solidFill>
                <a:schemeClr val="bg1"/>
              </a:solidFill>
            </a:endParaRPr>
          </a:p>
        </p:txBody>
      </p:sp>
      <p:sp>
        <p:nvSpPr>
          <p:cNvPr id="3" name="TextBox 2">
            <a:extLst>
              <a:ext uri="{FF2B5EF4-FFF2-40B4-BE49-F238E27FC236}">
                <a16:creationId xmlns:a16="http://schemas.microsoft.com/office/drawing/2014/main" id="{41A21DBF-A389-5604-235A-01E84A0E5F8F}"/>
              </a:ext>
            </a:extLst>
          </p:cNvPr>
          <p:cNvSpPr txBox="1"/>
          <p:nvPr/>
        </p:nvSpPr>
        <p:spPr>
          <a:xfrm>
            <a:off x="467805" y="1571919"/>
            <a:ext cx="6555164" cy="4524315"/>
          </a:xfrm>
          <a:prstGeom prst="rect">
            <a:avLst/>
          </a:prstGeom>
          <a:noFill/>
        </p:spPr>
        <p:txBody>
          <a:bodyPr wrap="square" rtlCol="0">
            <a:spAutoFit/>
          </a:bodyPr>
          <a:lstStyle/>
          <a:p>
            <a:r>
              <a:rPr lang="en-US" b="1" dirty="0">
                <a:solidFill>
                  <a:schemeClr val="bg1"/>
                </a:solidFill>
              </a:rPr>
              <a:t>4. Ratan Tata (Industrialist and Philanthropist)</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b="1" dirty="0">
                <a:solidFill>
                  <a:schemeClr val="bg1"/>
                </a:solidFill>
              </a:rPr>
              <a:t>Why</a:t>
            </a:r>
            <a:r>
              <a:rPr lang="en-US" dirty="0">
                <a:solidFill>
                  <a:schemeClr val="bg1"/>
                </a:solidFill>
              </a:rPr>
              <a:t>: Ratan Tata is a highly respected figure in India, known for his ethics, social impact, and love for innovation. His association with an EV brand would highlight reliability, trustworthiness, and social responsibility.</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bg1"/>
                </a:solidFill>
              </a:rPr>
              <a:t>Focus on Social Good</a:t>
            </a:r>
            <a:r>
              <a:rPr lang="en-US" dirty="0">
                <a:solidFill>
                  <a:schemeClr val="bg1"/>
                </a:solidFill>
              </a:rPr>
              <a:t>: Ratan Tata’s image aligns well with the vision of EVs as a solution for sustainable development and a cleaner environment.</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bg1"/>
                </a:solidFill>
              </a:rPr>
              <a:t>Appeal Across Demographics</a:t>
            </a:r>
            <a:r>
              <a:rPr lang="en-US" dirty="0">
                <a:solidFill>
                  <a:schemeClr val="bg1"/>
                </a:solidFill>
              </a:rPr>
              <a:t>: Tata’s reputation resonates with a wide range of audiences, including both young and mature consumers, making him an ideal ambassador for a brand that aims to establish trust and authority.</a:t>
            </a:r>
          </a:p>
          <a:p>
            <a:endParaRPr lang="en-US" dirty="0">
              <a:solidFill>
                <a:schemeClr val="bg1"/>
              </a:solidFill>
            </a:endParaRPr>
          </a:p>
        </p:txBody>
      </p:sp>
      <p:pic>
        <p:nvPicPr>
          <p:cNvPr id="9" name="Picture 8">
            <a:extLst>
              <a:ext uri="{FF2B5EF4-FFF2-40B4-BE49-F238E27FC236}">
                <a16:creationId xmlns:a16="http://schemas.microsoft.com/office/drawing/2014/main" id="{AC682A88-FDE1-E466-0BFF-3C8363925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917" y="1571919"/>
            <a:ext cx="4619134" cy="4238331"/>
          </a:xfrm>
          <a:prstGeom prst="rect">
            <a:avLst/>
          </a:prstGeom>
        </p:spPr>
      </p:pic>
    </p:spTree>
    <p:extLst>
      <p:ext uri="{BB962C8B-B14F-4D97-AF65-F5344CB8AC3E}">
        <p14:creationId xmlns:p14="http://schemas.microsoft.com/office/powerpoint/2010/main" val="362207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76D6E-FF5E-EBA2-647D-F556C07BC4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315655-C479-1363-02E7-03BB03D6417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678BA59-3A87-BBB4-8868-445337A27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93FAF50A-92C5-BF52-3823-63D14818F6A3}"/>
              </a:ext>
            </a:extLst>
          </p:cNvPr>
          <p:cNvSpPr txBox="1"/>
          <p:nvPr/>
        </p:nvSpPr>
        <p:spPr>
          <a:xfrm>
            <a:off x="1802090" y="471340"/>
            <a:ext cx="8587819" cy="646331"/>
          </a:xfrm>
          <a:prstGeom prst="rect">
            <a:avLst/>
          </a:prstGeom>
          <a:noFill/>
        </p:spPr>
        <p:txBody>
          <a:bodyPr wrap="square" rtlCol="0">
            <a:spAutoFit/>
          </a:bodyPr>
          <a:lstStyle/>
          <a:p>
            <a:r>
              <a:rPr lang="en-US" sz="1800" dirty="0">
                <a:solidFill>
                  <a:schemeClr val="bg1"/>
                </a:solidFill>
                <a:effectLst/>
                <a:latin typeface="Aptos" panose="020B0004020202020204" pitchFamily="34" charset="0"/>
              </a:rPr>
              <a:t>5. Which state of India is ideal to start the manufacturing unit? (Based on subsidies provided, ease of doing business, stability in governance etc.)</a:t>
            </a:r>
            <a:endParaRPr lang="en-US" dirty="0">
              <a:solidFill>
                <a:schemeClr val="bg1"/>
              </a:solidFill>
            </a:endParaRPr>
          </a:p>
        </p:txBody>
      </p:sp>
      <p:sp>
        <p:nvSpPr>
          <p:cNvPr id="3" name="TextBox 2">
            <a:extLst>
              <a:ext uri="{FF2B5EF4-FFF2-40B4-BE49-F238E27FC236}">
                <a16:creationId xmlns:a16="http://schemas.microsoft.com/office/drawing/2014/main" id="{D97C0F4C-FE75-69CF-2DB9-47387C556E7C}"/>
              </a:ext>
            </a:extLst>
          </p:cNvPr>
          <p:cNvSpPr txBox="1"/>
          <p:nvPr/>
        </p:nvSpPr>
        <p:spPr>
          <a:xfrm>
            <a:off x="593103" y="2055813"/>
            <a:ext cx="10760697" cy="4093428"/>
          </a:xfrm>
          <a:prstGeom prst="rect">
            <a:avLst/>
          </a:prstGeom>
          <a:noFill/>
        </p:spPr>
        <p:txBody>
          <a:bodyPr wrap="square" rtlCol="0">
            <a:spAutoFit/>
          </a:bodyPr>
          <a:lstStyle/>
          <a:p>
            <a:r>
              <a:rPr lang="en-US" sz="2000" b="1" dirty="0">
                <a:solidFill>
                  <a:schemeClr val="bg1"/>
                </a:solidFill>
              </a:rPr>
              <a:t>Karnataka</a:t>
            </a:r>
          </a:p>
          <a:p>
            <a:pPr>
              <a:buFont typeface="Arial" panose="020B0604020202020204" pitchFamily="34" charset="0"/>
              <a:buChar char="•"/>
            </a:pPr>
            <a:r>
              <a:rPr lang="en-US" sz="2000" b="1" dirty="0">
                <a:solidFill>
                  <a:schemeClr val="bg1"/>
                </a:solidFill>
              </a:rPr>
              <a:t>Subsidies and Incentives</a:t>
            </a:r>
            <a:r>
              <a:rPr lang="en-US" sz="2000" dirty="0">
                <a:solidFill>
                  <a:schemeClr val="bg1"/>
                </a:solidFill>
              </a:rPr>
              <a:t>: Karnataka provides incentives like land concessions, subsidies on electricity, and capital investment subsidies for EV and battery manufacturing.</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Ease of Doing Business</a:t>
            </a:r>
            <a:r>
              <a:rPr lang="en-US" sz="2000" dirty="0">
                <a:solidFill>
                  <a:schemeClr val="bg1"/>
                </a:solidFill>
              </a:rPr>
              <a:t>: Bengaluru, Karnataka’s capital, is a hub for technology and innovation, offering an environment conducive to business, especially for tech-driven industries.</a:t>
            </a:r>
            <a:br>
              <a:rPr lang="en-US" sz="2000" dirty="0">
                <a:solidFill>
                  <a:schemeClr val="bg1"/>
                </a:solidFill>
              </a:rPr>
            </a:br>
            <a:endParaRPr lang="en-US" sz="2000" dirty="0">
              <a:solidFill>
                <a:schemeClr val="bg1"/>
              </a:solidFill>
            </a:endParaRPr>
          </a:p>
          <a:p>
            <a:pPr>
              <a:buFont typeface="Arial" panose="020B0604020202020204" pitchFamily="34" charset="0"/>
              <a:buChar char="•"/>
            </a:pPr>
            <a:r>
              <a:rPr lang="en-US" sz="2000" b="1" dirty="0">
                <a:solidFill>
                  <a:schemeClr val="bg1"/>
                </a:solidFill>
              </a:rPr>
              <a:t>Supportive Ecosystem</a:t>
            </a:r>
            <a:r>
              <a:rPr lang="en-US" sz="2000" dirty="0">
                <a:solidFill>
                  <a:schemeClr val="bg1"/>
                </a:solidFill>
              </a:rPr>
              <a:t>: Karnataka is home to numerous tech startups, R&amp;D centers, and educational institutions, making it a good choice for high-tech manufacturing and innovation in the EV sector.</a:t>
            </a:r>
            <a:br>
              <a:rPr lang="en-US" sz="2000" dirty="0">
                <a:solidFill>
                  <a:schemeClr val="bg1"/>
                </a:solidFill>
              </a:rPr>
            </a:br>
            <a:endParaRPr lang="en-US" sz="2000" dirty="0">
              <a:solidFill>
                <a:schemeClr val="bg1"/>
              </a:solidFill>
            </a:endParaRPr>
          </a:p>
          <a:p>
            <a:pPr>
              <a:buFont typeface="Arial" panose="020B0604020202020204" pitchFamily="34" charset="0"/>
              <a:buChar char="•"/>
            </a:pPr>
            <a:r>
              <a:rPr lang="en-US" sz="2000" b="1" dirty="0">
                <a:solidFill>
                  <a:schemeClr val="bg1"/>
                </a:solidFill>
              </a:rPr>
              <a:t>Government Policies</a:t>
            </a:r>
            <a:r>
              <a:rPr lang="en-US" sz="2000" dirty="0">
                <a:solidFill>
                  <a:schemeClr val="bg1"/>
                </a:solidFill>
              </a:rPr>
              <a:t>: The state has a dedicated EV policy aimed at attracting investments in EV manufacturing and promoting research and development.</a:t>
            </a:r>
          </a:p>
          <a:p>
            <a:endParaRPr lang="en-US" sz="2000" dirty="0">
              <a:solidFill>
                <a:schemeClr val="bg1"/>
              </a:solidFill>
            </a:endParaRPr>
          </a:p>
        </p:txBody>
      </p:sp>
    </p:spTree>
    <p:extLst>
      <p:ext uri="{BB962C8B-B14F-4D97-AF65-F5344CB8AC3E}">
        <p14:creationId xmlns:p14="http://schemas.microsoft.com/office/powerpoint/2010/main" val="49351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5A86-78EC-A50B-5439-3B2EDE4C14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8BC65F-C8A3-F35B-6A02-D0399EF0734A}"/>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EA2FCFA-7FE2-ABAC-3846-BC6B7263E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DFE7ACBC-6644-0442-BD60-AB55DD75FA17}"/>
              </a:ext>
            </a:extLst>
          </p:cNvPr>
          <p:cNvSpPr txBox="1"/>
          <p:nvPr/>
        </p:nvSpPr>
        <p:spPr>
          <a:xfrm>
            <a:off x="3264031" y="365125"/>
            <a:ext cx="5474616" cy="400110"/>
          </a:xfrm>
          <a:prstGeom prst="rect">
            <a:avLst/>
          </a:prstGeom>
          <a:noFill/>
        </p:spPr>
        <p:txBody>
          <a:bodyPr wrap="square">
            <a:spAutoFit/>
          </a:bodyPr>
          <a:lstStyle/>
          <a:p>
            <a:r>
              <a:rPr lang="en-US" sz="2000" dirty="0">
                <a:solidFill>
                  <a:schemeClr val="bg1"/>
                </a:solidFill>
                <a:effectLst/>
                <a:latin typeface="Aptos" panose="020B0004020202020204" pitchFamily="34" charset="0"/>
              </a:rPr>
              <a:t>6. Your top 3 recommendations for </a:t>
            </a:r>
            <a:r>
              <a:rPr lang="en-US" sz="2000" dirty="0" err="1">
                <a:solidFill>
                  <a:schemeClr val="bg1"/>
                </a:solidFill>
                <a:effectLst/>
                <a:latin typeface="Aptos" panose="020B0004020202020204" pitchFamily="34" charset="0"/>
              </a:rPr>
              <a:t>AtliQ</a:t>
            </a:r>
            <a:r>
              <a:rPr lang="en-US" sz="2000" dirty="0">
                <a:solidFill>
                  <a:schemeClr val="bg1"/>
                </a:solidFill>
                <a:effectLst/>
                <a:latin typeface="Aptos" panose="020B0004020202020204" pitchFamily="34" charset="0"/>
              </a:rPr>
              <a:t> Motors.</a:t>
            </a:r>
            <a:endParaRPr lang="en-US" sz="2000" dirty="0">
              <a:solidFill>
                <a:schemeClr val="bg1"/>
              </a:solidFill>
            </a:endParaRPr>
          </a:p>
        </p:txBody>
      </p:sp>
      <p:sp>
        <p:nvSpPr>
          <p:cNvPr id="6" name="TextBox 5">
            <a:extLst>
              <a:ext uri="{FF2B5EF4-FFF2-40B4-BE49-F238E27FC236}">
                <a16:creationId xmlns:a16="http://schemas.microsoft.com/office/drawing/2014/main" id="{B8CD0DD2-C2E7-1DBA-4661-839DA6BF58ED}"/>
              </a:ext>
            </a:extLst>
          </p:cNvPr>
          <p:cNvSpPr txBox="1"/>
          <p:nvPr/>
        </p:nvSpPr>
        <p:spPr>
          <a:xfrm>
            <a:off x="1084082" y="1490975"/>
            <a:ext cx="9834513" cy="4524315"/>
          </a:xfrm>
          <a:prstGeom prst="rect">
            <a:avLst/>
          </a:prstGeom>
          <a:noFill/>
        </p:spPr>
        <p:txBody>
          <a:bodyPr wrap="square">
            <a:spAutoFit/>
          </a:bodyPr>
          <a:lstStyle/>
          <a:p>
            <a:r>
              <a:rPr lang="en-US" dirty="0">
                <a:solidFill>
                  <a:schemeClr val="bg1"/>
                </a:solidFill>
              </a:rPr>
              <a:t>Top 3 Recommendations for </a:t>
            </a:r>
            <a:r>
              <a:rPr lang="en-US" dirty="0" err="1">
                <a:solidFill>
                  <a:schemeClr val="bg1"/>
                </a:solidFill>
              </a:rPr>
              <a:t>AtliQ</a:t>
            </a:r>
            <a:r>
              <a:rPr lang="en-US" dirty="0">
                <a:solidFill>
                  <a:schemeClr val="bg1"/>
                </a:solidFill>
              </a:rPr>
              <a:t> Motors</a:t>
            </a:r>
          </a:p>
          <a:p>
            <a:endParaRPr lang="en-US" dirty="0">
              <a:solidFill>
                <a:schemeClr val="bg1"/>
              </a:solidFill>
            </a:endParaRPr>
          </a:p>
          <a:p>
            <a:r>
              <a:rPr lang="en-US" dirty="0">
                <a:solidFill>
                  <a:schemeClr val="bg1"/>
                </a:solidFill>
              </a:rPr>
              <a:t>1. </a:t>
            </a:r>
            <a:r>
              <a:rPr lang="en-US" dirty="0">
                <a:solidFill>
                  <a:srgbClr val="FFC000"/>
                </a:solidFill>
              </a:rPr>
              <a:t>Prioritize Sales and Marketing in High-Penetration States</a:t>
            </a:r>
            <a:r>
              <a:rPr lang="en-US" dirty="0">
                <a:solidFill>
                  <a:schemeClr val="bg1"/>
                </a:solidFill>
              </a:rPr>
              <a:t>: Maharashtra and Karnataka have high EV penetration rates, so focus on boosting sales in these states. To increase brand awareness in other regions, conduct marketing campaigns, organize test drives, and showcase your products to educate potential customers.</a:t>
            </a:r>
          </a:p>
          <a:p>
            <a:endParaRPr lang="en-US" dirty="0">
              <a:solidFill>
                <a:schemeClr val="bg1"/>
              </a:solidFill>
            </a:endParaRPr>
          </a:p>
          <a:p>
            <a:r>
              <a:rPr lang="en-US" dirty="0">
                <a:solidFill>
                  <a:schemeClr val="bg1"/>
                </a:solidFill>
              </a:rPr>
              <a:t>2</a:t>
            </a:r>
            <a:r>
              <a:rPr lang="en-US" dirty="0">
                <a:solidFill>
                  <a:srgbClr val="FFC000"/>
                </a:solidFill>
              </a:rPr>
              <a:t>. Emphasize 4-Wheelers in Product Strategy</a:t>
            </a:r>
            <a:r>
              <a:rPr lang="en-US" dirty="0">
                <a:solidFill>
                  <a:schemeClr val="bg1"/>
                </a:solidFill>
              </a:rPr>
              <a:t>: While demand for both 2-wheelers and 4-wheelers is forecasted to grow, 4-wheelers are expected to see significant increases. Prioritize your 4-wheeler offerings while maintaining a strong presence in the 2-wheeler market.</a:t>
            </a:r>
          </a:p>
          <a:p>
            <a:endParaRPr lang="en-US" dirty="0">
              <a:solidFill>
                <a:schemeClr val="bg1"/>
              </a:solidFill>
            </a:endParaRPr>
          </a:p>
          <a:p>
            <a:r>
              <a:rPr lang="en-US" dirty="0">
                <a:solidFill>
                  <a:schemeClr val="bg1"/>
                </a:solidFill>
              </a:rPr>
              <a:t>3.</a:t>
            </a:r>
            <a:r>
              <a:rPr lang="en-US" dirty="0">
                <a:solidFill>
                  <a:srgbClr val="FFC000"/>
                </a:solidFill>
              </a:rPr>
              <a:t>Expand Marketing Efforts in High-Selling Regions and Consider Strategic Partnerships</a:t>
            </a:r>
            <a:r>
              <a:rPr lang="en-US" dirty="0">
                <a:solidFill>
                  <a:schemeClr val="bg1"/>
                </a:solidFill>
              </a:rPr>
              <a:t>: Sales are currently stronger in the north-west and southern regions than in the north and north-east. Increase marketing in these high-selling areas to build on existing demand. Additionally, partnering with Tata Motors, which has strong EV sales, could offer mutual benefits and help grow </a:t>
            </a:r>
            <a:r>
              <a:rPr lang="en-US" dirty="0" err="1">
                <a:solidFill>
                  <a:schemeClr val="bg1"/>
                </a:solidFill>
              </a:rPr>
              <a:t>AtliQ’s</a:t>
            </a:r>
            <a:r>
              <a:rPr lang="en-US" dirty="0">
                <a:solidFill>
                  <a:schemeClr val="bg1"/>
                </a:solidFill>
              </a:rPr>
              <a:t> presence in the market.</a:t>
            </a:r>
          </a:p>
        </p:txBody>
      </p:sp>
    </p:spTree>
    <p:extLst>
      <p:ext uri="{BB962C8B-B14F-4D97-AF65-F5344CB8AC3E}">
        <p14:creationId xmlns:p14="http://schemas.microsoft.com/office/powerpoint/2010/main" val="36244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4ACB-D82B-7F7A-4305-D9EE186DD4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299792-E89D-3FD6-D54B-9F01E842895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ECEBBCE3-4E0A-1C1D-E604-B00314D5B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B0B2555-353F-7D25-4DA7-59BDB5392961}"/>
              </a:ext>
            </a:extLst>
          </p:cNvPr>
          <p:cNvSpPr txBox="1"/>
          <p:nvPr/>
        </p:nvSpPr>
        <p:spPr>
          <a:xfrm>
            <a:off x="914400" y="2869476"/>
            <a:ext cx="10515600" cy="2062103"/>
          </a:xfrm>
          <a:prstGeom prst="rect">
            <a:avLst/>
          </a:prstGeom>
          <a:noFill/>
        </p:spPr>
        <p:txBody>
          <a:bodyPr wrap="square">
            <a:spAutoFit/>
          </a:bodyPr>
          <a:lstStyle/>
          <a:p>
            <a:r>
              <a:rPr lang="en-US" sz="3200" dirty="0">
                <a:solidFill>
                  <a:schemeClr val="bg1"/>
                </a:solidFill>
                <a:latin typeface="Manrope"/>
              </a:rPr>
              <a:t>I</a:t>
            </a:r>
            <a:r>
              <a:rPr lang="en-US" sz="3200" b="0" i="0" dirty="0">
                <a:solidFill>
                  <a:schemeClr val="bg1"/>
                </a:solidFill>
                <a:effectLst/>
                <a:latin typeface="Manrope"/>
              </a:rPr>
              <a:t>n India </a:t>
            </a:r>
            <a:r>
              <a:rPr lang="en-US" sz="3200" dirty="0" err="1">
                <a:solidFill>
                  <a:schemeClr val="bg1"/>
                </a:solidFill>
                <a:latin typeface="Manrope"/>
              </a:rPr>
              <a:t>AtliQ’s</a:t>
            </a:r>
            <a:r>
              <a:rPr lang="en-US" sz="3200" b="0" i="0" dirty="0">
                <a:solidFill>
                  <a:schemeClr val="bg1"/>
                </a:solidFill>
                <a:effectLst/>
                <a:latin typeface="Manrope"/>
              </a:rPr>
              <a:t> market share is less than 2%. Bruce </a:t>
            </a:r>
            <a:r>
              <a:rPr lang="en-US" sz="3200" b="0" i="0" dirty="0" err="1">
                <a:solidFill>
                  <a:schemeClr val="bg1"/>
                </a:solidFill>
                <a:effectLst/>
                <a:latin typeface="Manrope"/>
              </a:rPr>
              <a:t>Haryali</a:t>
            </a:r>
            <a:r>
              <a:rPr lang="en-US" sz="3200" b="0" i="0" dirty="0">
                <a:solidFill>
                  <a:schemeClr val="bg1"/>
                </a:solidFill>
                <a:effectLst/>
                <a:latin typeface="Manrope"/>
              </a:rPr>
              <a:t>, the chief of </a:t>
            </a:r>
            <a:r>
              <a:rPr lang="en-US" sz="3200" b="0" i="0" dirty="0" err="1">
                <a:solidFill>
                  <a:schemeClr val="bg1"/>
                </a:solidFill>
                <a:effectLst/>
                <a:latin typeface="Manrope"/>
              </a:rPr>
              <a:t>AtliQ</a:t>
            </a:r>
            <a:r>
              <a:rPr lang="en-US" sz="3200" b="0" i="0" dirty="0">
                <a:solidFill>
                  <a:schemeClr val="bg1"/>
                </a:solidFill>
                <a:effectLst/>
                <a:latin typeface="Manrope"/>
              </a:rPr>
              <a:t> Motors India wanted to do a detailed market study of existing EV/Hybrid market in India before proceeding further. </a:t>
            </a:r>
            <a:endParaRPr lang="en-US" sz="3200" dirty="0">
              <a:solidFill>
                <a:schemeClr val="bg1"/>
              </a:solidFill>
            </a:endParaRPr>
          </a:p>
        </p:txBody>
      </p:sp>
      <p:sp>
        <p:nvSpPr>
          <p:cNvPr id="5" name="TextBox 4">
            <a:extLst>
              <a:ext uri="{FF2B5EF4-FFF2-40B4-BE49-F238E27FC236}">
                <a16:creationId xmlns:a16="http://schemas.microsoft.com/office/drawing/2014/main" id="{D5FEC1E0-8B1A-3286-5069-917969B3C570}"/>
              </a:ext>
            </a:extLst>
          </p:cNvPr>
          <p:cNvSpPr txBox="1"/>
          <p:nvPr/>
        </p:nvSpPr>
        <p:spPr>
          <a:xfrm>
            <a:off x="3759200" y="1027906"/>
            <a:ext cx="5161280" cy="646331"/>
          </a:xfrm>
          <a:prstGeom prst="rect">
            <a:avLst/>
          </a:prstGeom>
          <a:noFill/>
        </p:spPr>
        <p:txBody>
          <a:bodyPr wrap="square" rtlCol="0">
            <a:spAutoFit/>
          </a:bodyPr>
          <a:lstStyle/>
          <a:p>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Problem statement</a:t>
            </a:r>
          </a:p>
        </p:txBody>
      </p:sp>
    </p:spTree>
    <p:extLst>
      <p:ext uri="{BB962C8B-B14F-4D97-AF65-F5344CB8AC3E}">
        <p14:creationId xmlns:p14="http://schemas.microsoft.com/office/powerpoint/2010/main" val="87225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9B9B4-3B3B-4C3D-F2AA-B85CC42EEB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5887B4-2B52-6389-23AF-0362134714D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97F33BD-6ABB-2390-C361-419C8D70C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61A12DE8-A210-295B-E8BC-0DC490512F1F}"/>
              </a:ext>
            </a:extLst>
          </p:cNvPr>
          <p:cNvSpPr txBox="1"/>
          <p:nvPr/>
        </p:nvSpPr>
        <p:spPr>
          <a:xfrm>
            <a:off x="3320199" y="2055813"/>
            <a:ext cx="5475009" cy="1569660"/>
          </a:xfrm>
          <a:prstGeom prst="rect">
            <a:avLst/>
          </a:prstGeom>
          <a:noFill/>
        </p:spPr>
        <p:txBody>
          <a:bodyPr wrap="square" rtlCol="0">
            <a:spAutoFit/>
          </a:bodyPr>
          <a:lstStyle/>
          <a:p>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a:t>
            </a:r>
            <a:r>
              <a:rPr lang="en-US" sz="9600" dirty="0">
                <a:ln w="0"/>
                <a:solidFill>
                  <a:srgbClr val="FFC000"/>
                </a:solidFill>
                <a:effectLst>
                  <a:reflection blurRad="6350" stA="53000" endA="300" endPos="35500" dir="5400000" sy="-90000" algn="bl" rotWithShape="0"/>
                </a:effectLst>
              </a:rPr>
              <a:t>you</a:t>
            </a:r>
          </a:p>
        </p:txBody>
      </p:sp>
    </p:spTree>
    <p:extLst>
      <p:ext uri="{BB962C8B-B14F-4D97-AF65-F5344CB8AC3E}">
        <p14:creationId xmlns:p14="http://schemas.microsoft.com/office/powerpoint/2010/main" val="1861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DC32B-7FF2-4AFA-768F-572D3A078C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F1018C-6A65-07EC-7903-3411017C166C}"/>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E31753ED-7E6D-01D1-DB8A-0759DE56A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767E9A15-5B67-6759-0153-C6C507DFAA09}"/>
              </a:ext>
            </a:extLst>
          </p:cNvPr>
          <p:cNvSpPr txBox="1"/>
          <p:nvPr/>
        </p:nvSpPr>
        <p:spPr>
          <a:xfrm>
            <a:off x="721360" y="2363530"/>
            <a:ext cx="10322560" cy="2862322"/>
          </a:xfrm>
          <a:prstGeom prst="rect">
            <a:avLst/>
          </a:prstGeom>
          <a:noFill/>
        </p:spPr>
        <p:txBody>
          <a:bodyPr wrap="square">
            <a:spAutoFit/>
          </a:bodyPr>
          <a:lstStyle/>
          <a:p>
            <a:endParaRPr lang="en-US" sz="2000" dirty="0">
              <a:solidFill>
                <a:schemeClr val="bg1"/>
              </a:solidFill>
            </a:endParaRPr>
          </a:p>
          <a:p>
            <a:r>
              <a:rPr lang="en-US" sz="2000" dirty="0">
                <a:solidFill>
                  <a:schemeClr val="bg1"/>
                </a:solidFill>
              </a:rPr>
              <a:t>The primary objective of this market study is to conduct a comprehensive analysis of the electric vehicle (EV) and hybrid vehicle market in India, </a:t>
            </a:r>
            <a:r>
              <a:rPr lang="en-US" sz="2000" dirty="0">
                <a:solidFill>
                  <a:srgbClr val="FFC000"/>
                </a:solidFill>
              </a:rPr>
              <a:t>focusing on key factors that influence consumer preferences, adoption rates, competitive landscape, and regulatory policies</a:t>
            </a:r>
            <a:r>
              <a:rPr lang="en-US" sz="2000" dirty="0">
                <a:solidFill>
                  <a:schemeClr val="bg1"/>
                </a:solidFill>
              </a:rPr>
              <a:t>. The </a:t>
            </a:r>
            <a:r>
              <a:rPr lang="en-US" sz="2000" dirty="0">
                <a:solidFill>
                  <a:srgbClr val="FFC000"/>
                </a:solidFill>
              </a:rPr>
              <a:t>study aims </a:t>
            </a:r>
            <a:r>
              <a:rPr lang="en-US" sz="2000" dirty="0">
                <a:solidFill>
                  <a:schemeClr val="bg1"/>
                </a:solidFill>
              </a:rPr>
              <a:t>to identify growth opportunities for </a:t>
            </a:r>
            <a:r>
              <a:rPr lang="en-US" sz="2000" dirty="0" err="1">
                <a:solidFill>
                  <a:schemeClr val="bg1"/>
                </a:solidFill>
              </a:rPr>
              <a:t>AtliQ</a:t>
            </a:r>
            <a:r>
              <a:rPr lang="en-US" sz="2000" dirty="0">
                <a:solidFill>
                  <a:schemeClr val="bg1"/>
                </a:solidFill>
              </a:rPr>
              <a:t> Motors, assess the viability of launching </a:t>
            </a:r>
            <a:r>
              <a:rPr lang="en-US" sz="2000" dirty="0">
                <a:solidFill>
                  <a:srgbClr val="FFC000"/>
                </a:solidFill>
              </a:rPr>
              <a:t>their bestselling EV models in India, and provide actionable insights on market trends, consumer behavior</a:t>
            </a:r>
            <a:r>
              <a:rPr lang="en-US" sz="2000" dirty="0">
                <a:solidFill>
                  <a:schemeClr val="bg1"/>
                </a:solidFill>
              </a:rPr>
              <a:t>, and </a:t>
            </a:r>
            <a:r>
              <a:rPr lang="en-US" sz="2000" dirty="0">
                <a:solidFill>
                  <a:srgbClr val="FFC000"/>
                </a:solidFill>
              </a:rPr>
              <a:t>strategic approaches to increase market share beyond the current 2%. </a:t>
            </a:r>
            <a:r>
              <a:rPr lang="en-US" sz="2000" dirty="0">
                <a:solidFill>
                  <a:schemeClr val="bg1"/>
                </a:solidFill>
              </a:rPr>
              <a:t>The findings will help </a:t>
            </a:r>
            <a:r>
              <a:rPr lang="en-US" sz="2000" dirty="0" err="1">
                <a:solidFill>
                  <a:schemeClr val="bg1"/>
                </a:solidFill>
              </a:rPr>
              <a:t>AtliQ</a:t>
            </a:r>
            <a:r>
              <a:rPr lang="en-US" sz="2000" dirty="0">
                <a:solidFill>
                  <a:schemeClr val="bg1"/>
                </a:solidFill>
              </a:rPr>
              <a:t> Motors India tailor their marketing, sales, and distribution strategies to successfully expand their presence in the Indian automotive market.</a:t>
            </a:r>
          </a:p>
        </p:txBody>
      </p:sp>
      <p:sp>
        <p:nvSpPr>
          <p:cNvPr id="6" name="TextBox 5">
            <a:extLst>
              <a:ext uri="{FF2B5EF4-FFF2-40B4-BE49-F238E27FC236}">
                <a16:creationId xmlns:a16="http://schemas.microsoft.com/office/drawing/2014/main" id="{3DF05F3B-7221-58A9-443F-C4E2935A1ADD}"/>
              </a:ext>
            </a:extLst>
          </p:cNvPr>
          <p:cNvSpPr txBox="1"/>
          <p:nvPr/>
        </p:nvSpPr>
        <p:spPr>
          <a:xfrm>
            <a:off x="4978400" y="1057612"/>
            <a:ext cx="2032000" cy="646331"/>
          </a:xfrm>
          <a:prstGeom prst="rect">
            <a:avLst/>
          </a:prstGeom>
          <a:noFill/>
        </p:spPr>
        <p:txBody>
          <a:bodyPr wrap="square">
            <a:spAutoFit/>
          </a:bodyPr>
          <a:lstStyle/>
          <a:p>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Objective</a:t>
            </a:r>
          </a:p>
        </p:txBody>
      </p:sp>
    </p:spTree>
    <p:extLst>
      <p:ext uri="{BB962C8B-B14F-4D97-AF65-F5344CB8AC3E}">
        <p14:creationId xmlns:p14="http://schemas.microsoft.com/office/powerpoint/2010/main" val="41105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68338B-A031-E54C-E413-F18143C6583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D86D9EA-1103-80E6-20BD-3B7FD780E1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433D0AB4-46AE-8FC8-DEBD-B2D00A317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153" y="1126003"/>
            <a:ext cx="7125694" cy="5058481"/>
          </a:xfrm>
          <a:prstGeom prst="rect">
            <a:avLst/>
          </a:prstGeom>
        </p:spPr>
      </p:pic>
      <p:sp>
        <p:nvSpPr>
          <p:cNvPr id="13" name="TextBox 12">
            <a:extLst>
              <a:ext uri="{FF2B5EF4-FFF2-40B4-BE49-F238E27FC236}">
                <a16:creationId xmlns:a16="http://schemas.microsoft.com/office/drawing/2014/main" id="{83250B43-66FA-9DB2-FE7E-035B91B809E4}"/>
              </a:ext>
            </a:extLst>
          </p:cNvPr>
          <p:cNvSpPr txBox="1"/>
          <p:nvPr/>
        </p:nvSpPr>
        <p:spPr>
          <a:xfrm>
            <a:off x="1893459" y="235555"/>
            <a:ext cx="8405082"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1. List the top 3 and bottom 3 makers for the fiscal years 2023 and 2024 in </a:t>
            </a:r>
            <a:endParaRPr lang="en-US" sz="2000" dirty="0">
              <a:solidFill>
                <a:schemeClr val="bg1"/>
              </a:solidFill>
            </a:endParaRPr>
          </a:p>
          <a:p>
            <a:r>
              <a:rPr lang="en-US" sz="2000" dirty="0">
                <a:solidFill>
                  <a:schemeClr val="bg1"/>
                </a:solidFill>
                <a:effectLst/>
                <a:latin typeface="Aptos" panose="020B0004020202020204" pitchFamily="34" charset="0"/>
              </a:rPr>
              <a:t>terms of the number of 2-wheelers sold.</a:t>
            </a:r>
            <a:endParaRPr lang="en-US" sz="2000" dirty="0">
              <a:solidFill>
                <a:schemeClr val="bg1"/>
              </a:solidFill>
            </a:endParaRPr>
          </a:p>
        </p:txBody>
      </p:sp>
    </p:spTree>
    <p:extLst>
      <p:ext uri="{BB962C8B-B14F-4D97-AF65-F5344CB8AC3E}">
        <p14:creationId xmlns:p14="http://schemas.microsoft.com/office/powerpoint/2010/main" val="34861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34528-F6C6-B137-EE24-89DD11FF819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B014EE1-6C63-118D-70AB-337875D5A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6CD0C04C-23E6-1726-FDDC-C06D5C121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080" y="1472499"/>
            <a:ext cx="3916715" cy="5020376"/>
          </a:xfrm>
          <a:prstGeom prst="rect">
            <a:avLst/>
          </a:prstGeom>
        </p:spPr>
      </p:pic>
      <p:sp>
        <p:nvSpPr>
          <p:cNvPr id="11" name="TextBox 10">
            <a:extLst>
              <a:ext uri="{FF2B5EF4-FFF2-40B4-BE49-F238E27FC236}">
                <a16:creationId xmlns:a16="http://schemas.microsoft.com/office/drawing/2014/main" id="{77026F45-4852-A3FA-34AF-383D37C0173A}"/>
              </a:ext>
            </a:extLst>
          </p:cNvPr>
          <p:cNvSpPr txBox="1"/>
          <p:nvPr/>
        </p:nvSpPr>
        <p:spPr>
          <a:xfrm>
            <a:off x="2029119" y="264198"/>
            <a:ext cx="8594889"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2. Identify the top 5 states with the highest penetration rate in 2-wheeler </a:t>
            </a:r>
            <a:endParaRPr lang="en-US" sz="2000" dirty="0">
              <a:solidFill>
                <a:schemeClr val="bg1"/>
              </a:solidFill>
            </a:endParaRPr>
          </a:p>
          <a:p>
            <a:r>
              <a:rPr lang="en-US" sz="2000" dirty="0">
                <a:solidFill>
                  <a:schemeClr val="bg1"/>
                </a:solidFill>
                <a:effectLst/>
                <a:latin typeface="Aptos" panose="020B0004020202020204" pitchFamily="34" charset="0"/>
              </a:rPr>
              <a:t>and 4-wheeler EV sales in FY 2024.</a:t>
            </a:r>
            <a:endParaRPr lang="en-US" sz="2000" dirty="0">
              <a:solidFill>
                <a:schemeClr val="bg1"/>
              </a:solidFill>
            </a:endParaRPr>
          </a:p>
        </p:txBody>
      </p:sp>
    </p:spTree>
    <p:extLst>
      <p:ext uri="{BB962C8B-B14F-4D97-AF65-F5344CB8AC3E}">
        <p14:creationId xmlns:p14="http://schemas.microsoft.com/office/powerpoint/2010/main" val="429434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F81D-B26B-590E-FB35-2313BA779C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191197-D917-41DC-7EBF-E293FA1877B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39B86BB-C279-F7BF-5FBE-A0F23262A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a:extLst>
              <a:ext uri="{FF2B5EF4-FFF2-40B4-BE49-F238E27FC236}">
                <a16:creationId xmlns:a16="http://schemas.microsoft.com/office/drawing/2014/main" id="{376EE620-D610-E993-9910-6B0E5A58A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391" y="646833"/>
            <a:ext cx="3400900" cy="6211167"/>
          </a:xfrm>
          <a:prstGeom prst="rect">
            <a:avLst/>
          </a:prstGeom>
        </p:spPr>
      </p:pic>
      <p:sp>
        <p:nvSpPr>
          <p:cNvPr id="6" name="TextBox 5">
            <a:extLst>
              <a:ext uri="{FF2B5EF4-FFF2-40B4-BE49-F238E27FC236}">
                <a16:creationId xmlns:a16="http://schemas.microsoft.com/office/drawing/2014/main" id="{28CE0059-A0D3-5C68-D73C-A20EFB04325E}"/>
              </a:ext>
            </a:extLst>
          </p:cNvPr>
          <p:cNvSpPr txBox="1"/>
          <p:nvPr/>
        </p:nvSpPr>
        <p:spPr>
          <a:xfrm>
            <a:off x="2227082" y="0"/>
            <a:ext cx="8246097"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3. List the states with negative penetration (decline) in EV sales from 2022 </a:t>
            </a:r>
            <a:endParaRPr lang="en-US" sz="2000" dirty="0">
              <a:solidFill>
                <a:schemeClr val="bg1"/>
              </a:solidFill>
            </a:endParaRPr>
          </a:p>
          <a:p>
            <a:r>
              <a:rPr lang="en-US" sz="2000" dirty="0">
                <a:solidFill>
                  <a:schemeClr val="bg1"/>
                </a:solidFill>
                <a:effectLst/>
                <a:latin typeface="Aptos" panose="020B0004020202020204" pitchFamily="34" charset="0"/>
              </a:rPr>
              <a:t>to 2024?</a:t>
            </a:r>
            <a:endParaRPr lang="en-US" sz="2000" dirty="0">
              <a:solidFill>
                <a:schemeClr val="bg1"/>
              </a:solidFill>
            </a:endParaRPr>
          </a:p>
        </p:txBody>
      </p:sp>
      <p:sp>
        <p:nvSpPr>
          <p:cNvPr id="9" name="Arrow: Right 8">
            <a:extLst>
              <a:ext uri="{FF2B5EF4-FFF2-40B4-BE49-F238E27FC236}">
                <a16:creationId xmlns:a16="http://schemas.microsoft.com/office/drawing/2014/main" id="{C34D602A-2C4C-B305-5FA9-D34BF8B4CA14}"/>
              </a:ext>
            </a:extLst>
          </p:cNvPr>
          <p:cNvSpPr/>
          <p:nvPr/>
        </p:nvSpPr>
        <p:spPr>
          <a:xfrm>
            <a:off x="4103319" y="3554453"/>
            <a:ext cx="377072" cy="1979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2F468FC7-98C5-81F8-EC51-4E1ECE4D660D}"/>
                  </a:ext>
                </a:extLst>
              </p14:cNvPr>
              <p14:cNvContentPartPr/>
              <p14:nvPr/>
            </p14:nvContentPartPr>
            <p14:xfrm>
              <a:off x="4600032" y="3629145"/>
              <a:ext cx="359640" cy="19800"/>
            </p14:xfrm>
          </p:contentPart>
        </mc:Choice>
        <mc:Fallback xmlns="">
          <p:pic>
            <p:nvPicPr>
              <p:cNvPr id="10" name="Ink 9">
                <a:extLst>
                  <a:ext uri="{FF2B5EF4-FFF2-40B4-BE49-F238E27FC236}">
                    <a16:creationId xmlns:a16="http://schemas.microsoft.com/office/drawing/2014/main" id="{2F468FC7-98C5-81F8-EC51-4E1ECE4D660D}"/>
                  </a:ext>
                </a:extLst>
              </p:cNvPr>
              <p:cNvPicPr/>
              <p:nvPr/>
            </p:nvPicPr>
            <p:blipFill>
              <a:blip r:embed="rId5"/>
              <a:stretch>
                <a:fillRect/>
              </a:stretch>
            </p:blipFill>
            <p:spPr>
              <a:xfrm>
                <a:off x="4546032" y="3521145"/>
                <a:ext cx="4672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F24A632A-275E-1D67-792D-B0D3F9D25EFA}"/>
                  </a:ext>
                </a:extLst>
              </p14:cNvPr>
              <p14:cNvContentPartPr/>
              <p14:nvPr/>
            </p14:nvContentPartPr>
            <p14:xfrm>
              <a:off x="4553232" y="6315825"/>
              <a:ext cx="1095120" cy="29880"/>
            </p14:xfrm>
          </p:contentPart>
        </mc:Choice>
        <mc:Fallback xmlns="">
          <p:pic>
            <p:nvPicPr>
              <p:cNvPr id="14" name="Ink 13">
                <a:extLst>
                  <a:ext uri="{FF2B5EF4-FFF2-40B4-BE49-F238E27FC236}">
                    <a16:creationId xmlns:a16="http://schemas.microsoft.com/office/drawing/2014/main" id="{F24A632A-275E-1D67-792D-B0D3F9D25EFA}"/>
                  </a:ext>
                </a:extLst>
              </p:cNvPr>
              <p:cNvPicPr/>
              <p:nvPr/>
            </p:nvPicPr>
            <p:blipFill>
              <a:blip r:embed="rId7"/>
              <a:stretch>
                <a:fillRect/>
              </a:stretch>
            </p:blipFill>
            <p:spPr>
              <a:xfrm>
                <a:off x="4499232" y="6207825"/>
                <a:ext cx="1202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BA38EAD-D9C9-07F1-C16E-50E86F5EDACD}"/>
                  </a:ext>
                </a:extLst>
              </p14:cNvPr>
              <p14:cNvContentPartPr/>
              <p14:nvPr/>
            </p14:nvContentPartPr>
            <p14:xfrm>
              <a:off x="4543152" y="6333825"/>
              <a:ext cx="1207440" cy="104760"/>
            </p14:xfrm>
          </p:contentPart>
        </mc:Choice>
        <mc:Fallback xmlns="">
          <p:pic>
            <p:nvPicPr>
              <p:cNvPr id="15" name="Ink 14">
                <a:extLst>
                  <a:ext uri="{FF2B5EF4-FFF2-40B4-BE49-F238E27FC236}">
                    <a16:creationId xmlns:a16="http://schemas.microsoft.com/office/drawing/2014/main" id="{CBA38EAD-D9C9-07F1-C16E-50E86F5EDACD}"/>
                  </a:ext>
                </a:extLst>
              </p:cNvPr>
              <p:cNvPicPr/>
              <p:nvPr/>
            </p:nvPicPr>
            <p:blipFill>
              <a:blip r:embed="rId9"/>
              <a:stretch>
                <a:fillRect/>
              </a:stretch>
            </p:blipFill>
            <p:spPr>
              <a:xfrm>
                <a:off x="4489152" y="6226185"/>
                <a:ext cx="1315080" cy="320400"/>
              </a:xfrm>
              <a:prstGeom prst="rect">
                <a:avLst/>
              </a:prstGeom>
            </p:spPr>
          </p:pic>
        </mc:Fallback>
      </mc:AlternateContent>
    </p:spTree>
    <p:extLst>
      <p:ext uri="{BB962C8B-B14F-4D97-AF65-F5344CB8AC3E}">
        <p14:creationId xmlns:p14="http://schemas.microsoft.com/office/powerpoint/2010/main" val="216649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A7A48-52F9-99D2-0C0B-340B06E9CE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5757E8-643E-8BE7-D0B8-9051EAB75EB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E23DA38-14AA-1689-2B80-F9E40AB66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a:extLst>
              <a:ext uri="{FF2B5EF4-FFF2-40B4-BE49-F238E27FC236}">
                <a16:creationId xmlns:a16="http://schemas.microsoft.com/office/drawing/2014/main" id="{7D372DE9-8B72-6DCC-2855-78BE1F17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54" y="1506340"/>
            <a:ext cx="7335230" cy="3833587"/>
          </a:xfrm>
          <a:prstGeom prst="rect">
            <a:avLst/>
          </a:prstGeom>
        </p:spPr>
      </p:pic>
      <p:sp>
        <p:nvSpPr>
          <p:cNvPr id="6" name="TextBox 5">
            <a:extLst>
              <a:ext uri="{FF2B5EF4-FFF2-40B4-BE49-F238E27FC236}">
                <a16:creationId xmlns:a16="http://schemas.microsoft.com/office/drawing/2014/main" id="{97F11455-2811-C19B-F222-CDBD883B4639}"/>
              </a:ext>
            </a:extLst>
          </p:cNvPr>
          <p:cNvSpPr txBox="1"/>
          <p:nvPr/>
        </p:nvSpPr>
        <p:spPr>
          <a:xfrm>
            <a:off x="2150491" y="231424"/>
            <a:ext cx="8322688"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4. What are the quarterly trends based on sales volume for the top 5 EV </a:t>
            </a:r>
            <a:endParaRPr lang="en-US" sz="2000" dirty="0">
              <a:solidFill>
                <a:schemeClr val="bg1"/>
              </a:solidFill>
            </a:endParaRPr>
          </a:p>
          <a:p>
            <a:r>
              <a:rPr lang="en-US" sz="2000" dirty="0">
                <a:solidFill>
                  <a:schemeClr val="bg1"/>
                </a:solidFill>
                <a:effectLst/>
                <a:latin typeface="Aptos" panose="020B0004020202020204" pitchFamily="34" charset="0"/>
              </a:rPr>
              <a:t>makers (4-wheelers) from 2022 to 2024?</a:t>
            </a:r>
            <a:endParaRPr lang="en-US" sz="2000" dirty="0">
              <a:solidFill>
                <a:schemeClr val="bg1"/>
              </a:solidFill>
            </a:endParaRPr>
          </a:p>
        </p:txBody>
      </p:sp>
      <p:sp>
        <p:nvSpPr>
          <p:cNvPr id="2" name="TextBox 1">
            <a:extLst>
              <a:ext uri="{FF2B5EF4-FFF2-40B4-BE49-F238E27FC236}">
                <a16:creationId xmlns:a16="http://schemas.microsoft.com/office/drawing/2014/main" id="{C73DE835-B3C0-1FD3-90C4-0EE1F9326FDE}"/>
              </a:ext>
            </a:extLst>
          </p:cNvPr>
          <p:cNvSpPr txBox="1"/>
          <p:nvPr/>
        </p:nvSpPr>
        <p:spPr>
          <a:xfrm>
            <a:off x="8591747" y="1690688"/>
            <a:ext cx="2762053" cy="1938992"/>
          </a:xfrm>
          <a:prstGeom prst="rect">
            <a:avLst/>
          </a:prstGeom>
          <a:noFill/>
        </p:spPr>
        <p:txBody>
          <a:bodyPr wrap="square" rtlCol="0">
            <a:spAutoFit/>
          </a:bodyPr>
          <a:lstStyle/>
          <a:p>
            <a:r>
              <a:rPr lang="en-US" sz="2000" dirty="0">
                <a:solidFill>
                  <a:schemeClr val="bg1"/>
                </a:solidFill>
              </a:rPr>
              <a:t>Top 5 Makers are</a:t>
            </a:r>
            <a:br>
              <a:rPr lang="en-US" sz="2000" dirty="0">
                <a:solidFill>
                  <a:schemeClr val="bg1"/>
                </a:solidFill>
              </a:rPr>
            </a:br>
            <a:r>
              <a:rPr lang="en-US" sz="2000" dirty="0">
                <a:solidFill>
                  <a:schemeClr val="bg1"/>
                </a:solidFill>
              </a:rPr>
              <a:t>1. Tata Motors</a:t>
            </a:r>
            <a:br>
              <a:rPr lang="en-US" sz="2000" dirty="0">
                <a:solidFill>
                  <a:schemeClr val="bg1"/>
                </a:solidFill>
              </a:rPr>
            </a:br>
            <a:r>
              <a:rPr lang="en-US" sz="2000" dirty="0">
                <a:solidFill>
                  <a:schemeClr val="bg1"/>
                </a:solidFill>
              </a:rPr>
              <a:t>2. Mahindra &amp; Mahindra</a:t>
            </a:r>
            <a:br>
              <a:rPr lang="en-US" sz="2000" dirty="0">
                <a:solidFill>
                  <a:schemeClr val="bg1"/>
                </a:solidFill>
              </a:rPr>
            </a:br>
            <a:r>
              <a:rPr lang="en-US" sz="2000" dirty="0">
                <a:solidFill>
                  <a:schemeClr val="bg1"/>
                </a:solidFill>
              </a:rPr>
              <a:t>3.MG Motors</a:t>
            </a:r>
            <a:br>
              <a:rPr lang="en-US" sz="2000" dirty="0">
                <a:solidFill>
                  <a:schemeClr val="bg1"/>
                </a:solidFill>
              </a:rPr>
            </a:br>
            <a:r>
              <a:rPr lang="en-US" sz="2000" dirty="0">
                <a:solidFill>
                  <a:schemeClr val="bg1"/>
                </a:solidFill>
              </a:rPr>
              <a:t>4.BYD India</a:t>
            </a:r>
            <a:br>
              <a:rPr lang="en-US" sz="2000" dirty="0">
                <a:solidFill>
                  <a:schemeClr val="bg1"/>
                </a:solidFill>
              </a:rPr>
            </a:br>
            <a:r>
              <a:rPr lang="en-US" sz="2000" dirty="0">
                <a:solidFill>
                  <a:schemeClr val="bg1"/>
                </a:solidFill>
              </a:rPr>
              <a:t>5.Hyundai</a:t>
            </a:r>
          </a:p>
        </p:txBody>
      </p:sp>
    </p:spTree>
    <p:extLst>
      <p:ext uri="{BB962C8B-B14F-4D97-AF65-F5344CB8AC3E}">
        <p14:creationId xmlns:p14="http://schemas.microsoft.com/office/powerpoint/2010/main" val="178716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86B99-1F66-F441-B1B7-A8EE3DD26B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94F4B3-7035-394D-B175-47BF903A4EE7}"/>
              </a:ext>
            </a:extLst>
          </p:cNvPr>
          <p:cNvSpPr>
            <a:spLocks noGrp="1"/>
          </p:cNvSpPr>
          <p:nvPr>
            <p:ph type="title"/>
          </p:nvPr>
        </p:nvSpPr>
        <p:spPr>
          <a:xfrm>
            <a:off x="659091" y="487674"/>
            <a:ext cx="10515600" cy="1325563"/>
          </a:xfrm>
        </p:spPr>
        <p:txBody>
          <a:bodyPr/>
          <a:lstStyle/>
          <a:p>
            <a:endParaRPr lang="en-US"/>
          </a:p>
        </p:txBody>
      </p:sp>
      <p:pic>
        <p:nvPicPr>
          <p:cNvPr id="7" name="Content Placeholder 6">
            <a:extLst>
              <a:ext uri="{FF2B5EF4-FFF2-40B4-BE49-F238E27FC236}">
                <a16:creationId xmlns:a16="http://schemas.microsoft.com/office/drawing/2014/main" id="{F6CFF28A-29FE-39F2-BAD8-710F04FAF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9" y="122549"/>
            <a:ext cx="12192000" cy="6858000"/>
          </a:xfrm>
        </p:spPr>
      </p:pic>
      <p:sp>
        <p:nvSpPr>
          <p:cNvPr id="3" name="TextBox 2">
            <a:extLst>
              <a:ext uri="{FF2B5EF4-FFF2-40B4-BE49-F238E27FC236}">
                <a16:creationId xmlns:a16="http://schemas.microsoft.com/office/drawing/2014/main" id="{2BBA33D3-1AF7-7D60-9424-6726CD0877FC}"/>
              </a:ext>
            </a:extLst>
          </p:cNvPr>
          <p:cNvSpPr txBox="1"/>
          <p:nvPr/>
        </p:nvSpPr>
        <p:spPr>
          <a:xfrm>
            <a:off x="1501220" y="377320"/>
            <a:ext cx="7869024"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5. How do the EV sales and penetration rates in Delhi compare to </a:t>
            </a:r>
            <a:endParaRPr lang="en-US" sz="2000" dirty="0">
              <a:solidFill>
                <a:schemeClr val="bg1"/>
              </a:solidFill>
            </a:endParaRPr>
          </a:p>
          <a:p>
            <a:r>
              <a:rPr lang="en-US" sz="2000" dirty="0">
                <a:solidFill>
                  <a:schemeClr val="bg1"/>
                </a:solidFill>
                <a:effectLst/>
                <a:latin typeface="Aptos" panose="020B0004020202020204" pitchFamily="34" charset="0"/>
              </a:rPr>
              <a:t>Karnataka for 2024?</a:t>
            </a:r>
            <a:endParaRPr lang="en-US" sz="2000" dirty="0">
              <a:solidFill>
                <a:schemeClr val="bg1"/>
              </a:solidFill>
            </a:endParaRPr>
          </a:p>
        </p:txBody>
      </p:sp>
      <p:pic>
        <p:nvPicPr>
          <p:cNvPr id="6" name="Picture 5">
            <a:extLst>
              <a:ext uri="{FF2B5EF4-FFF2-40B4-BE49-F238E27FC236}">
                <a16:creationId xmlns:a16="http://schemas.microsoft.com/office/drawing/2014/main" id="{D031389E-768A-9EF4-A9CB-5805CA09F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42" y="1339977"/>
            <a:ext cx="5090475" cy="3568308"/>
          </a:xfrm>
          <a:prstGeom prst="rect">
            <a:avLst/>
          </a:prstGeom>
        </p:spPr>
      </p:pic>
      <p:sp>
        <p:nvSpPr>
          <p:cNvPr id="2" name="TextBox 1">
            <a:extLst>
              <a:ext uri="{FF2B5EF4-FFF2-40B4-BE49-F238E27FC236}">
                <a16:creationId xmlns:a16="http://schemas.microsoft.com/office/drawing/2014/main" id="{ED88C219-8767-CBD8-282C-C15F0F6176AF}"/>
              </a:ext>
            </a:extLst>
          </p:cNvPr>
          <p:cNvSpPr txBox="1"/>
          <p:nvPr/>
        </p:nvSpPr>
        <p:spPr>
          <a:xfrm>
            <a:off x="8378468" y="1745975"/>
            <a:ext cx="2664642" cy="2246769"/>
          </a:xfrm>
          <a:prstGeom prst="rect">
            <a:avLst/>
          </a:prstGeom>
          <a:noFill/>
        </p:spPr>
        <p:txBody>
          <a:bodyPr wrap="square" rtlCol="0">
            <a:spAutoFit/>
          </a:bodyPr>
          <a:lstStyle/>
          <a:p>
            <a:r>
              <a:rPr lang="en-US" sz="2000" dirty="0">
                <a:solidFill>
                  <a:schemeClr val="bg1"/>
                </a:solidFill>
              </a:rPr>
              <a:t>EV Sales:</a:t>
            </a:r>
            <a:br>
              <a:rPr lang="en-US" sz="2000" dirty="0">
                <a:solidFill>
                  <a:schemeClr val="bg1"/>
                </a:solidFill>
              </a:rPr>
            </a:br>
            <a:r>
              <a:rPr lang="en-US" sz="2000" dirty="0">
                <a:solidFill>
                  <a:schemeClr val="bg1"/>
                </a:solidFill>
              </a:rPr>
              <a:t>Delhi:107312</a:t>
            </a:r>
            <a:br>
              <a:rPr lang="en-US" sz="2000" dirty="0">
                <a:solidFill>
                  <a:schemeClr val="bg1"/>
                </a:solidFill>
              </a:rPr>
            </a:br>
            <a:r>
              <a:rPr lang="en-US" sz="2000" dirty="0">
                <a:solidFill>
                  <a:schemeClr val="bg1"/>
                </a:solidFill>
              </a:rPr>
              <a:t>Karnataka :312995</a:t>
            </a:r>
            <a:br>
              <a:rPr lang="en-US" sz="2000" dirty="0">
                <a:solidFill>
                  <a:schemeClr val="bg1"/>
                </a:solidFill>
              </a:rPr>
            </a:br>
            <a:br>
              <a:rPr lang="en-US" sz="2000" dirty="0">
                <a:solidFill>
                  <a:schemeClr val="bg1"/>
                </a:solidFill>
              </a:rPr>
            </a:br>
            <a:r>
              <a:rPr lang="en-US" sz="2000" dirty="0">
                <a:solidFill>
                  <a:schemeClr val="bg1"/>
                </a:solidFill>
              </a:rPr>
              <a:t>Penetration Rate:</a:t>
            </a:r>
            <a:br>
              <a:rPr lang="en-US" sz="2000" dirty="0">
                <a:solidFill>
                  <a:schemeClr val="bg1"/>
                </a:solidFill>
              </a:rPr>
            </a:br>
            <a:r>
              <a:rPr lang="en-US" sz="2000" dirty="0">
                <a:solidFill>
                  <a:schemeClr val="bg1"/>
                </a:solidFill>
              </a:rPr>
              <a:t>Delhi:6.76%</a:t>
            </a:r>
            <a:br>
              <a:rPr lang="en-US" sz="2000" dirty="0">
                <a:solidFill>
                  <a:schemeClr val="bg1"/>
                </a:solidFill>
              </a:rPr>
            </a:br>
            <a:r>
              <a:rPr lang="en-US" sz="2000" dirty="0">
                <a:solidFill>
                  <a:schemeClr val="bg1"/>
                </a:solidFill>
              </a:rPr>
              <a:t>Karnataka :7.84%</a:t>
            </a:r>
          </a:p>
        </p:txBody>
      </p:sp>
    </p:spTree>
    <p:extLst>
      <p:ext uri="{BB962C8B-B14F-4D97-AF65-F5344CB8AC3E}">
        <p14:creationId xmlns:p14="http://schemas.microsoft.com/office/powerpoint/2010/main" val="221352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4A9C2-4D32-F981-6651-C228660A03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A42E49-BB6B-3AAE-0CB5-009DD3FF833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2B2FD09-3587-89BD-3B0B-B4191128B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469810CF-9A51-5591-7A56-516D121ABDD6}"/>
              </a:ext>
            </a:extLst>
          </p:cNvPr>
          <p:cNvSpPr txBox="1"/>
          <p:nvPr/>
        </p:nvSpPr>
        <p:spPr>
          <a:xfrm>
            <a:off x="1190133" y="226491"/>
            <a:ext cx="8217817"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6. List down the compounded annual growth rate (CAGR) in 4-wheeler </a:t>
            </a:r>
            <a:endParaRPr lang="en-US" sz="2000" dirty="0">
              <a:solidFill>
                <a:schemeClr val="bg1"/>
              </a:solidFill>
            </a:endParaRPr>
          </a:p>
          <a:p>
            <a:r>
              <a:rPr lang="en-US" sz="2000" dirty="0">
                <a:solidFill>
                  <a:schemeClr val="bg1"/>
                </a:solidFill>
                <a:effectLst/>
                <a:latin typeface="Aptos" panose="020B0004020202020204" pitchFamily="34" charset="0"/>
              </a:rPr>
              <a:t>units for the top 5 makers from 2022 to 2024.</a:t>
            </a:r>
            <a:endParaRPr lang="en-US" sz="2000" dirty="0">
              <a:solidFill>
                <a:schemeClr val="bg1"/>
              </a:solidFill>
            </a:endParaRPr>
          </a:p>
        </p:txBody>
      </p:sp>
      <p:pic>
        <p:nvPicPr>
          <p:cNvPr id="6" name="Picture 5">
            <a:extLst>
              <a:ext uri="{FF2B5EF4-FFF2-40B4-BE49-F238E27FC236}">
                <a16:creationId xmlns:a16="http://schemas.microsoft.com/office/drawing/2014/main" id="{53346D76-82F1-1243-63CC-BF567875A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831" y="1429252"/>
            <a:ext cx="7402643" cy="4727231"/>
          </a:xfrm>
          <a:prstGeom prst="rect">
            <a:avLst/>
          </a:prstGeom>
        </p:spPr>
      </p:pic>
    </p:spTree>
    <p:extLst>
      <p:ext uri="{BB962C8B-B14F-4D97-AF65-F5344CB8AC3E}">
        <p14:creationId xmlns:p14="http://schemas.microsoft.com/office/powerpoint/2010/main" val="46619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1743</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Revanth Ramesetty</dc:creator>
  <cp:lastModifiedBy>Revanth Ramesetty</cp:lastModifiedBy>
  <cp:revision>1</cp:revision>
  <dcterms:created xsi:type="dcterms:W3CDTF">2024-11-15T12:12:58Z</dcterms:created>
  <dcterms:modified xsi:type="dcterms:W3CDTF">2024-11-16T13:57:11Z</dcterms:modified>
</cp:coreProperties>
</file>