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262" r:id="rId8"/>
    <p:sldId id="430" r:id="rId9"/>
    <p:sldId id="431" r:id="rId10"/>
    <p:sldId id="263" r:id="rId11"/>
    <p:sldId id="375" r:id="rId12"/>
    <p:sldId id="376" r:id="rId13"/>
    <p:sldId id="396" r:id="rId14"/>
    <p:sldId id="392" r:id="rId15"/>
    <p:sldId id="268" r:id="rId16"/>
    <p:sldId id="282" r:id="rId17"/>
    <p:sldId id="297" r:id="rId18"/>
    <p:sldId id="432"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8" d="100"/>
          <a:sy n="78" d="100"/>
        </p:scale>
        <p:origin x="155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18</a:t>
            </a:fld>
            <a:endParaRPr lang="en-IN"/>
          </a:p>
        </p:txBody>
      </p:sp>
    </p:spTree>
    <p:extLst>
      <p:ext uri="{BB962C8B-B14F-4D97-AF65-F5344CB8AC3E}">
        <p14:creationId xmlns:p14="http://schemas.microsoft.com/office/powerpoint/2010/main" val="224747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692771"/>
          </a:xfrm>
          <a:prstGeom prst="rect">
            <a:avLst/>
          </a:prstGeom>
          <a:noFill/>
        </p:spPr>
        <p:txBody>
          <a:bodyPr wrap="square" rtlCol="0">
            <a:spAutoFit/>
          </a:bodyPr>
          <a:lstStyle/>
          <a:p>
            <a:pPr algn="ctr"/>
            <a:r>
              <a:rPr lang="en-US" sz="3200" b="1" dirty="0">
                <a:ln w="1905"/>
                <a:effectLst>
                  <a:innerShdw blurRad="69850" dist="43180" dir="5400000">
                    <a:srgbClr val="000000">
                      <a:alpha val="65000"/>
                    </a:srgbClr>
                  </a:innerShdw>
                </a:effectLst>
              </a:rPr>
              <a:t>POMEGRANATE FRUIT DISEASE PREDICTION USINGMACHINE LEARNING</a:t>
            </a: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562600" y="3581399"/>
            <a:ext cx="5410200" cy="1938992"/>
          </a:xfrm>
          <a:prstGeom prst="rect">
            <a:avLst/>
          </a:prstGeom>
          <a:noFill/>
        </p:spPr>
        <p:txBody>
          <a:bodyPr wrap="square" rtlCol="0">
            <a:spAutoFit/>
          </a:bodyPr>
          <a:lstStyle/>
          <a:p>
            <a:r>
              <a:rPr lang="en-US" sz="2000" b="1" dirty="0">
                <a:solidFill>
                  <a:schemeClr val="tx2">
                    <a:lumMod val="75000"/>
                  </a:schemeClr>
                </a:solidFill>
              </a:rPr>
              <a:t>Name of the </a:t>
            </a:r>
            <a:r>
              <a:rPr lang="en-US" sz="2000" b="1" dirty="0" err="1">
                <a:solidFill>
                  <a:schemeClr val="tx2">
                    <a:lumMod val="75000"/>
                  </a:schemeClr>
                </a:solidFill>
              </a:rPr>
              <a:t>student&amp;Rollno</a:t>
            </a:r>
            <a:endParaRPr lang="en-US" sz="2000" b="1" dirty="0">
              <a:solidFill>
                <a:schemeClr val="tx2">
                  <a:lumMod val="75000"/>
                </a:schemeClr>
              </a:solidFill>
            </a:endParaRPr>
          </a:p>
          <a:p>
            <a:r>
              <a:rPr lang="en-US" sz="2000" b="1" dirty="0" err="1">
                <a:solidFill>
                  <a:schemeClr val="tx2">
                    <a:lumMod val="75000"/>
                  </a:schemeClr>
                </a:solidFill>
              </a:rPr>
              <a:t>P.Ramya</a:t>
            </a:r>
            <a:r>
              <a:rPr lang="en-US" sz="2000" b="1" dirty="0">
                <a:solidFill>
                  <a:schemeClr val="tx2">
                    <a:lumMod val="75000"/>
                  </a:schemeClr>
                </a:solidFill>
              </a:rPr>
              <a:t> sri-20H51A0520</a:t>
            </a:r>
          </a:p>
          <a:p>
            <a:r>
              <a:rPr lang="en-US" sz="2000" b="1" dirty="0" err="1">
                <a:solidFill>
                  <a:schemeClr val="tx2">
                    <a:lumMod val="75000"/>
                  </a:schemeClr>
                </a:solidFill>
              </a:rPr>
              <a:t>T.Prabanith</a:t>
            </a:r>
            <a:r>
              <a:rPr lang="en-US" sz="2000" b="1" dirty="0">
                <a:solidFill>
                  <a:schemeClr val="tx2">
                    <a:lumMod val="75000"/>
                  </a:schemeClr>
                </a:solidFill>
              </a:rPr>
              <a:t>- 20H51A05A5</a:t>
            </a:r>
          </a:p>
          <a:p>
            <a:r>
              <a:rPr lang="en-US" sz="2000" b="1" dirty="0">
                <a:solidFill>
                  <a:schemeClr val="tx2">
                    <a:lumMod val="75000"/>
                  </a:schemeClr>
                </a:solidFill>
              </a:rPr>
              <a:t>P.Saraswathi-21H55A0518</a:t>
            </a:r>
          </a:p>
          <a:p>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228600" y="4876800"/>
            <a:ext cx="5181600" cy="156966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US" b="1" dirty="0" err="1"/>
              <a:t>Dr.S.Kirubakaran</a:t>
            </a:r>
            <a:r>
              <a:rPr lang="en-US" b="1" dirty="0"/>
              <a:t>( Professor)</a:t>
            </a:r>
          </a:p>
          <a:p>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3" name="TextBox 2">
            <a:extLst>
              <a:ext uri="{FF2B5EF4-FFF2-40B4-BE49-F238E27FC236}">
                <a16:creationId xmlns:a16="http://schemas.microsoft.com/office/drawing/2014/main" id="{5762D879-CED9-A844-E430-0C445DBC1EAB}"/>
              </a:ext>
            </a:extLst>
          </p:cNvPr>
          <p:cNvSpPr txBox="1"/>
          <p:nvPr/>
        </p:nvSpPr>
        <p:spPr>
          <a:xfrm>
            <a:off x="457200" y="1219200"/>
            <a:ext cx="8381160" cy="3579634"/>
          </a:xfrm>
          <a:prstGeom prst="rect">
            <a:avLst/>
          </a:prstGeom>
          <a:noFill/>
        </p:spPr>
        <p:txBody>
          <a:bodyPr wrap="square">
            <a:spAutoFit/>
          </a:bodyPr>
          <a:lstStyle/>
          <a:p>
            <a:pPr marL="285750" indent="-285750" algn="just">
              <a:lnSpc>
                <a:spcPct val="160000"/>
              </a:lnSpc>
              <a:buFont typeface="Arial" panose="020B0604020202020204" pitchFamily="34" charset="0"/>
              <a:buChar char="•"/>
            </a:pPr>
            <a:r>
              <a:rPr lang="en-US" dirty="0">
                <a:latin typeface="Cambria" panose="02040503050406030204" pitchFamily="18" charset="0"/>
                <a:ea typeface="Cambria" panose="02040503050406030204" pitchFamily="18" charset="0"/>
              </a:rPr>
              <a:t>Detection and classification of pomegranate fruit diseases pose significant challenges in the agricultural industry. </a:t>
            </a:r>
          </a:p>
          <a:p>
            <a:pPr marL="285750" indent="-285750" algn="just">
              <a:lnSpc>
                <a:spcPct val="160000"/>
              </a:lnSpc>
              <a:buFont typeface="Arial" panose="020B0604020202020204" pitchFamily="34" charset="0"/>
              <a:buChar char="•"/>
            </a:pPr>
            <a:r>
              <a:rPr lang="en-US" dirty="0">
                <a:latin typeface="Cambria" panose="02040503050406030204" pitchFamily="18" charset="0"/>
                <a:ea typeface="Cambria" panose="02040503050406030204" pitchFamily="18" charset="0"/>
              </a:rPr>
              <a:t>Rotten fruits can lead to diseases, causing damage to other fresh fruits and reducing overall productivity. </a:t>
            </a:r>
          </a:p>
          <a:p>
            <a:pPr marL="285750" indent="-285750" algn="just">
              <a:lnSpc>
                <a:spcPct val="160000"/>
              </a:lnSpc>
              <a:buFont typeface="Arial" panose="020B0604020202020204" pitchFamily="34" charset="0"/>
              <a:buChar char="•"/>
            </a:pPr>
            <a:r>
              <a:rPr lang="en-US" dirty="0">
                <a:latin typeface="Cambria" panose="02040503050406030204" pitchFamily="18" charset="0"/>
                <a:ea typeface="Cambria" panose="02040503050406030204" pitchFamily="18" charset="0"/>
              </a:rPr>
              <a:t>Traditionally, this classification process was labor-intensive, time-consuming, and inefficient, relying mainly on color as the primary categorization feature.</a:t>
            </a:r>
          </a:p>
          <a:p>
            <a:pPr marL="285750" indent="-285750" algn="just">
              <a:lnSpc>
                <a:spcPct val="160000"/>
              </a:lnSpc>
              <a:buFont typeface="Arial" panose="020B0604020202020204" pitchFamily="34" charset="0"/>
              <a:buChar char="•"/>
            </a:pPr>
            <a:r>
              <a:rPr lang="en-US" dirty="0">
                <a:latin typeface="Cambria" panose="02040503050406030204" pitchFamily="18" charset="0"/>
                <a:ea typeface="Cambria" panose="02040503050406030204" pitchFamily="18" charset="0"/>
              </a:rPr>
              <a:t>To address these limitations, machine learning algorithms such as Support Vector Machine (SVM) have been employed for disease classification.</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B1F237F5-6340-5CE4-C7B8-B22BD2C26858}"/>
              </a:ext>
            </a:extLst>
          </p:cNvPr>
          <p:cNvSpPr txBox="1"/>
          <p:nvPr/>
        </p:nvSpPr>
        <p:spPr>
          <a:xfrm>
            <a:off x="609600" y="1371600"/>
            <a:ext cx="8228760" cy="2949525"/>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457200" algn="l"/>
              </a:tabLst>
            </a:pPr>
            <a:r>
              <a:rPr lang="en-US" dirty="0">
                <a:effectLst/>
                <a:latin typeface="+mj-lt"/>
                <a:ea typeface="Times New Roman" panose="02020603050405020304" pitchFamily="18" charset="0"/>
              </a:rPr>
              <a:t>To identify the disease in the fruit based on training and testing</a:t>
            </a:r>
            <a:endParaRPr lang="en-IN" dirty="0">
              <a:effectLst/>
              <a:latin typeface="+mj-lt"/>
              <a:ea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US" dirty="0">
                <a:effectLst/>
                <a:latin typeface="+mj-lt"/>
                <a:ea typeface="Times New Roman" panose="02020603050405020304" pitchFamily="18" charset="0"/>
              </a:rPr>
              <a:t>To identify the type of disease </a:t>
            </a:r>
            <a:endParaRPr lang="en-IN" dirty="0">
              <a:effectLst/>
              <a:latin typeface="+mj-lt"/>
              <a:ea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US" dirty="0">
                <a:effectLst/>
                <a:latin typeface="+mj-lt"/>
                <a:ea typeface="Times New Roman" panose="02020603050405020304" pitchFamily="18" charset="0"/>
              </a:rPr>
              <a:t>To notify the farmers so that early actions can be taken</a:t>
            </a:r>
            <a:endParaRPr lang="en-IN" dirty="0">
              <a:effectLst/>
              <a:latin typeface="+mj-lt"/>
              <a:ea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IN" dirty="0">
                <a:effectLst/>
                <a:latin typeface="+mj-lt"/>
                <a:ea typeface="Times New Roman" panose="02020603050405020304" pitchFamily="18" charset="0"/>
              </a:rPr>
              <a:t>Create database of insecticides for respective disease.</a:t>
            </a:r>
          </a:p>
          <a:p>
            <a:pPr marL="342900" lvl="0" indent="-342900" algn="just">
              <a:lnSpc>
                <a:spcPct val="150000"/>
              </a:lnSpc>
              <a:buFont typeface="Wingdings" panose="05000000000000000000" pitchFamily="2" charset="2"/>
              <a:buChar char=""/>
              <a:tabLst>
                <a:tab pos="457200" algn="l"/>
              </a:tabLst>
            </a:pPr>
            <a:r>
              <a:rPr lang="en-US" dirty="0">
                <a:effectLst/>
                <a:latin typeface="+mj-lt"/>
                <a:ea typeface="Times New Roman" panose="02020603050405020304" pitchFamily="18" charset="0"/>
              </a:rPr>
              <a:t>Apply CNN algorithm to data set and generate model for prediction. </a:t>
            </a:r>
            <a:endParaRPr lang="en-IN" dirty="0">
              <a:effectLst/>
              <a:latin typeface="+mj-lt"/>
              <a:ea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US" dirty="0">
                <a:effectLst/>
                <a:latin typeface="+mj-lt"/>
                <a:ea typeface="Times New Roman" panose="02020603050405020304" pitchFamily="18" charset="0"/>
              </a:rPr>
              <a:t> </a:t>
            </a:r>
            <a:r>
              <a:rPr lang="en-US" dirty="0">
                <a:latin typeface="+mj-lt"/>
                <a:ea typeface="Times New Roman" panose="02020603050405020304" pitchFamily="18" charset="0"/>
              </a:rPr>
              <a:t>Predict</a:t>
            </a:r>
            <a:r>
              <a:rPr lang="en-US" dirty="0">
                <a:effectLst/>
                <a:latin typeface="+mj-lt"/>
                <a:ea typeface="Times New Roman" panose="02020603050405020304" pitchFamily="18" charset="0"/>
              </a:rPr>
              <a:t> fruit disease from given input image and display disease.</a:t>
            </a:r>
            <a:endParaRPr lang="en-IN" dirty="0">
              <a:effectLst/>
              <a:latin typeface="+mj-lt"/>
              <a:ea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US" dirty="0">
                <a:effectLst/>
                <a:latin typeface="+mj-lt"/>
                <a:ea typeface="Times New Roman" panose="02020603050405020304" pitchFamily="18" charset="0"/>
              </a:rPr>
              <a:t>To provide remedy for the disease that is </a:t>
            </a:r>
            <a:r>
              <a:rPr lang="en-US" dirty="0">
                <a:latin typeface="+mj-lt"/>
                <a:ea typeface="Times New Roman" panose="02020603050405020304" pitchFamily="18" charset="0"/>
              </a:rPr>
              <a:t>predicted</a:t>
            </a:r>
            <a:r>
              <a:rPr lang="en-US" sz="1800" dirty="0">
                <a:effectLst/>
                <a:latin typeface="+mj-lt"/>
                <a:ea typeface="Times New Roman" panose="02020603050405020304" pitchFamily="18" charset="0"/>
              </a:rPr>
              <a:t>.</a:t>
            </a:r>
            <a:endParaRPr lang="en-IN" sz="1600" dirty="0">
              <a:effectLst/>
              <a:latin typeface="+mj-lt"/>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1FE373D7-AA9A-3281-9AB8-3F65EE663DE9}"/>
              </a:ext>
            </a:extLst>
          </p:cNvPr>
          <p:cNvSpPr txBox="1"/>
          <p:nvPr/>
        </p:nvSpPr>
        <p:spPr>
          <a:xfrm>
            <a:off x="457200" y="1371600"/>
            <a:ext cx="8305800" cy="211852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t>The problem is to develop a machine learning model for predicting diseases in pomegranate fruit based on various input features. Pomegranate is a popular fruit, but it is susceptible to various diseases and infections that can impact its quality and yield. Early detection and diagnosis of these diseases are crucial for effective disease management in pomegranate orchards.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sp>
        <p:nvSpPr>
          <p:cNvPr id="4" name="Rectangle 3">
            <a:extLst>
              <a:ext uri="{FF2B5EF4-FFF2-40B4-BE49-F238E27FC236}">
                <a16:creationId xmlns:a16="http://schemas.microsoft.com/office/drawing/2014/main" id="{BB67053B-3F6F-E921-8459-D0EF75220131}"/>
              </a:ext>
            </a:extLst>
          </p:cNvPr>
          <p:cNvSpPr/>
          <p:nvPr/>
        </p:nvSpPr>
        <p:spPr>
          <a:xfrm>
            <a:off x="685800" y="1433052"/>
            <a:ext cx="16002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Pomegranate</a:t>
            </a:r>
          </a:p>
          <a:p>
            <a:pPr algn="ctr"/>
            <a:r>
              <a:rPr lang="en-US" dirty="0">
                <a:solidFill>
                  <a:srgbClr val="1A1A1A"/>
                </a:solidFill>
                <a:latin typeface="Helvetica" panose="020B0604020202020204" pitchFamily="34" charset="0"/>
              </a:rPr>
              <a:t>Dataset</a:t>
            </a:r>
            <a:endParaRPr lang="en-IN" dirty="0"/>
          </a:p>
        </p:txBody>
      </p:sp>
      <p:sp>
        <p:nvSpPr>
          <p:cNvPr id="7" name="Rectangle 6">
            <a:extLst>
              <a:ext uri="{FF2B5EF4-FFF2-40B4-BE49-F238E27FC236}">
                <a16:creationId xmlns:a16="http://schemas.microsoft.com/office/drawing/2014/main" id="{E6EF34EC-5C01-8BBD-6FDC-261C9801E55B}"/>
              </a:ext>
            </a:extLst>
          </p:cNvPr>
          <p:cNvSpPr/>
          <p:nvPr/>
        </p:nvSpPr>
        <p:spPr>
          <a:xfrm>
            <a:off x="3424084" y="1459846"/>
            <a:ext cx="1762429"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Preprocessing</a:t>
            </a:r>
            <a:endParaRPr lang="en-IN" dirty="0"/>
          </a:p>
        </p:txBody>
      </p:sp>
      <p:sp>
        <p:nvSpPr>
          <p:cNvPr id="8" name="Rectangle 7">
            <a:extLst>
              <a:ext uri="{FF2B5EF4-FFF2-40B4-BE49-F238E27FC236}">
                <a16:creationId xmlns:a16="http://schemas.microsoft.com/office/drawing/2014/main" id="{3D13649A-BBF2-3732-B221-7306C1B6093C}"/>
              </a:ext>
            </a:extLst>
          </p:cNvPr>
          <p:cNvSpPr/>
          <p:nvPr/>
        </p:nvSpPr>
        <p:spPr>
          <a:xfrm>
            <a:off x="6238569" y="1447800"/>
            <a:ext cx="1762429"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Split Data</a:t>
            </a:r>
            <a:r>
              <a:rPr lang="en-US" b="0" i="0" dirty="0">
                <a:solidFill>
                  <a:srgbClr val="1A1A1A"/>
                </a:solidFill>
                <a:effectLst/>
                <a:latin typeface="Helvetica" panose="020B0604020202020204" pitchFamily="34" charset="0"/>
              </a:rPr>
              <a:t> </a:t>
            </a:r>
            <a:endParaRPr lang="en-IN" dirty="0"/>
          </a:p>
        </p:txBody>
      </p:sp>
      <p:sp>
        <p:nvSpPr>
          <p:cNvPr id="10" name="Rectangle 9">
            <a:extLst>
              <a:ext uri="{FF2B5EF4-FFF2-40B4-BE49-F238E27FC236}">
                <a16:creationId xmlns:a16="http://schemas.microsoft.com/office/drawing/2014/main" id="{FFC2BF04-3C62-49E7-7FAF-B1C083D51805}"/>
              </a:ext>
            </a:extLst>
          </p:cNvPr>
          <p:cNvSpPr/>
          <p:nvPr/>
        </p:nvSpPr>
        <p:spPr>
          <a:xfrm>
            <a:off x="685800" y="3714683"/>
            <a:ext cx="1637512"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Web App</a:t>
            </a:r>
            <a:r>
              <a:rPr lang="en-US" b="0" i="0" dirty="0">
                <a:solidFill>
                  <a:srgbClr val="1A1A1A"/>
                </a:solidFill>
                <a:effectLst/>
                <a:latin typeface="Helvetica" panose="020B0604020202020204" pitchFamily="34" charset="0"/>
              </a:rPr>
              <a:t> </a:t>
            </a:r>
            <a:endParaRPr lang="en-IN" dirty="0"/>
          </a:p>
        </p:txBody>
      </p:sp>
      <p:sp>
        <p:nvSpPr>
          <p:cNvPr id="11" name="Rectangle 10">
            <a:extLst>
              <a:ext uri="{FF2B5EF4-FFF2-40B4-BE49-F238E27FC236}">
                <a16:creationId xmlns:a16="http://schemas.microsoft.com/office/drawing/2014/main" id="{F9E08050-EF0E-9735-CD77-EC91AEAA0EDD}"/>
              </a:ext>
            </a:extLst>
          </p:cNvPr>
          <p:cNvSpPr/>
          <p:nvPr/>
        </p:nvSpPr>
        <p:spPr>
          <a:xfrm>
            <a:off x="3617927" y="3728080"/>
            <a:ext cx="1637512" cy="9572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Input disease image webpage</a:t>
            </a:r>
            <a:r>
              <a:rPr lang="en-US" b="0" i="0" dirty="0">
                <a:solidFill>
                  <a:srgbClr val="1A1A1A"/>
                </a:solidFill>
                <a:effectLst/>
                <a:latin typeface="Helvetica" panose="020B0604020202020204" pitchFamily="34" charset="0"/>
              </a:rPr>
              <a:t> </a:t>
            </a:r>
            <a:endParaRPr lang="en-IN" dirty="0"/>
          </a:p>
        </p:txBody>
      </p:sp>
      <p:sp>
        <p:nvSpPr>
          <p:cNvPr id="12" name="Rectangle 11">
            <a:extLst>
              <a:ext uri="{FF2B5EF4-FFF2-40B4-BE49-F238E27FC236}">
                <a16:creationId xmlns:a16="http://schemas.microsoft.com/office/drawing/2014/main" id="{90A7841F-8F0A-2C28-39EF-177EC9728EBF}"/>
              </a:ext>
            </a:extLst>
          </p:cNvPr>
          <p:cNvSpPr/>
          <p:nvPr/>
        </p:nvSpPr>
        <p:spPr>
          <a:xfrm>
            <a:off x="6238568" y="2604702"/>
            <a:ext cx="1762430" cy="10141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Trained model accuracy save model</a:t>
            </a:r>
            <a:endParaRPr lang="en-IN" dirty="0"/>
          </a:p>
        </p:txBody>
      </p:sp>
      <p:sp>
        <p:nvSpPr>
          <p:cNvPr id="13" name="Rectangle 12">
            <a:extLst>
              <a:ext uri="{FF2B5EF4-FFF2-40B4-BE49-F238E27FC236}">
                <a16:creationId xmlns:a16="http://schemas.microsoft.com/office/drawing/2014/main" id="{F56CAEF1-7CFD-BD3F-E7F7-3799069E042D}"/>
              </a:ext>
            </a:extLst>
          </p:cNvPr>
          <p:cNvSpPr/>
          <p:nvPr/>
        </p:nvSpPr>
        <p:spPr>
          <a:xfrm>
            <a:off x="6290186" y="3925438"/>
            <a:ext cx="1762429" cy="7598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Input to trained model</a:t>
            </a:r>
            <a:endParaRPr lang="en-IN" dirty="0"/>
          </a:p>
        </p:txBody>
      </p:sp>
      <p:cxnSp>
        <p:nvCxnSpPr>
          <p:cNvPr id="16" name="Straight Arrow Connector 15">
            <a:extLst>
              <a:ext uri="{FF2B5EF4-FFF2-40B4-BE49-F238E27FC236}">
                <a16:creationId xmlns:a16="http://schemas.microsoft.com/office/drawing/2014/main" id="{B2908EAA-0D7B-AF5B-7F70-125FC94B28A6}"/>
              </a:ext>
            </a:extLst>
          </p:cNvPr>
          <p:cNvCxnSpPr>
            <a:cxnSpLocks/>
            <a:stCxn id="4" idx="3"/>
            <a:endCxn id="7" idx="1"/>
          </p:cNvCxnSpPr>
          <p:nvPr/>
        </p:nvCxnSpPr>
        <p:spPr>
          <a:xfrm>
            <a:off x="2286000" y="1890252"/>
            <a:ext cx="1138084" cy="2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DFC1EB-B43F-3DCD-FF7B-9BB0146CECE2}"/>
              </a:ext>
            </a:extLst>
          </p:cNvPr>
          <p:cNvCxnSpPr>
            <a:cxnSpLocks/>
          </p:cNvCxnSpPr>
          <p:nvPr/>
        </p:nvCxnSpPr>
        <p:spPr>
          <a:xfrm>
            <a:off x="5143499" y="1898683"/>
            <a:ext cx="1095070" cy="18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D6AF7D-C17D-EC1B-6362-A7FCA5249A34}"/>
              </a:ext>
            </a:extLst>
          </p:cNvPr>
          <p:cNvCxnSpPr>
            <a:cxnSpLocks/>
            <a:endCxn id="11" idx="1"/>
          </p:cNvCxnSpPr>
          <p:nvPr/>
        </p:nvCxnSpPr>
        <p:spPr>
          <a:xfrm>
            <a:off x="2335504" y="4171883"/>
            <a:ext cx="1282423" cy="34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BA1DB8-6305-FFDC-8C25-81DBCFFCB9E4}"/>
              </a:ext>
            </a:extLst>
          </p:cNvPr>
          <p:cNvCxnSpPr>
            <a:cxnSpLocks/>
            <a:stCxn id="11" idx="3"/>
          </p:cNvCxnSpPr>
          <p:nvPr/>
        </p:nvCxnSpPr>
        <p:spPr>
          <a:xfrm flipV="1">
            <a:off x="5255439" y="4185280"/>
            <a:ext cx="1043204" cy="21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04995E7-6FDF-4998-4742-FAAAE04614A3}"/>
              </a:ext>
            </a:extLst>
          </p:cNvPr>
          <p:cNvCxnSpPr>
            <a:cxnSpLocks/>
            <a:stCxn id="8" idx="2"/>
          </p:cNvCxnSpPr>
          <p:nvPr/>
        </p:nvCxnSpPr>
        <p:spPr>
          <a:xfrm>
            <a:off x="7119784" y="2133600"/>
            <a:ext cx="13519" cy="508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39A6B2C-A83D-AFE6-C699-885E83F3F808}"/>
              </a:ext>
            </a:extLst>
          </p:cNvPr>
          <p:cNvCxnSpPr>
            <a:cxnSpLocks/>
          </p:cNvCxnSpPr>
          <p:nvPr/>
        </p:nvCxnSpPr>
        <p:spPr>
          <a:xfrm>
            <a:off x="7177349" y="3607550"/>
            <a:ext cx="16916" cy="337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54C7E26-B2AB-52BA-03B9-CAD42A8F6053}"/>
              </a:ext>
            </a:extLst>
          </p:cNvPr>
          <p:cNvSpPr/>
          <p:nvPr/>
        </p:nvSpPr>
        <p:spPr>
          <a:xfrm>
            <a:off x="6290186" y="5334000"/>
            <a:ext cx="1710812" cy="75984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1A1A1A"/>
                </a:solidFill>
                <a:latin typeface="Helvetica" panose="020B0604020202020204" pitchFamily="34" charset="0"/>
              </a:rPr>
              <a:t>output</a:t>
            </a:r>
            <a:endParaRPr lang="en-IN" dirty="0"/>
          </a:p>
        </p:txBody>
      </p:sp>
      <p:cxnSp>
        <p:nvCxnSpPr>
          <p:cNvPr id="17" name="Straight Arrow Connector 16">
            <a:extLst>
              <a:ext uri="{FF2B5EF4-FFF2-40B4-BE49-F238E27FC236}">
                <a16:creationId xmlns:a16="http://schemas.microsoft.com/office/drawing/2014/main" id="{93E9BE87-1EC6-254A-6914-48B050036E8A}"/>
              </a:ext>
            </a:extLst>
          </p:cNvPr>
          <p:cNvCxnSpPr>
            <a:cxnSpLocks/>
            <a:endCxn id="15" idx="0"/>
          </p:cNvCxnSpPr>
          <p:nvPr/>
        </p:nvCxnSpPr>
        <p:spPr>
          <a:xfrm flipH="1">
            <a:off x="7145592" y="4685280"/>
            <a:ext cx="21925" cy="648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6AB58B49-7E4C-FA3A-24C9-8D8F974ACC5C}"/>
              </a:ext>
            </a:extLst>
          </p:cNvPr>
          <p:cNvSpPr txBox="1"/>
          <p:nvPr/>
        </p:nvSpPr>
        <p:spPr>
          <a:xfrm>
            <a:off x="457200" y="1371600"/>
            <a:ext cx="8229600" cy="37805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1A1A1A"/>
                </a:solidFill>
                <a:effectLst/>
                <a:latin typeface="Helvetica" panose="020B0604020202020204" pitchFamily="34" charset="0"/>
              </a:rPr>
              <a:t>The proposed </a:t>
            </a:r>
            <a:r>
              <a:rPr lang="en-US" dirty="0">
                <a:solidFill>
                  <a:srgbClr val="1A1A1A"/>
                </a:solidFill>
                <a:latin typeface="Helvetica" panose="020B0604020202020204" pitchFamily="34" charset="0"/>
              </a:rPr>
              <a:t>Method</a:t>
            </a:r>
            <a:r>
              <a:rPr lang="en-US" b="0" i="0" dirty="0">
                <a:solidFill>
                  <a:srgbClr val="1A1A1A"/>
                </a:solidFill>
                <a:effectLst/>
                <a:latin typeface="Helvetica" panose="020B0604020202020204" pitchFamily="34" charset="0"/>
              </a:rPr>
              <a:t> investigates the machine learning based approach for detection and classification of two important major diseases on pomegranates such as Fruit rot and Scab in its early state. The proposed work consists of dataset creation, image pre-processing, segmentation, feature extraction, classification phases.</a:t>
            </a:r>
          </a:p>
          <a:p>
            <a:pPr marL="285750" indent="-285750" algn="just">
              <a:lnSpc>
                <a:spcPct val="150000"/>
              </a:lnSpc>
              <a:buFont typeface="Arial" panose="020B0604020202020204" pitchFamily="34" charset="0"/>
              <a:buChar char="•"/>
            </a:pPr>
            <a:r>
              <a:rPr lang="en-US" b="0" i="0" dirty="0">
                <a:solidFill>
                  <a:srgbClr val="1A1A1A"/>
                </a:solidFill>
                <a:effectLst/>
                <a:latin typeface="Helvetica" panose="020B0604020202020204" pitchFamily="34" charset="0"/>
              </a:rPr>
              <a:t> The fruit image is first segmented to separate out the suspicious lesions of probable disease which is used to extract the textural features using GLCM(</a:t>
            </a:r>
            <a:r>
              <a:rPr lang="en-IN" dirty="0">
                <a:solidFill>
                  <a:srgbClr val="003300"/>
                </a:solidFill>
                <a:latin typeface="Calibri" panose="020F0502020204030204" pitchFamily="34" charset="0"/>
                <a:ea typeface="Calibri" panose="020F0502020204030204" pitchFamily="34" charset="0"/>
                <a:cs typeface="Calibri" panose="020F0502020204030204" pitchFamily="34" charset="0"/>
              </a:rPr>
              <a:t>Gray</a:t>
            </a:r>
            <a:r>
              <a:rPr lang="en-IN" b="0" i="0" dirty="0">
                <a:solidFill>
                  <a:srgbClr val="003300"/>
                </a:solidFill>
                <a:effectLst/>
                <a:latin typeface="Calibri" panose="020F0502020204030204" pitchFamily="34" charset="0"/>
                <a:ea typeface="Calibri" panose="020F0502020204030204" pitchFamily="34" charset="0"/>
                <a:cs typeface="Calibri" panose="020F0502020204030204" pitchFamily="34" charset="0"/>
              </a:rPr>
              <a:t>-level co-occurrence matrix)</a:t>
            </a:r>
            <a:r>
              <a:rPr lang="en-US" b="0"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1A1A1A"/>
                </a:solidFill>
                <a:effectLst/>
                <a:latin typeface="Helvetica" panose="020B0604020202020204" pitchFamily="34" charset="0"/>
              </a:rPr>
              <a:t>method. SVM classifier is then employed to classify the suspicious lesions into either diseases or healthy.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1E6426-6B27-0DE1-6FD6-D15C6B22025B}"/>
              </a:ext>
            </a:extLst>
          </p:cNvPr>
          <p:cNvSpPr txBox="1"/>
          <p:nvPr/>
        </p:nvSpPr>
        <p:spPr>
          <a:xfrm>
            <a:off x="304800" y="533400"/>
            <a:ext cx="6553200" cy="646331"/>
          </a:xfrm>
          <a:prstGeom prst="rect">
            <a:avLst/>
          </a:prstGeom>
          <a:noFill/>
        </p:spPr>
        <p:txBody>
          <a:bodyPr wrap="square">
            <a:spAutoFit/>
          </a:bodyPr>
          <a:lstStyle/>
          <a:p>
            <a:r>
              <a:rPr lang="en-US" sz="1800" b="1" dirty="0">
                <a:solidFill>
                  <a:srgbClr val="C00000"/>
                </a:solidFill>
                <a:latin typeface="Calibri" pitchFamily="34" charset="0"/>
              </a:rPr>
              <a:t> </a:t>
            </a:r>
            <a:r>
              <a:rPr lang="en-US" sz="3600" b="1" dirty="0">
                <a:solidFill>
                  <a:srgbClr val="C00000"/>
                </a:solidFill>
                <a:latin typeface="Calibri" pitchFamily="34" charset="0"/>
              </a:rPr>
              <a:t>Performance measure </a:t>
            </a:r>
            <a:endParaRPr lang="en-IN" sz="3600" dirty="0"/>
          </a:p>
        </p:txBody>
      </p:sp>
      <p:sp>
        <p:nvSpPr>
          <p:cNvPr id="7" name="CustomShape 1">
            <a:extLst>
              <a:ext uri="{FF2B5EF4-FFF2-40B4-BE49-F238E27FC236}">
                <a16:creationId xmlns:a16="http://schemas.microsoft.com/office/drawing/2014/main" id="{F1051F9A-57EF-9DA4-99C4-6A5242A050BA}"/>
              </a:ext>
            </a:extLst>
          </p:cNvPr>
          <p:cNvSpPr/>
          <p:nvPr/>
        </p:nvSpPr>
        <p:spPr>
          <a:xfrm>
            <a:off x="381420" y="1104131"/>
            <a:ext cx="8381160" cy="75600"/>
          </a:xfrm>
          <a:prstGeom prst="rect">
            <a:avLst/>
          </a:prstGeom>
          <a:solidFill>
            <a:srgbClr val="7030A0"/>
          </a:solidFill>
          <a:ln w="25560">
            <a:solidFill>
              <a:srgbClr val="3A5F8B"/>
            </a:solidFill>
            <a:round/>
          </a:ln>
        </p:spPr>
      </p:sp>
      <p:graphicFrame>
        <p:nvGraphicFramePr>
          <p:cNvPr id="12" name="Table 11">
            <a:extLst>
              <a:ext uri="{FF2B5EF4-FFF2-40B4-BE49-F238E27FC236}">
                <a16:creationId xmlns:a16="http://schemas.microsoft.com/office/drawing/2014/main" id="{E9F7208D-417A-D7B9-EE69-6E65CC351517}"/>
              </a:ext>
            </a:extLst>
          </p:cNvPr>
          <p:cNvGraphicFramePr>
            <a:graphicFrameLocks noGrp="1"/>
          </p:cNvGraphicFramePr>
          <p:nvPr>
            <p:extLst>
              <p:ext uri="{D42A27DB-BD31-4B8C-83A1-F6EECF244321}">
                <p14:modId xmlns:p14="http://schemas.microsoft.com/office/powerpoint/2010/main" val="1572951999"/>
              </p:ext>
            </p:extLst>
          </p:nvPr>
        </p:nvGraphicFramePr>
        <p:xfrm>
          <a:off x="457200" y="1504984"/>
          <a:ext cx="3581400" cy="347472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87498240"/>
                    </a:ext>
                  </a:extLst>
                </a:gridCol>
                <a:gridCol w="1790700">
                  <a:extLst>
                    <a:ext uri="{9D8B030D-6E8A-4147-A177-3AD203B41FA5}">
                      <a16:colId xmlns:a16="http://schemas.microsoft.com/office/drawing/2014/main" val="66663380"/>
                    </a:ext>
                  </a:extLst>
                </a:gridCol>
              </a:tblGrid>
              <a:tr h="626154">
                <a:tc>
                  <a:txBody>
                    <a:bodyPr/>
                    <a:lstStyle/>
                    <a:p>
                      <a:r>
                        <a:rPr lang="en-US" dirty="0"/>
                        <a:t>Disease name</a:t>
                      </a:r>
                      <a:endParaRPr lang="en-IN" dirty="0"/>
                    </a:p>
                  </a:txBody>
                  <a:tcPr/>
                </a:tc>
                <a:tc>
                  <a:txBody>
                    <a:bodyPr/>
                    <a:lstStyle/>
                    <a:p>
                      <a:r>
                        <a:rPr lang="en-US" dirty="0"/>
                        <a:t> prediction accuracy</a:t>
                      </a:r>
                      <a:endParaRPr lang="en-IN" dirty="0"/>
                    </a:p>
                  </a:txBody>
                  <a:tcPr/>
                </a:tc>
                <a:extLst>
                  <a:ext uri="{0D108BD9-81ED-4DB2-BD59-A6C34878D82A}">
                    <a16:rowId xmlns:a16="http://schemas.microsoft.com/office/drawing/2014/main" val="909987312"/>
                  </a:ext>
                </a:extLst>
              </a:tr>
              <a:tr h="357802">
                <a:tc>
                  <a:txBody>
                    <a:bodyPr/>
                    <a:lstStyle/>
                    <a:p>
                      <a:r>
                        <a:rPr lang="en-US" dirty="0"/>
                        <a:t>Bacterial blight</a:t>
                      </a:r>
                      <a:endParaRPr lang="en-IN" dirty="0"/>
                    </a:p>
                  </a:txBody>
                  <a:tcPr/>
                </a:tc>
                <a:tc>
                  <a:txBody>
                    <a:bodyPr/>
                    <a:lstStyle/>
                    <a:p>
                      <a:r>
                        <a:rPr lang="en-US" dirty="0"/>
                        <a:t> 85%</a:t>
                      </a:r>
                      <a:endParaRPr lang="en-IN" dirty="0"/>
                    </a:p>
                  </a:txBody>
                  <a:tcPr/>
                </a:tc>
                <a:extLst>
                  <a:ext uri="{0D108BD9-81ED-4DB2-BD59-A6C34878D82A}">
                    <a16:rowId xmlns:a16="http://schemas.microsoft.com/office/drawing/2014/main" val="2239629906"/>
                  </a:ext>
                </a:extLst>
              </a:tr>
              <a:tr h="357802">
                <a:tc>
                  <a:txBody>
                    <a:bodyPr/>
                    <a:lstStyle/>
                    <a:p>
                      <a:r>
                        <a:rPr lang="en-US" dirty="0"/>
                        <a:t> fruit spot</a:t>
                      </a:r>
                      <a:endParaRPr lang="en-IN" dirty="0"/>
                    </a:p>
                  </a:txBody>
                  <a:tcPr/>
                </a:tc>
                <a:tc>
                  <a:txBody>
                    <a:bodyPr/>
                    <a:lstStyle/>
                    <a:p>
                      <a:r>
                        <a:rPr lang="en-US" dirty="0"/>
                        <a:t>83.5%</a:t>
                      </a:r>
                      <a:endParaRPr lang="en-IN" dirty="0"/>
                    </a:p>
                  </a:txBody>
                  <a:tcPr/>
                </a:tc>
                <a:extLst>
                  <a:ext uri="{0D108BD9-81ED-4DB2-BD59-A6C34878D82A}">
                    <a16:rowId xmlns:a16="http://schemas.microsoft.com/office/drawing/2014/main" val="2337667465"/>
                  </a:ext>
                </a:extLst>
              </a:tr>
              <a:tr h="357802">
                <a:tc>
                  <a:txBody>
                    <a:bodyPr/>
                    <a:lstStyle/>
                    <a:p>
                      <a:r>
                        <a:rPr lang="en-US" dirty="0"/>
                        <a:t> root spot</a:t>
                      </a:r>
                      <a:endParaRPr lang="en-IN" dirty="0"/>
                    </a:p>
                  </a:txBody>
                  <a:tcPr/>
                </a:tc>
                <a:tc>
                  <a:txBody>
                    <a:bodyPr/>
                    <a:lstStyle/>
                    <a:p>
                      <a:r>
                        <a:rPr lang="en-US" dirty="0"/>
                        <a:t>80%</a:t>
                      </a:r>
                      <a:endParaRPr lang="en-IN" dirty="0"/>
                    </a:p>
                  </a:txBody>
                  <a:tcPr/>
                </a:tc>
                <a:extLst>
                  <a:ext uri="{0D108BD9-81ED-4DB2-BD59-A6C34878D82A}">
                    <a16:rowId xmlns:a16="http://schemas.microsoft.com/office/drawing/2014/main" val="3535475810"/>
                  </a:ext>
                </a:extLst>
              </a:tr>
              <a:tr h="626154">
                <a:tc>
                  <a:txBody>
                    <a:bodyPr/>
                    <a:lstStyle/>
                    <a:p>
                      <a:r>
                        <a:rPr lang="en-US" dirty="0"/>
                        <a:t>Pomegranate scab</a:t>
                      </a:r>
                      <a:endParaRPr lang="en-IN" dirty="0"/>
                    </a:p>
                  </a:txBody>
                  <a:tcPr/>
                </a:tc>
                <a:tc>
                  <a:txBody>
                    <a:bodyPr/>
                    <a:lstStyle/>
                    <a:p>
                      <a:r>
                        <a:rPr lang="en-US" dirty="0"/>
                        <a:t>89%</a:t>
                      </a:r>
                      <a:endParaRPr lang="en-IN" dirty="0"/>
                    </a:p>
                  </a:txBody>
                  <a:tcPr/>
                </a:tc>
                <a:extLst>
                  <a:ext uri="{0D108BD9-81ED-4DB2-BD59-A6C34878D82A}">
                    <a16:rowId xmlns:a16="http://schemas.microsoft.com/office/drawing/2014/main" val="1609931649"/>
                  </a:ext>
                </a:extLst>
              </a:tr>
              <a:tr h="357802">
                <a:tc>
                  <a:txBody>
                    <a:bodyPr/>
                    <a:lstStyle/>
                    <a:p>
                      <a:r>
                        <a:rPr lang="en-US" dirty="0"/>
                        <a:t>borer</a:t>
                      </a:r>
                      <a:endParaRPr lang="en-IN" dirty="0"/>
                    </a:p>
                  </a:txBody>
                  <a:tcPr/>
                </a:tc>
                <a:tc>
                  <a:txBody>
                    <a:bodyPr/>
                    <a:lstStyle/>
                    <a:p>
                      <a:r>
                        <a:rPr lang="en-US" dirty="0"/>
                        <a:t>80%</a:t>
                      </a:r>
                      <a:endParaRPr lang="en-IN" dirty="0"/>
                    </a:p>
                  </a:txBody>
                  <a:tcPr/>
                </a:tc>
                <a:extLst>
                  <a:ext uri="{0D108BD9-81ED-4DB2-BD59-A6C34878D82A}">
                    <a16:rowId xmlns:a16="http://schemas.microsoft.com/office/drawing/2014/main" val="2818547426"/>
                  </a:ext>
                </a:extLst>
              </a:tr>
              <a:tr h="357802">
                <a:tc>
                  <a:txBody>
                    <a:bodyPr/>
                    <a:lstStyle/>
                    <a:p>
                      <a:r>
                        <a:rPr lang="en-US" dirty="0"/>
                        <a:t>anthracnose</a:t>
                      </a:r>
                      <a:endParaRPr lang="en-IN" dirty="0"/>
                    </a:p>
                  </a:txBody>
                  <a:tcPr/>
                </a:tc>
                <a:tc>
                  <a:txBody>
                    <a:bodyPr/>
                    <a:lstStyle/>
                    <a:p>
                      <a:r>
                        <a:rPr lang="en-US" dirty="0"/>
                        <a:t> 85%</a:t>
                      </a:r>
                      <a:endParaRPr lang="en-IN" dirty="0"/>
                    </a:p>
                  </a:txBody>
                  <a:tcPr/>
                </a:tc>
                <a:extLst>
                  <a:ext uri="{0D108BD9-81ED-4DB2-BD59-A6C34878D82A}">
                    <a16:rowId xmlns:a16="http://schemas.microsoft.com/office/drawing/2014/main" val="1574218726"/>
                  </a:ext>
                </a:extLst>
              </a:tr>
              <a:tr h="357802">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13347043"/>
                  </a:ext>
                </a:extLst>
              </a:tr>
            </a:tbl>
          </a:graphicData>
        </a:graphic>
      </p:graphicFrame>
      <p:graphicFrame>
        <p:nvGraphicFramePr>
          <p:cNvPr id="13" name="Table 12">
            <a:extLst>
              <a:ext uri="{FF2B5EF4-FFF2-40B4-BE49-F238E27FC236}">
                <a16:creationId xmlns:a16="http://schemas.microsoft.com/office/drawing/2014/main" id="{C913AA72-FECC-1717-64DF-1F27D5C85E13}"/>
              </a:ext>
            </a:extLst>
          </p:cNvPr>
          <p:cNvGraphicFramePr>
            <a:graphicFrameLocks noGrp="1"/>
          </p:cNvGraphicFramePr>
          <p:nvPr>
            <p:extLst>
              <p:ext uri="{D42A27DB-BD31-4B8C-83A1-F6EECF244321}">
                <p14:modId xmlns:p14="http://schemas.microsoft.com/office/powerpoint/2010/main" val="2103194324"/>
              </p:ext>
            </p:extLst>
          </p:nvPr>
        </p:nvGraphicFramePr>
        <p:xfrm>
          <a:off x="4419600" y="1536938"/>
          <a:ext cx="3886200" cy="3474716"/>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3299852951"/>
                    </a:ext>
                  </a:extLst>
                </a:gridCol>
                <a:gridCol w="1943100">
                  <a:extLst>
                    <a:ext uri="{9D8B030D-6E8A-4147-A177-3AD203B41FA5}">
                      <a16:colId xmlns:a16="http://schemas.microsoft.com/office/drawing/2014/main" val="1241705421"/>
                    </a:ext>
                  </a:extLst>
                </a:gridCol>
              </a:tblGrid>
              <a:tr h="496388">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548964280"/>
                  </a:ext>
                </a:extLst>
              </a:tr>
              <a:tr h="496388">
                <a:tc>
                  <a:txBody>
                    <a:bodyPr/>
                    <a:lstStyle/>
                    <a:p>
                      <a:r>
                        <a:rPr lang="en-US" dirty="0"/>
                        <a:t>accuracy</a:t>
                      </a:r>
                      <a:endParaRPr lang="en-IN" dirty="0"/>
                    </a:p>
                  </a:txBody>
                  <a:tcPr/>
                </a:tc>
                <a:tc>
                  <a:txBody>
                    <a:bodyPr/>
                    <a:lstStyle/>
                    <a:p>
                      <a:r>
                        <a:rPr lang="en-US" dirty="0"/>
                        <a:t>85%</a:t>
                      </a:r>
                      <a:endParaRPr lang="en-IN" dirty="0"/>
                    </a:p>
                  </a:txBody>
                  <a:tcPr/>
                </a:tc>
                <a:extLst>
                  <a:ext uri="{0D108BD9-81ED-4DB2-BD59-A6C34878D82A}">
                    <a16:rowId xmlns:a16="http://schemas.microsoft.com/office/drawing/2014/main" val="538509500"/>
                  </a:ext>
                </a:extLst>
              </a:tr>
              <a:tr h="496388">
                <a:tc>
                  <a:txBody>
                    <a:bodyPr/>
                    <a:lstStyle/>
                    <a:p>
                      <a:r>
                        <a:rPr lang="en-US" dirty="0"/>
                        <a:t>precision</a:t>
                      </a:r>
                      <a:endParaRPr lang="en-IN" dirty="0"/>
                    </a:p>
                  </a:txBody>
                  <a:tcPr/>
                </a:tc>
                <a:tc>
                  <a:txBody>
                    <a:bodyPr/>
                    <a:lstStyle/>
                    <a:p>
                      <a:r>
                        <a:rPr lang="en-US" dirty="0"/>
                        <a:t>87</a:t>
                      </a:r>
                      <a:endParaRPr lang="en-IN" dirty="0"/>
                    </a:p>
                  </a:txBody>
                  <a:tcPr/>
                </a:tc>
                <a:extLst>
                  <a:ext uri="{0D108BD9-81ED-4DB2-BD59-A6C34878D82A}">
                    <a16:rowId xmlns:a16="http://schemas.microsoft.com/office/drawing/2014/main" val="120938548"/>
                  </a:ext>
                </a:extLst>
              </a:tr>
              <a:tr h="496388">
                <a:tc>
                  <a:txBody>
                    <a:bodyPr/>
                    <a:lstStyle/>
                    <a:p>
                      <a:r>
                        <a:rPr lang="en-US" dirty="0"/>
                        <a:t>recall</a:t>
                      </a:r>
                      <a:endParaRPr lang="en-IN" dirty="0"/>
                    </a:p>
                  </a:txBody>
                  <a:tcPr/>
                </a:tc>
                <a:tc>
                  <a:txBody>
                    <a:bodyPr/>
                    <a:lstStyle/>
                    <a:p>
                      <a:r>
                        <a:rPr lang="en-US" dirty="0"/>
                        <a:t>82%%</a:t>
                      </a:r>
                      <a:endParaRPr lang="en-IN" dirty="0"/>
                    </a:p>
                  </a:txBody>
                  <a:tcPr/>
                </a:tc>
                <a:extLst>
                  <a:ext uri="{0D108BD9-81ED-4DB2-BD59-A6C34878D82A}">
                    <a16:rowId xmlns:a16="http://schemas.microsoft.com/office/drawing/2014/main" val="2378869041"/>
                  </a:ext>
                </a:extLst>
              </a:tr>
              <a:tr h="496388">
                <a:tc>
                  <a:txBody>
                    <a:bodyPr/>
                    <a:lstStyle/>
                    <a:p>
                      <a:r>
                        <a:rPr lang="en-US" dirty="0"/>
                        <a:t>Confusion matrix</a:t>
                      </a:r>
                      <a:endParaRPr lang="en-IN" dirty="0"/>
                    </a:p>
                  </a:txBody>
                  <a:tcPr/>
                </a:tc>
                <a:tc>
                  <a:txBody>
                    <a:bodyPr/>
                    <a:lstStyle/>
                    <a:p>
                      <a:endParaRPr lang="en-IN"/>
                    </a:p>
                  </a:txBody>
                  <a:tcPr/>
                </a:tc>
                <a:extLst>
                  <a:ext uri="{0D108BD9-81ED-4DB2-BD59-A6C34878D82A}">
                    <a16:rowId xmlns:a16="http://schemas.microsoft.com/office/drawing/2014/main" val="2139701647"/>
                  </a:ext>
                </a:extLst>
              </a:tr>
              <a:tr h="496388">
                <a:tc>
                  <a:txBody>
                    <a:bodyPr/>
                    <a:lstStyle/>
                    <a:p>
                      <a:r>
                        <a:rPr lang="en-US" dirty="0"/>
                        <a:t>True positive</a:t>
                      </a:r>
                      <a:endParaRPr lang="en-IN" dirty="0"/>
                    </a:p>
                  </a:txBody>
                  <a:tcPr/>
                </a:tc>
                <a:tc>
                  <a:txBody>
                    <a:bodyPr/>
                    <a:lstStyle/>
                    <a:p>
                      <a:r>
                        <a:rPr lang="en-US" dirty="0"/>
                        <a:t>320</a:t>
                      </a:r>
                      <a:endParaRPr lang="en-IN" dirty="0"/>
                    </a:p>
                  </a:txBody>
                  <a:tcPr/>
                </a:tc>
                <a:extLst>
                  <a:ext uri="{0D108BD9-81ED-4DB2-BD59-A6C34878D82A}">
                    <a16:rowId xmlns:a16="http://schemas.microsoft.com/office/drawing/2014/main" val="534498063"/>
                  </a:ext>
                </a:extLst>
              </a:tr>
              <a:tr h="496388">
                <a:tc>
                  <a:txBody>
                    <a:bodyPr/>
                    <a:lstStyle/>
                    <a:p>
                      <a:r>
                        <a:rPr lang="en-US" dirty="0"/>
                        <a:t>False positive</a:t>
                      </a:r>
                      <a:endParaRPr lang="en-IN" dirty="0"/>
                    </a:p>
                  </a:txBody>
                  <a:tcPr/>
                </a:tc>
                <a:tc>
                  <a:txBody>
                    <a:bodyPr/>
                    <a:lstStyle/>
                    <a:p>
                      <a:r>
                        <a:rPr lang="en-US" dirty="0"/>
                        <a:t>45</a:t>
                      </a:r>
                      <a:endParaRPr lang="en-IN" dirty="0"/>
                    </a:p>
                  </a:txBody>
                  <a:tcPr/>
                </a:tc>
                <a:extLst>
                  <a:ext uri="{0D108BD9-81ED-4DB2-BD59-A6C34878D82A}">
                    <a16:rowId xmlns:a16="http://schemas.microsoft.com/office/drawing/2014/main" val="1215615668"/>
                  </a:ext>
                </a:extLst>
              </a:tr>
            </a:tbl>
          </a:graphicData>
        </a:graphic>
      </p:graphicFrame>
    </p:spTree>
    <p:extLst>
      <p:ext uri="{BB962C8B-B14F-4D97-AF65-F5344CB8AC3E}">
        <p14:creationId xmlns:p14="http://schemas.microsoft.com/office/powerpoint/2010/main" val="268030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34A16AE5-5588-9791-3DD5-1D0ED6B5DF6E}"/>
              </a:ext>
            </a:extLst>
          </p:cNvPr>
          <p:cNvSpPr txBox="1"/>
          <p:nvPr/>
        </p:nvSpPr>
        <p:spPr>
          <a:xfrm>
            <a:off x="533400" y="1295400"/>
            <a:ext cx="8229600" cy="1287532"/>
          </a:xfrm>
          <a:prstGeom prst="rect">
            <a:avLst/>
          </a:prstGeom>
          <a:noFill/>
        </p:spPr>
        <p:txBody>
          <a:bodyPr wrap="square">
            <a:spAutoFit/>
          </a:bodyPr>
          <a:lstStyle/>
          <a:p>
            <a:pPr algn="just">
              <a:lnSpc>
                <a:spcPct val="150000"/>
              </a:lnSpc>
            </a:pPr>
            <a:r>
              <a:rPr lang="en-IN" altLang="en-US" dirty="0">
                <a:sym typeface="+mn-ea"/>
              </a:rPr>
              <a:t>CNN Model developed to predict pomegranate fruit disease using CNN has achieved a 100% accuracy is classifying a good fruit and obtained an accuracy of 85.71% in detecting bacterial blight disease, leaf spot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9009BE20-AFF9-1745-9228-8ED639709654}"/>
              </a:ext>
            </a:extLst>
          </p:cNvPr>
          <p:cNvSpPr txBox="1"/>
          <p:nvPr/>
        </p:nvSpPr>
        <p:spPr>
          <a:xfrm>
            <a:off x="533400" y="1371599"/>
            <a:ext cx="8229600" cy="2949525"/>
          </a:xfrm>
          <a:prstGeom prst="rect">
            <a:avLst/>
          </a:prstGeom>
          <a:noFill/>
        </p:spPr>
        <p:txBody>
          <a:bodyPr wrap="square">
            <a:spAutoFit/>
          </a:bodyPr>
          <a:lstStyle/>
          <a:p>
            <a:pPr algn="just">
              <a:lnSpc>
                <a:spcPct val="150000"/>
              </a:lnSpc>
            </a:pPr>
            <a:r>
              <a:rPr lang="en-IN" altLang="en-US" dirty="0">
                <a:solidFill>
                  <a:schemeClr val="tx1"/>
                </a:solidFill>
              </a:rPr>
              <a:t>From this proposed work, four diseases of mainly pomegranate plants can be classified and identified using digital image processing and neural network techniques. Bacterial Blight, Fruit Spot, Fruit Rot and Leaf Spot are diagnosed using the above technique. Experimental results showed good fruit and good leaf yield with almost 100%, leaf spot 87.50%, bacterial blight 85.71%, fruit spot and fruit rot 83.33%. The proposed work gives accurate and satisfactory results and 90% accuracy. Further, it helps in the import and export of fruit.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6BF17579-A39F-66BB-5216-27471BC26D0F}"/>
              </a:ext>
            </a:extLst>
          </p:cNvPr>
          <p:cNvSpPr txBox="1"/>
          <p:nvPr/>
        </p:nvSpPr>
        <p:spPr>
          <a:xfrm>
            <a:off x="381000" y="1143001"/>
            <a:ext cx="8381160" cy="3780522"/>
          </a:xfrm>
          <a:prstGeom prst="rect">
            <a:avLst/>
          </a:prstGeom>
          <a:noFill/>
        </p:spPr>
        <p:txBody>
          <a:bodyPr wrap="square">
            <a:spAutoFit/>
          </a:bodyPr>
          <a:lstStyle/>
          <a:p>
            <a:pPr>
              <a:lnSpc>
                <a:spcPct val="150000"/>
              </a:lnSpc>
            </a:pPr>
            <a:r>
              <a:rPr lang="en-IN" altLang="en-US" dirty="0">
                <a:solidFill>
                  <a:schemeClr val="tx1"/>
                </a:solidFill>
                <a:latin typeface="+mj-lt"/>
                <a:cs typeface="+mj-lt"/>
                <a:sym typeface="+mn-ea"/>
              </a:rPr>
              <a:t>1) Kaur R, Kaushal S. Antimicrobial and antioxidant potential of pomegranate (Punica granatum L.) peel. International Journal of Chemical Studies . 2018;3441(3449). </a:t>
            </a:r>
          </a:p>
          <a:p>
            <a:pPr>
              <a:lnSpc>
                <a:spcPct val="150000"/>
              </a:lnSpc>
            </a:pPr>
            <a:r>
              <a:rPr lang="en-IN" altLang="en-US" dirty="0">
                <a:solidFill>
                  <a:schemeClr val="tx1"/>
                </a:solidFill>
                <a:latin typeface="+mj-lt"/>
                <a:cs typeface="+mj-lt"/>
                <a:sym typeface="+mn-ea"/>
              </a:rPr>
              <a:t>2) Prajwal TM, </a:t>
            </a:r>
            <a:r>
              <a:rPr lang="en-IN" altLang="en-US" dirty="0" err="1">
                <a:solidFill>
                  <a:schemeClr val="tx1"/>
                </a:solidFill>
                <a:latin typeface="+mj-lt"/>
                <a:cs typeface="+mj-lt"/>
                <a:sym typeface="+mn-ea"/>
              </a:rPr>
              <a:t>Pranathi</a:t>
            </a:r>
            <a:r>
              <a:rPr lang="en-IN" altLang="en-US" dirty="0">
                <a:solidFill>
                  <a:schemeClr val="tx1"/>
                </a:solidFill>
                <a:latin typeface="+mj-lt"/>
                <a:cs typeface="+mj-lt"/>
                <a:sym typeface="+mn-ea"/>
              </a:rPr>
              <a:t> A, </a:t>
            </a:r>
            <a:r>
              <a:rPr lang="en-IN" altLang="en-US" dirty="0" err="1">
                <a:solidFill>
                  <a:schemeClr val="tx1"/>
                </a:solidFill>
                <a:latin typeface="+mj-lt"/>
                <a:cs typeface="+mj-lt"/>
                <a:sym typeface="+mn-ea"/>
              </a:rPr>
              <a:t>SaiAshritha</a:t>
            </a:r>
            <a:r>
              <a:rPr lang="en-IN" altLang="en-US" dirty="0">
                <a:solidFill>
                  <a:schemeClr val="tx1"/>
                </a:solidFill>
                <a:latin typeface="+mj-lt"/>
                <a:cs typeface="+mj-lt"/>
                <a:sym typeface="+mn-ea"/>
              </a:rPr>
              <a:t> K, </a:t>
            </a:r>
            <a:r>
              <a:rPr lang="en-IN" altLang="en-US" dirty="0" err="1">
                <a:solidFill>
                  <a:schemeClr val="tx1"/>
                </a:solidFill>
                <a:latin typeface="+mj-lt"/>
                <a:cs typeface="+mj-lt"/>
                <a:sym typeface="+mn-ea"/>
              </a:rPr>
              <a:t>Chittaragi</a:t>
            </a:r>
            <a:r>
              <a:rPr lang="en-IN" altLang="en-US" dirty="0">
                <a:solidFill>
                  <a:schemeClr val="tx1"/>
                </a:solidFill>
                <a:latin typeface="+mj-lt"/>
                <a:cs typeface="+mj-lt"/>
                <a:sym typeface="+mn-ea"/>
              </a:rPr>
              <a:t> NB, </a:t>
            </a:r>
            <a:r>
              <a:rPr lang="en-IN" altLang="en-US" dirty="0" err="1">
                <a:solidFill>
                  <a:schemeClr val="tx1"/>
                </a:solidFill>
                <a:latin typeface="+mj-lt"/>
                <a:cs typeface="+mj-lt"/>
                <a:sym typeface="+mn-ea"/>
              </a:rPr>
              <a:t>Koolagudi</a:t>
            </a:r>
            <a:r>
              <a:rPr lang="en-IN" altLang="en-US" dirty="0">
                <a:solidFill>
                  <a:schemeClr val="tx1"/>
                </a:solidFill>
                <a:latin typeface="+mj-lt"/>
                <a:cs typeface="+mj-lt"/>
                <a:sym typeface="+mn-ea"/>
              </a:rPr>
              <a:t> SG. Tomato Leaf Disease Detection Using Convolutional Neural Networks. In: and </a:t>
            </a:r>
          </a:p>
          <a:p>
            <a:pPr>
              <a:lnSpc>
                <a:spcPct val="150000"/>
              </a:lnSpc>
            </a:pPr>
            <a:r>
              <a:rPr lang="en-IN" altLang="en-US" dirty="0">
                <a:solidFill>
                  <a:schemeClr val="tx1"/>
                </a:solidFill>
                <a:latin typeface="+mj-lt"/>
                <a:cs typeface="+mj-lt"/>
                <a:sym typeface="+mn-ea"/>
              </a:rPr>
              <a:t>others, editor. 2018 Eleventh International Conference on Contemporary Computing (IC3). Noida. 2018;p. 1–5. doi:10.1109/IC3.2018.8530532. </a:t>
            </a:r>
          </a:p>
          <a:p>
            <a:pPr>
              <a:lnSpc>
                <a:spcPct val="150000"/>
              </a:lnSpc>
            </a:pPr>
            <a:r>
              <a:rPr lang="en-IN" altLang="en-US" dirty="0">
                <a:solidFill>
                  <a:schemeClr val="tx1"/>
                </a:solidFill>
                <a:latin typeface="+mj-lt"/>
                <a:cs typeface="+mj-lt"/>
                <a:sym typeface="+mn-ea"/>
              </a:rPr>
              <a:t>3) </a:t>
            </a:r>
            <a:r>
              <a:rPr lang="en-IN" altLang="en-US" dirty="0" err="1">
                <a:solidFill>
                  <a:schemeClr val="tx1"/>
                </a:solidFill>
                <a:latin typeface="+mj-lt"/>
                <a:cs typeface="+mj-lt"/>
                <a:sym typeface="+mn-ea"/>
              </a:rPr>
              <a:t>Militante</a:t>
            </a:r>
            <a:r>
              <a:rPr lang="en-IN" altLang="en-US" dirty="0">
                <a:solidFill>
                  <a:schemeClr val="tx1"/>
                </a:solidFill>
                <a:latin typeface="+mj-lt"/>
                <a:cs typeface="+mj-lt"/>
                <a:sym typeface="+mn-ea"/>
              </a:rPr>
              <a:t> SV, Gerardo BD. Detecting Sugarcane Diseases through Adaptive Deep Learning Models of Convolutional Neural Network.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9718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E84261FB-BA79-30BD-E6B1-12BBBD90FF5D}"/>
              </a:ext>
            </a:extLst>
          </p:cNvPr>
          <p:cNvSpPr txBox="1"/>
          <p:nvPr/>
        </p:nvSpPr>
        <p:spPr>
          <a:xfrm>
            <a:off x="77040" y="1218000"/>
            <a:ext cx="8838360" cy="544251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mj-lt"/>
                <a:ea typeface="Times New Roman" panose="02020603050405020304" pitchFamily="18" charset="0"/>
              </a:rPr>
              <a:t>In country like India, agriculture is the backbone of the overall GDP. Horticulture has become one of the important source of economy for the country and even the farmers. Farmers will face much losses because of the not identifying the diseases at early stage. Relying on pure naked-eye observation to detect and classify diseases can be expensive for various plant diseases such as Pomegranate. </a:t>
            </a:r>
          </a:p>
          <a:p>
            <a:pPr marL="285750" indent="-285750" algn="just">
              <a:lnSpc>
                <a:spcPct val="150000"/>
              </a:lnSpc>
              <a:buFont typeface="Arial" panose="020B0604020202020204" pitchFamily="34" charset="0"/>
              <a:buChar char="•"/>
            </a:pPr>
            <a:r>
              <a:rPr lang="en-US" sz="1800" dirty="0">
                <a:effectLst/>
                <a:latin typeface="+mj-lt"/>
                <a:ea typeface="Times New Roman" panose="02020603050405020304" pitchFamily="18" charset="0"/>
              </a:rPr>
              <a:t>It poses a great threat to the agricultural sector by reducing the life of the plants. In Agriculture field also image processing plays a very important role in identifying any disease of the plant or in grading of the quality of the fruit. Identification of the plant diseases is the key to preventing the losses in the yield and quantity of the agricultural product. The studies of the plant diseases mean the studies of visually observable patterns seen on the plant. In this project, we have implemented the methods for the </a:t>
            </a:r>
            <a:r>
              <a:rPr lang="en-US" sz="1800" dirty="0">
                <a:latin typeface="+mj-lt"/>
                <a:ea typeface="Times New Roman" panose="02020603050405020304" pitchFamily="18" charset="0"/>
              </a:rPr>
              <a:t>prediction</a:t>
            </a:r>
            <a:r>
              <a:rPr lang="en-US" sz="1800" dirty="0">
                <a:effectLst/>
                <a:latin typeface="+mj-lt"/>
                <a:ea typeface="Times New Roman" panose="02020603050405020304" pitchFamily="18" charset="0"/>
              </a:rPr>
              <a:t> of Pomegranate fruit diseases using the images of the fruit.</a:t>
            </a:r>
            <a:endParaRPr lang="en-IN" sz="1800" dirty="0">
              <a:effectLst/>
              <a:latin typeface="+mj-lt"/>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3" name="TextBox 2">
            <a:extLst>
              <a:ext uri="{FF2B5EF4-FFF2-40B4-BE49-F238E27FC236}">
                <a16:creationId xmlns:a16="http://schemas.microsoft.com/office/drawing/2014/main" id="{CB000BF0-C978-63B0-F78E-9C4843DC296D}"/>
              </a:ext>
            </a:extLst>
          </p:cNvPr>
          <p:cNvSpPr txBox="1"/>
          <p:nvPr/>
        </p:nvSpPr>
        <p:spPr>
          <a:xfrm>
            <a:off x="304800" y="1371599"/>
            <a:ext cx="8533560" cy="544251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mj-lt"/>
                <a:ea typeface="Times New Roman" panose="02020603050405020304" pitchFamily="18" charset="0"/>
              </a:rPr>
              <a:t>Pomegranate may be a fruit that grows with an awfully high yield in many nations of Asian countries and one in every one of the foremost profits gaining fruit within the market. However, because of numerous conditions, the plants are infected by numerous diseases that destroy the complete crop departure terribly less product yield. So, the work proposes a picture process and neural network strategies to agitate the most problems with Phytopathology, i.e. detection and classification of wellness. </a:t>
            </a:r>
          </a:p>
          <a:p>
            <a:pPr marL="285750" indent="-285750" algn="just">
              <a:lnSpc>
                <a:spcPct val="150000"/>
              </a:lnSpc>
              <a:buFont typeface="Arial" panose="020B0604020202020204" pitchFamily="34" charset="0"/>
              <a:buChar char="•"/>
            </a:pPr>
            <a:r>
              <a:rPr lang="en-US" sz="1800" dirty="0">
                <a:effectLst/>
                <a:latin typeface="+mj-lt"/>
                <a:ea typeface="Times New Roman" panose="02020603050405020304" pitchFamily="18" charset="0"/>
              </a:rPr>
              <a:t>Pomegranate fruit is also attributed to the fact that. That </a:t>
            </a:r>
            <a:r>
              <a:rPr lang="en-US" sz="1800" dirty="0" err="1">
                <a:effectLst/>
                <a:latin typeface="+mj-lt"/>
                <a:ea typeface="Times New Roman" panose="02020603050405020304" pitchFamily="18" charset="0"/>
              </a:rPr>
              <a:t>leafs</a:t>
            </a:r>
            <a:r>
              <a:rPr lang="en-US" sz="1800" dirty="0">
                <a:effectLst/>
                <a:latin typeface="+mj-lt"/>
                <a:ea typeface="Times New Roman" panose="02020603050405020304" pitchFamily="18" charset="0"/>
              </a:rPr>
              <a:t> are affected by disease caused by plants and weather. These diseases are like blight microorganism, plant spots, seed places rot and leaf spot. The system uses some pictures for coaching, some for testing functions, and so on</a:t>
            </a:r>
          </a:p>
          <a:p>
            <a:pPr marL="285750" indent="-285750" algn="just">
              <a:lnSpc>
                <a:spcPct val="150000"/>
              </a:lnSpc>
              <a:buFont typeface="Arial" panose="020B0604020202020204" pitchFamily="34" charset="0"/>
              <a:buChar char="•"/>
            </a:pPr>
            <a:endParaRPr lang="en-US" dirty="0">
              <a:latin typeface="+mj-lt"/>
            </a:endParaRPr>
          </a:p>
          <a:p>
            <a:pPr marL="285750" indent="-285750" algn="just">
              <a:lnSpc>
                <a:spcPct val="150000"/>
              </a:lnSpc>
              <a:buFont typeface="Arial" panose="020B0604020202020204" pitchFamily="34" charset="0"/>
              <a:buChar char="•"/>
            </a:pPr>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732176-E94E-A3F2-4A95-474566BE5E4D}"/>
              </a:ext>
            </a:extLst>
          </p:cNvPr>
          <p:cNvGraphicFramePr>
            <a:graphicFrameLocks noGrp="1"/>
          </p:cNvGraphicFramePr>
          <p:nvPr>
            <p:extLst>
              <p:ext uri="{D42A27DB-BD31-4B8C-83A1-F6EECF244321}">
                <p14:modId xmlns:p14="http://schemas.microsoft.com/office/powerpoint/2010/main" val="3213613013"/>
              </p:ext>
            </p:extLst>
          </p:nvPr>
        </p:nvGraphicFramePr>
        <p:xfrm>
          <a:off x="243349" y="322093"/>
          <a:ext cx="8915399" cy="6213814"/>
        </p:xfrm>
        <a:graphic>
          <a:graphicData uri="http://schemas.openxmlformats.org/drawingml/2006/table">
            <a:tbl>
              <a:tblPr firstRow="1" bandRow="1">
                <a:solidFill>
                  <a:schemeClr val="bg1"/>
                </a:solidFill>
                <a:tableStyleId>{5C22544A-7EE6-4342-B048-85BDC9FD1C3A}</a:tableStyleId>
              </a:tblPr>
              <a:tblGrid>
                <a:gridCol w="571500">
                  <a:extLst>
                    <a:ext uri="{9D8B030D-6E8A-4147-A177-3AD203B41FA5}">
                      <a16:colId xmlns:a16="http://schemas.microsoft.com/office/drawing/2014/main" val="368641927"/>
                    </a:ext>
                  </a:extLst>
                </a:gridCol>
                <a:gridCol w="2455540">
                  <a:extLst>
                    <a:ext uri="{9D8B030D-6E8A-4147-A177-3AD203B41FA5}">
                      <a16:colId xmlns:a16="http://schemas.microsoft.com/office/drawing/2014/main" val="1084827609"/>
                    </a:ext>
                  </a:extLst>
                </a:gridCol>
                <a:gridCol w="2942604">
                  <a:extLst>
                    <a:ext uri="{9D8B030D-6E8A-4147-A177-3AD203B41FA5}">
                      <a16:colId xmlns:a16="http://schemas.microsoft.com/office/drawing/2014/main" val="3222216959"/>
                    </a:ext>
                  </a:extLst>
                </a:gridCol>
                <a:gridCol w="1612256">
                  <a:extLst>
                    <a:ext uri="{9D8B030D-6E8A-4147-A177-3AD203B41FA5}">
                      <a16:colId xmlns:a16="http://schemas.microsoft.com/office/drawing/2014/main" val="444216727"/>
                    </a:ext>
                  </a:extLst>
                </a:gridCol>
                <a:gridCol w="1333499">
                  <a:extLst>
                    <a:ext uri="{9D8B030D-6E8A-4147-A177-3AD203B41FA5}">
                      <a16:colId xmlns:a16="http://schemas.microsoft.com/office/drawing/2014/main" val="2885793785"/>
                    </a:ext>
                  </a:extLst>
                </a:gridCol>
              </a:tblGrid>
              <a:tr h="1393678">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S.</a:t>
                      </a:r>
                    </a:p>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No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Authors and Journal Name&amp; Year of publication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Problem Statement /Title</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Name of the Proposed solution/Method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Accuracy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extLst>
                  <a:ext uri="{0D108BD9-81ED-4DB2-BD59-A6C34878D82A}">
                    <a16:rowId xmlns:a16="http://schemas.microsoft.com/office/drawing/2014/main" val="962427273"/>
                  </a:ext>
                </a:extLst>
              </a:tr>
              <a:tr h="1106625">
                <a:tc>
                  <a:txBody>
                    <a:bodyPr/>
                    <a:lstStyle/>
                    <a:p>
                      <a:pPr>
                        <a:spcBef>
                          <a:spcPts val="0"/>
                        </a:spcBef>
                        <a:spcAft>
                          <a:spcPts val="0"/>
                        </a:spcAft>
                      </a:pPr>
                      <a:r>
                        <a:rPr lang="en-US" sz="1900" cap="none" spc="0" dirty="0">
                          <a:solidFill>
                            <a:schemeClr val="tx1"/>
                          </a:solidFill>
                          <a:effectLst/>
                          <a:latin typeface="Arial" panose="020B0604020202020204"/>
                          <a:ea typeface="DejaVu Sans"/>
                          <a:cs typeface="DejaVu Sans"/>
                        </a:rPr>
                        <a:t>1 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sonal Naikwade,</a:t>
                      </a:r>
                    </a:p>
                    <a:p>
                      <a:pPr>
                        <a:spcBef>
                          <a:spcPts val="0"/>
                        </a:spcBef>
                        <a:spcAft>
                          <a:spcPts val="0"/>
                        </a:spcAft>
                      </a:pPr>
                      <a:r>
                        <a:rPr lang="en-IN" sz="1900" cap="none" spc="0" dirty="0">
                          <a:solidFill>
                            <a:schemeClr val="tx1"/>
                          </a:solidFill>
                          <a:effectLst/>
                          <a:latin typeface="Arial" panose="020B0604020202020204"/>
                          <a:ea typeface="DejaVu Sans"/>
                          <a:cs typeface="DejaVu Sans"/>
                        </a:rPr>
                        <a:t>yogita dange</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Disease Prediction of pomegranate using data mining</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SVM,SVM</a:t>
                      </a:r>
                    </a:p>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classifier</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76.57</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690595718"/>
                  </a:ext>
                </a:extLst>
              </a:tr>
              <a:tr h="1393678">
                <a:tc>
                  <a:txBody>
                    <a:bodyPr/>
                    <a:lstStyle/>
                    <a:p>
                      <a:pPr>
                        <a:spcBef>
                          <a:spcPts val="0"/>
                        </a:spcBef>
                        <a:spcAft>
                          <a:spcPts val="0"/>
                        </a:spcAft>
                      </a:pPr>
                      <a:r>
                        <a:rPr lang="en-US" sz="1900" cap="none" spc="0" dirty="0">
                          <a:solidFill>
                            <a:schemeClr val="tx1"/>
                          </a:solidFill>
                          <a:effectLst/>
                          <a:latin typeface="Arial" panose="020B0604020202020204"/>
                          <a:ea typeface="DejaVu Sans"/>
                          <a:cs typeface="DejaVu Sans"/>
                        </a:rPr>
                        <a:t>2 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M T Vasumathi ,</a:t>
                      </a:r>
                    </a:p>
                    <a:p>
                      <a:pPr>
                        <a:spcBef>
                          <a:spcPts val="0"/>
                        </a:spcBef>
                        <a:spcAft>
                          <a:spcPts val="0"/>
                        </a:spcAft>
                      </a:pPr>
                      <a:r>
                        <a:rPr lang="en-IN" sz="1900" cap="none" spc="0" dirty="0">
                          <a:solidFill>
                            <a:schemeClr val="tx1"/>
                          </a:solidFill>
                          <a:effectLst/>
                          <a:latin typeface="Arial" panose="020B0604020202020204"/>
                          <a:ea typeface="DejaVu Sans"/>
                          <a:cs typeface="DejaVu Sans"/>
                        </a:rPr>
                        <a:t>M Kamarasan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lvl="0">
                        <a:spcBef>
                          <a:spcPts val="0"/>
                        </a:spcBef>
                        <a:spcAft>
                          <a:spcPts val="0"/>
                        </a:spcAft>
                        <a:buNone/>
                      </a:pPr>
                      <a:r>
                        <a:rPr lang="en-IN" sz="1900" cap="none" spc="0" dirty="0">
                          <a:solidFill>
                            <a:schemeClr val="tx1"/>
                          </a:solidFill>
                          <a:effectLst/>
                          <a:latin typeface="Arial" panose="020B0604020202020204"/>
                          <a:ea typeface="DejaVu Sans"/>
                          <a:cs typeface="DejaVu Sans"/>
                        </a:rPr>
                        <a:t>Pomegranate fruit classification based on CNN-LSTM Deep Learning models</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CNN,LSTM,</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65.17</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550187935"/>
                  </a:ext>
                </a:extLst>
              </a:tr>
              <a:tr h="1142915">
                <a:tc>
                  <a:txBody>
                    <a:bodyPr/>
                    <a:lstStyle/>
                    <a:p>
                      <a:pPr>
                        <a:spcBef>
                          <a:spcPts val="0"/>
                        </a:spcBef>
                        <a:spcAft>
                          <a:spcPts val="0"/>
                        </a:spcAft>
                      </a:pPr>
                      <a:r>
                        <a:rPr lang="en-US" sz="1900" cap="none" spc="0" dirty="0">
                          <a:solidFill>
                            <a:schemeClr val="tx1"/>
                          </a:solidFill>
                          <a:effectLst/>
                          <a:latin typeface="Arial" panose="020B0604020202020204"/>
                          <a:ea typeface="DejaVu Sans"/>
                          <a:cs typeface="DejaVu Sans"/>
                        </a:rPr>
                        <a:t>3 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Sumon ahmed,</a:t>
                      </a:r>
                    </a:p>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Tahsin Rahman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Fruits classification and detection application using deep learning</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CNN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60.0</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60106913"/>
                  </a:ext>
                </a:extLst>
              </a:tr>
              <a:tr h="1142915">
                <a:tc>
                  <a:txBody>
                    <a:bodyPr/>
                    <a:lstStyle/>
                    <a:p>
                      <a:pPr>
                        <a:spcBef>
                          <a:spcPts val="0"/>
                        </a:spcBef>
                        <a:spcAft>
                          <a:spcPts val="0"/>
                        </a:spcAft>
                      </a:pPr>
                      <a:r>
                        <a:rPr lang="en-US" sz="1900" cap="none" spc="0" dirty="0">
                          <a:solidFill>
                            <a:schemeClr val="tx1"/>
                          </a:solidFill>
                          <a:effectLst/>
                          <a:latin typeface="Arial" panose="020B0604020202020204"/>
                          <a:ea typeface="DejaVu Sans"/>
                          <a:cs typeface="DejaVu Sans"/>
                        </a:rPr>
                        <a:t>4 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D.Deshmukh,</a:t>
                      </a:r>
                    </a:p>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Sheetal Rathi</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Fruit disease prediction and prevention using deep learning</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CNN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70.53</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208184615"/>
                  </a:ext>
                </a:extLst>
              </a:tr>
            </a:tbl>
          </a:graphicData>
        </a:graphic>
      </p:graphicFrame>
    </p:spTree>
    <p:extLst>
      <p:ext uri="{BB962C8B-B14F-4D97-AF65-F5344CB8AC3E}">
        <p14:creationId xmlns:p14="http://schemas.microsoft.com/office/powerpoint/2010/main" val="16865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4408028-B7C3-8B7D-1FC0-EA99BD114F69}"/>
              </a:ext>
            </a:extLst>
          </p:cNvPr>
          <p:cNvGraphicFramePr>
            <a:graphicFrameLocks noGrp="1"/>
          </p:cNvGraphicFramePr>
          <p:nvPr>
            <p:extLst>
              <p:ext uri="{D42A27DB-BD31-4B8C-83A1-F6EECF244321}">
                <p14:modId xmlns:p14="http://schemas.microsoft.com/office/powerpoint/2010/main" val="4287781059"/>
              </p:ext>
            </p:extLst>
          </p:nvPr>
        </p:nvGraphicFramePr>
        <p:xfrm>
          <a:off x="152400" y="338190"/>
          <a:ext cx="8534399" cy="6181620"/>
        </p:xfrm>
        <a:graphic>
          <a:graphicData uri="http://schemas.openxmlformats.org/drawingml/2006/table">
            <a:tbl>
              <a:tblPr firstRow="1" bandRow="1">
                <a:solidFill>
                  <a:schemeClr val="bg1"/>
                </a:solidFill>
                <a:tableStyleId>{5C22544A-7EE6-4342-B048-85BDC9FD1C3A}</a:tableStyleId>
              </a:tblPr>
              <a:tblGrid>
                <a:gridCol w="451187">
                  <a:extLst>
                    <a:ext uri="{9D8B030D-6E8A-4147-A177-3AD203B41FA5}">
                      <a16:colId xmlns:a16="http://schemas.microsoft.com/office/drawing/2014/main" val="3074351435"/>
                    </a:ext>
                  </a:extLst>
                </a:gridCol>
                <a:gridCol w="2427638">
                  <a:extLst>
                    <a:ext uri="{9D8B030D-6E8A-4147-A177-3AD203B41FA5}">
                      <a16:colId xmlns:a16="http://schemas.microsoft.com/office/drawing/2014/main" val="434000568"/>
                    </a:ext>
                  </a:extLst>
                </a:gridCol>
                <a:gridCol w="2757852">
                  <a:extLst>
                    <a:ext uri="{9D8B030D-6E8A-4147-A177-3AD203B41FA5}">
                      <a16:colId xmlns:a16="http://schemas.microsoft.com/office/drawing/2014/main" val="3975900155"/>
                    </a:ext>
                  </a:extLst>
                </a:gridCol>
                <a:gridCol w="1672955">
                  <a:extLst>
                    <a:ext uri="{9D8B030D-6E8A-4147-A177-3AD203B41FA5}">
                      <a16:colId xmlns:a16="http://schemas.microsoft.com/office/drawing/2014/main" val="587802769"/>
                    </a:ext>
                  </a:extLst>
                </a:gridCol>
                <a:gridCol w="1224767">
                  <a:extLst>
                    <a:ext uri="{9D8B030D-6E8A-4147-A177-3AD203B41FA5}">
                      <a16:colId xmlns:a16="http://schemas.microsoft.com/office/drawing/2014/main" val="95287962"/>
                    </a:ext>
                  </a:extLst>
                </a:gridCol>
              </a:tblGrid>
              <a:tr h="1701204">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S.No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Authors and Journal Name&amp; Year of publication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Problem Statement /Title</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Name of the Proposed solution/Method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a:spcBef>
                          <a:spcPts val="0"/>
                        </a:spcBef>
                        <a:spcAft>
                          <a:spcPts val="0"/>
                        </a:spcAft>
                      </a:pPr>
                      <a:r>
                        <a:rPr lang="en-US" sz="1900" b="0" cap="none" spc="0" dirty="0">
                          <a:solidFill>
                            <a:schemeClr val="bg1"/>
                          </a:solidFill>
                          <a:effectLst/>
                          <a:latin typeface="Times New Roman" panose="02020603050405020304"/>
                          <a:ea typeface="DejaVu Sans"/>
                          <a:cs typeface="Times New Roman" panose="02020603050405020304"/>
                        </a:rPr>
                        <a:t>Accuracy </a:t>
                      </a:r>
                      <a:endParaRPr lang="en-US" sz="1900" b="0" cap="none" spc="0" dirty="0">
                        <a:solidFill>
                          <a:schemeClr val="bg1"/>
                        </a:solidFill>
                        <a:effectLst/>
                      </a:endParaRPr>
                    </a:p>
                  </a:txBody>
                  <a:tcPr marL="160945" marR="215593" marT="123804" marB="1238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extLst>
                  <a:ext uri="{0D108BD9-81ED-4DB2-BD59-A6C34878D82A}">
                    <a16:rowId xmlns:a16="http://schemas.microsoft.com/office/drawing/2014/main" val="2864006273"/>
                  </a:ext>
                </a:extLst>
              </a:tr>
              <a:tr h="1120104">
                <a:tc>
                  <a:txBody>
                    <a:bodyPr/>
                    <a:lstStyle/>
                    <a:p>
                      <a:pPr>
                        <a:spcBef>
                          <a:spcPts val="0"/>
                        </a:spcBef>
                        <a:spcAft>
                          <a:spcPts val="0"/>
                        </a:spcAft>
                      </a:pPr>
                      <a:r>
                        <a:rPr lang="en-IN" altLang="en-US" sz="1900" cap="none" spc="0" dirty="0">
                          <a:solidFill>
                            <a:schemeClr val="tx1"/>
                          </a:solidFill>
                          <a:effectLst/>
                          <a:latin typeface="Arial" panose="020B0604020202020204"/>
                          <a:ea typeface="DejaVu Sans"/>
                          <a:cs typeface="DejaVu Sans"/>
                        </a:rPr>
                        <a:t>5</a:t>
                      </a:r>
                      <a:r>
                        <a:rPr lang="en-US" sz="1900" cap="none" spc="0" dirty="0">
                          <a:solidFill>
                            <a:schemeClr val="tx1"/>
                          </a:solidFill>
                          <a:effectLst/>
                          <a:latin typeface="Arial" panose="020B0604020202020204"/>
                          <a:ea typeface="DejaVu Sans"/>
                          <a:cs typeface="DejaVu Sans"/>
                        </a:rPr>
                        <a:t>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Riasat khan, </a:t>
                      </a:r>
                    </a:p>
                    <a:p>
                      <a:pPr>
                        <a:spcBef>
                          <a:spcPts val="0"/>
                        </a:spcBef>
                        <a:spcAft>
                          <a:spcPts val="0"/>
                        </a:spcAft>
                      </a:pPr>
                      <a:r>
                        <a:rPr lang="en-IN" sz="1900" cap="none" spc="0" dirty="0">
                          <a:solidFill>
                            <a:schemeClr val="tx1"/>
                          </a:solidFill>
                          <a:effectLst/>
                          <a:latin typeface="Arial" panose="020B0604020202020204"/>
                          <a:ea typeface="DejaVu Sans"/>
                          <a:cs typeface="DejaVu Sans"/>
                        </a:rPr>
                        <a:t>Nur-E-Aznin mimma</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Fruits detection Application using deep learning</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CNN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66.1</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879038829"/>
                  </a:ext>
                </a:extLst>
              </a:tr>
              <a:tr h="1120104">
                <a:tc>
                  <a:txBody>
                    <a:bodyPr/>
                    <a:lstStyle/>
                    <a:p>
                      <a:pPr>
                        <a:spcBef>
                          <a:spcPts val="0"/>
                        </a:spcBef>
                        <a:spcAft>
                          <a:spcPts val="0"/>
                        </a:spcAft>
                      </a:pPr>
                      <a:r>
                        <a:rPr lang="en-IN" altLang="en-US" sz="1900" cap="none" spc="0" dirty="0">
                          <a:solidFill>
                            <a:schemeClr val="tx1"/>
                          </a:solidFill>
                          <a:effectLst/>
                          <a:latin typeface="Arial" panose="020B0604020202020204"/>
                          <a:ea typeface="DejaVu Sans"/>
                          <a:cs typeface="DejaVu Sans"/>
                        </a:rPr>
                        <a:t>6</a:t>
                      </a:r>
                      <a:r>
                        <a:rPr lang="en-US" sz="1900" cap="none" spc="0" dirty="0">
                          <a:solidFill>
                            <a:schemeClr val="tx1"/>
                          </a:solidFill>
                          <a:effectLst/>
                          <a:latin typeface="Arial" panose="020B0604020202020204"/>
                          <a:ea typeface="DejaVu Sans"/>
                          <a:cs typeface="DejaVu Sans"/>
                        </a:rPr>
                        <a:t>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V.Sathya,H.Rafidha</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lvl="0">
                        <a:spcBef>
                          <a:spcPts val="0"/>
                        </a:spcBef>
                        <a:spcAft>
                          <a:spcPts val="0"/>
                        </a:spcAft>
                        <a:buNone/>
                      </a:pPr>
                      <a:r>
                        <a:rPr lang="en-IN" sz="1900" cap="none" spc="0" dirty="0">
                          <a:solidFill>
                            <a:schemeClr val="tx1"/>
                          </a:solidFill>
                          <a:effectLst/>
                          <a:latin typeface="Arial" panose="020B0604020202020204"/>
                          <a:ea typeface="DejaVu Sans"/>
                          <a:cs typeface="DejaVu Sans"/>
                        </a:rPr>
                        <a:t>Fruit and leaves disease prediction using deep learning</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SVM</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58.17</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1406782651"/>
                  </a:ext>
                </a:extLst>
              </a:tr>
              <a:tr h="1120104">
                <a:tc>
                  <a:txBody>
                    <a:bodyPr/>
                    <a:lstStyle/>
                    <a:p>
                      <a:pPr>
                        <a:spcBef>
                          <a:spcPts val="0"/>
                        </a:spcBef>
                        <a:spcAft>
                          <a:spcPts val="0"/>
                        </a:spcAft>
                      </a:pPr>
                      <a:r>
                        <a:rPr lang="en-IN" altLang="en-US" sz="1900" cap="none" spc="0" dirty="0">
                          <a:solidFill>
                            <a:schemeClr val="tx1"/>
                          </a:solidFill>
                          <a:effectLst/>
                          <a:latin typeface="Arial" panose="020B0604020202020204"/>
                          <a:ea typeface="DejaVu Sans"/>
                          <a:cs typeface="DejaVu Sans"/>
                        </a:rPr>
                        <a:t>7</a:t>
                      </a:r>
                      <a:r>
                        <a:rPr lang="en-US" sz="1900" cap="none" spc="0" dirty="0">
                          <a:solidFill>
                            <a:schemeClr val="tx1"/>
                          </a:solidFill>
                          <a:effectLst/>
                          <a:latin typeface="Arial" panose="020B0604020202020204"/>
                          <a:ea typeface="DejaVu Sans"/>
                          <a:cs typeface="DejaVu Sans"/>
                        </a:rPr>
                        <a:t>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Prakhar Bansal,</a:t>
                      </a:r>
                    </a:p>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Rahul Kumar</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Disease detectionin apple leaves using deep CNN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a:ea typeface="DejaVu Sans"/>
                          <a:cs typeface="DejaVu Sans"/>
                        </a:rPr>
                        <a:t>CNN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56.25</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976797868"/>
                  </a:ext>
                </a:extLst>
              </a:tr>
              <a:tr h="1120104">
                <a:tc>
                  <a:txBody>
                    <a:bodyPr/>
                    <a:lstStyle/>
                    <a:p>
                      <a:pPr>
                        <a:spcBef>
                          <a:spcPts val="0"/>
                        </a:spcBef>
                        <a:spcAft>
                          <a:spcPts val="0"/>
                        </a:spcAft>
                      </a:pPr>
                      <a:r>
                        <a:rPr lang="en-IN" altLang="en-US" sz="1900" cap="none" spc="0" dirty="0">
                          <a:solidFill>
                            <a:schemeClr val="tx1"/>
                          </a:solidFill>
                          <a:effectLst/>
                          <a:latin typeface="Arial" panose="020B0604020202020204"/>
                          <a:ea typeface="DejaVu Sans"/>
                          <a:cs typeface="DejaVu Sans"/>
                        </a:rPr>
                        <a:t>8</a:t>
                      </a:r>
                      <a:r>
                        <a:rPr lang="en-US" sz="1900" cap="none" spc="0" dirty="0">
                          <a:solidFill>
                            <a:schemeClr val="tx1"/>
                          </a:solidFill>
                          <a:effectLst/>
                          <a:latin typeface="Arial" panose="020B0604020202020204"/>
                          <a:ea typeface="DejaVu Sans"/>
                          <a:cs typeface="DejaVu Sans"/>
                        </a:rPr>
                        <a:t> </a:t>
                      </a:r>
                      <a:endParaRPr lang="en-US" sz="1900" cap="none" spc="0" dirty="0">
                        <a:solidFill>
                          <a:schemeClr val="tx1"/>
                        </a:solidFill>
                        <a:effectLst/>
                      </a:endParaRPr>
                    </a:p>
                  </a:txBody>
                  <a:tcPr marL="160945" marR="215593" marT="123804" marB="12380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Sharada P.Mohanty, </a:t>
                      </a:r>
                    </a:p>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David P.Hughes</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Using deep learning for image plant disease detection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CNN</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a:spcBef>
                          <a:spcPts val="0"/>
                        </a:spcBef>
                        <a:spcAft>
                          <a:spcPts val="0"/>
                        </a:spcAft>
                      </a:pPr>
                      <a:r>
                        <a:rPr lang="en-IN" sz="1900" cap="none" spc="0" dirty="0">
                          <a:solidFill>
                            <a:schemeClr val="tx1"/>
                          </a:solidFill>
                          <a:effectLst/>
                          <a:latin typeface="Arial" panose="020B0604020202020204" pitchFamily="34" charset="0"/>
                          <a:ea typeface="DejaVu Sans"/>
                          <a:cs typeface="DejaVu Sans"/>
                        </a:rPr>
                        <a:t>69.35</a:t>
                      </a:r>
                    </a:p>
                  </a:txBody>
                  <a:tcPr marL="160945" marR="215593" marT="123804" marB="12380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232110430"/>
                  </a:ext>
                </a:extLst>
              </a:tr>
            </a:tbl>
          </a:graphicData>
        </a:graphic>
      </p:graphicFrame>
    </p:spTree>
    <p:extLst>
      <p:ext uri="{BB962C8B-B14F-4D97-AF65-F5344CB8AC3E}">
        <p14:creationId xmlns:p14="http://schemas.microsoft.com/office/powerpoint/2010/main" val="2375595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10081</TotalTime>
  <Words>1284</Words>
  <Application>Microsoft Office PowerPoint</Application>
  <PresentationFormat>On-screen Show (4:3)</PresentationFormat>
  <Paragraphs>176</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Bookman Old Style</vt:lpstr>
      <vt:lpstr>Calibri</vt:lpstr>
      <vt:lpstr>Cambria</vt:lpstr>
      <vt:lpstr>Helvetica</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PATIL SURAJ</cp:lastModifiedBy>
  <cp:revision>714</cp:revision>
  <dcterms:modified xsi:type="dcterms:W3CDTF">2024-03-22T10:36:23Z</dcterms:modified>
</cp:coreProperties>
</file>