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323" r:id="rId3"/>
    <p:sldId id="324" r:id="rId4"/>
    <p:sldId id="325" r:id="rId5"/>
    <p:sldId id="326" r:id="rId6"/>
    <p:sldId id="327" r:id="rId7"/>
    <p:sldId id="328" r:id="rId8"/>
    <p:sldId id="329" r:id="rId9"/>
    <p:sldId id="330" r:id="rId10"/>
    <p:sldId id="331" r:id="rId11"/>
    <p:sldId id="332" r:id="rId12"/>
    <p:sldId id="333" r:id="rId13"/>
    <p:sldId id="334"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2" name="Slide Image Placeholder 1"/>
          <p:cNvSpPr>
            <a:spLocks noChangeAspect="1" noRot="1" noGrp="1"/>
          </p:cNvSpPr>
          <p:nvPr>
            <p:ph type="sldImg"/>
          </p:nvPr>
        </p:nvSpPr>
        <p:spPr/>
      </p:sp>
      <p:sp>
        <p:nvSpPr>
          <p:cNvPr id="1048653" name="Notes Placeholder 2"/>
          <p:cNvSpPr>
            <a:spLocks noGrp="1"/>
          </p:cNvSpPr>
          <p:nvPr>
            <p:ph type="body" idx="1"/>
          </p:nvPr>
        </p:nvSpPr>
        <p:spPr/>
        <p:txBody>
          <a:bodyPr/>
          <a:p>
            <a:endParaRPr dirty="0" lang="en-IN"/>
          </a:p>
        </p:txBody>
      </p:sp>
      <p:sp>
        <p:nvSpPr>
          <p:cNvPr id="1048654"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1" name=""/>
        <p:cNvGrpSpPr/>
        <p:nvPr/>
      </p:nvGrpSpPr>
      <p:grpSpPr>
        <a:xfrm>
          <a:off x="0" y="0"/>
          <a:ext cx="0" cy="0"/>
          <a:chOff x="0" y="0"/>
          <a:chExt cx="0" cy="0"/>
        </a:xfrm>
      </p:grpSpPr>
      <p:sp>
        <p:nvSpPr>
          <p:cNvPr id="1048640"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41"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4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4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645"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46"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47"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48"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49"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61"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50"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51" name="TextBox 13"/>
          <p:cNvSpPr txBox="1"/>
          <p:nvPr/>
        </p:nvSpPr>
        <p:spPr>
          <a:xfrm>
            <a:off x="876298" y="3075305"/>
            <a:ext cx="10148714" cy="1869440"/>
          </a:xfrm>
          <a:prstGeom prst="rect"/>
          <a:noFill/>
        </p:spPr>
        <p:txBody>
          <a:bodyPr rtlCol="0" wrap="square">
            <a:spAutoFit/>
          </a:bodyPr>
          <a:p>
            <a:r>
              <a:rPr sz="2400" lang="en-US"/>
              <a:t>STUDENT NAME:</a:t>
            </a:r>
            <a:r>
              <a:rPr sz="2400" lang="en-US"/>
              <a:t> </a:t>
            </a:r>
            <a:r>
              <a:rPr sz="2400" lang="en-US"/>
              <a:t>R</a:t>
            </a:r>
            <a:r>
              <a:rPr sz="2400" lang="en-US"/>
              <a:t>A</a:t>
            </a:r>
            <a:r>
              <a:rPr sz="2400" lang="en-US"/>
              <a:t>M</a:t>
            </a:r>
            <a:r>
              <a:rPr sz="2400" lang="en-US"/>
              <a:t>YA </a:t>
            </a:r>
            <a:r>
              <a:rPr sz="2400" lang="en-US"/>
              <a:t>R</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5</a:t>
            </a:r>
            <a:r>
              <a:rPr dirty="0" sz="2400" lang="en-US"/>
              <a:t>1</a:t>
            </a:r>
            <a:r>
              <a:rPr dirty="0" sz="2400" lang="en-US"/>
              <a:t>0</a:t>
            </a:r>
            <a:r>
              <a:rPr dirty="0" sz="2400" lang="en-US"/>
              <a:t>5</a:t>
            </a:r>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G</a:t>
            </a:r>
            <a:r>
              <a:rPr dirty="0" sz="2400" lang="en-US"/>
              <a:t>eneral</a:t>
            </a:r>
            <a:r>
              <a:rPr dirty="0" sz="2400" lang="en-US"/>
              <a:t>)</a:t>
            </a:r>
            <a:endParaRPr altLang="en-US" lang="zh-CN"/>
          </a:p>
          <a:p>
            <a:r>
              <a:rPr dirty="0" sz="2400" lang="en-US"/>
              <a:t>COLLEGE</a:t>
            </a:r>
            <a:r>
              <a:rPr dirty="0" sz="2400" lang="en-US"/>
              <a:t>:</a:t>
            </a:r>
            <a:r>
              <a:rPr dirty="0" sz="2400" lang="en-US"/>
              <a:t>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TH </a:t>
            </a:r>
            <a:r>
              <a:rPr dirty="0" sz="2400" lang="en-US"/>
              <a:t>COLLEGE </a:t>
            </a:r>
            <a:r>
              <a:rPr dirty="0" sz="2400" lang="en-US"/>
              <a:t>OF </a:t>
            </a:r>
            <a:r>
              <a:rPr dirty="0" sz="2400" lang="en-US"/>
              <a:t>ARTS </a:t>
            </a:r>
            <a:r>
              <a:rPr dirty="0" sz="2400" lang="en-US"/>
              <a:t>AND </a:t>
            </a:r>
            <a:r>
              <a:rPr dirty="0" sz="2400" lang="en-US"/>
              <a:t>SCIENCE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737236"/>
          </a:xfrm>
          <a:prstGeom prst="rect"/>
        </p:spPr>
        <p:txBody>
          <a:bodyPr bIns="0" lIns="0" rIns="0" rtlCol="0" tIns="13335" vert="horz" wrap="square">
            <a:spAutoFit/>
          </a:bodyPr>
          <a:p>
            <a:pPr algn="ctr" marL="12700">
              <a:lnSpc>
                <a:spcPct val="100000"/>
              </a:lnSpc>
              <a:spcBef>
                <a:spcPts val="105"/>
              </a:spcBef>
            </a:pPr>
            <a:r>
              <a:rPr b="1" dirty="0" sz="4800" lang="en-US" spc="15">
                <a:latin typeface="Trebuchet MS"/>
                <a:cs typeface="Trebuchet MS"/>
              </a:rPr>
              <a:t>M</a:t>
            </a:r>
            <a:r>
              <a:rPr b="1" dirty="0" sz="4800" lang="en-US" spc="15">
                <a:latin typeface="Trebuchet MS"/>
                <a:cs typeface="Trebuchet MS"/>
              </a:rPr>
              <a:t>O</a:t>
            </a:r>
            <a:r>
              <a:rPr b="1" dirty="0" sz="4800" lang="en-US" spc="15">
                <a:latin typeface="Trebuchet MS"/>
                <a:cs typeface="Trebuchet MS"/>
              </a:rPr>
              <a:t>D</a:t>
            </a:r>
            <a:r>
              <a:rPr b="1" dirty="0" sz="4800" lang="en-US" spc="15">
                <a:latin typeface="Trebuchet MS"/>
                <a:cs typeface="Trebuchet MS"/>
              </a:rPr>
              <a:t>E</a:t>
            </a:r>
            <a:r>
              <a:rPr b="1" dirty="0" sz="4800" lang="en-US" spc="15">
                <a:latin typeface="Trebuchet MS"/>
                <a:cs typeface="Trebuchet MS"/>
              </a:rPr>
              <a:t>L</a:t>
            </a:r>
            <a:r>
              <a:rPr b="1" dirty="0" sz="4800" lang="en-US" spc="15">
                <a:latin typeface="Trebuchet MS"/>
                <a:cs typeface="Trebuchet MS"/>
              </a:rPr>
              <a:t>ING </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0" name="TextBox 2"/>
          <p:cNvSpPr txBox="1"/>
          <p:nvPr/>
        </p:nvSpPr>
        <p:spPr>
          <a:xfrm>
            <a:off x="1008696" y="1556431"/>
            <a:ext cx="8973504" cy="4015740"/>
          </a:xfrm>
          <a:prstGeom prst="rect"/>
          <a:noFill/>
        </p:spPr>
        <p:txBody>
          <a:bodyPr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endParaRPr dirty="0" lang="en-US"/>
          </a:p>
          <a:p>
            <a:r>
              <a:rPr b="1" dirty="0" sz="2000" lang="en-US">
                <a:latin typeface="Times New Roman"/>
              </a:rPr>
              <a:t>Data Sources</a:t>
            </a:r>
            <a:r>
              <a:rPr dirty="0" sz="2000" lang="en-US">
                <a:latin typeface="Times New Roman"/>
              </a:rPr>
              <a:t>:</a:t>
            </a:r>
          </a:p>
          <a:p>
            <a:r>
              <a:rPr dirty="0" sz="2000" lang="en-US">
                <a:latin typeface="Times New Roman"/>
              </a:rPr>
              <a:t>Performance ratings are differentiated by employee type - Contract, Full-Time, Part-Time - and levels - HIGH, MEDIUM, LOW, VERY HIGH - business-unit-wise.</a:t>
            </a:r>
          </a:p>
          <a:p>
            <a:endParaRPr dirty="0" sz="2000" lang="en-US"/>
          </a:p>
          <a:p>
            <a:r>
              <a:rPr b="1" dirty="0" sz="2000" lang="en-US">
                <a:latin typeface="Times New Roman"/>
              </a:rPr>
              <a:t>Tools Used: </a:t>
            </a:r>
          </a:p>
          <a:p>
            <a:r>
              <a:rPr dirty="0" sz="2000" lang="en-US">
                <a:latin typeface="Times New Roman"/>
              </a:rPr>
              <a:t>              1. </a:t>
            </a:r>
            <a:r>
              <a:rPr b="1" dirty="0" sz="2000" lang="en-US">
                <a:latin typeface="Times New Roman"/>
              </a:rPr>
              <a:t>Pivot Table</a:t>
            </a:r>
            <a:r>
              <a:rPr dirty="0" sz="2000" lang="en-US">
                <a:latin typeface="Times New Roman"/>
              </a:rPr>
              <a:t>: Provides the count of employees in each performance category by business unit, filtered by employee type. </a:t>
            </a:r>
          </a:p>
          <a:p>
            <a:r>
              <a:rPr dirty="0" sz="2000" lang="en-US">
                <a:latin typeface="Times New Roman"/>
              </a:rPr>
              <a:t>              2. </a:t>
            </a:r>
            <a:r>
              <a:rPr b="1" dirty="0" sz="2000" lang="en-US">
                <a:latin typeface="Times New Roman"/>
              </a:rPr>
              <a:t>Slicers</a:t>
            </a:r>
            <a:r>
              <a:rPr dirty="0" sz="2000" lang="en-US">
                <a:latin typeface="Times New Roman"/>
              </a:rPr>
              <a:t>: Allows dynamic filtering of data by employee type for focused analysis.</a:t>
            </a:r>
          </a:p>
          <a:p>
            <a:endParaRPr dirty="0" sz="2000" lang="en-US"/>
          </a:p>
          <a:p>
            <a:r>
              <a:rPr dirty="0" sz="2000" lang="en-US">
                <a:latin typeface="Times New Roman"/>
              </a:rPr>
              <a:t>              3</a:t>
            </a:r>
            <a:r>
              <a:rPr b="1" dirty="0" sz="2000" lang="en-US">
                <a:latin typeface="Times New Roman"/>
              </a:rPr>
              <a:t>. Graph</a:t>
            </a:r>
            <a:r>
              <a:rPr dirty="0" sz="2000" lang="en-US">
                <a:latin typeface="Times New Roman"/>
              </a:rPr>
              <a:t>: Presents the distribution of performance levels across business units and hence makes data comparison and interpretation easier.</a:t>
            </a:r>
            <a:endParaRPr dirty="0" sz="20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813435"/>
          </a:xfrm>
          <a:prstGeom prst="rect"/>
        </p:spPr>
        <p:txBody>
          <a:bodyPr bIns="0" lIns="0" rIns="0" rtlCol="0" tIns="13335" vert="horz" wrap="square">
            <a:spAutoFit/>
          </a:bodyPr>
          <a:p>
            <a:pPr algn="l" indent="0" marL="0">
              <a:lnSpc>
                <a:spcPct val="150000"/>
              </a:lnSpc>
              <a:spcBef>
                <a:spcPts val="105"/>
              </a:spcBef>
              <a:buNone/>
            </a:pPr>
            <a:r>
              <a:rPr altLang="en-US" dirty="0" sz="3600" lang="en-US"/>
              <a:t>R</a:t>
            </a:r>
            <a:r>
              <a:rPr altLang="en-US" dirty="0" sz="3600" lang="en-US"/>
              <a:t>E</a:t>
            </a:r>
            <a:r>
              <a:rPr altLang="en-US" dirty="0" sz="3600" lang="en-US"/>
              <a:t>S</a:t>
            </a:r>
            <a:r>
              <a:rPr altLang="en-US" dirty="0" sz="3600" lang="en-US"/>
              <a:t>U</a:t>
            </a:r>
            <a:r>
              <a:rPr altLang="en-US" dirty="0" sz="3600" lang="en-US"/>
              <a:t>L</a:t>
            </a:r>
            <a:r>
              <a:rPr altLang="en-US" dirty="0" sz="3600" lang="en-US"/>
              <a:t>T</a:t>
            </a:r>
            <a:r>
              <a:rPr altLang="en-US" dirty="0" sz="3600" lang="en-US"/>
              <a:t>S</a:t>
            </a:r>
            <a:endParaRPr altLang="en-US" lang="zh-CN"/>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9" name="Picture 7"/>
          <p:cNvPicPr>
            <a:picLocks/>
          </p:cNvPicPr>
          <p:nvPr/>
        </p:nvPicPr>
        <p:blipFill>
          <a:blip xmlns:r="http://schemas.openxmlformats.org/officeDocument/2006/relationships" r:embed="rId2"/>
          <a:stretch>
            <a:fillRect/>
          </a:stretch>
        </p:blipFill>
        <p:spPr>
          <a:xfrm>
            <a:off x="851225" y="1467379"/>
            <a:ext cx="8683300" cy="435239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1" name="TextBox 3"/>
          <p:cNvSpPr txBox="1"/>
          <p:nvPr/>
        </p:nvSpPr>
        <p:spPr>
          <a:xfrm>
            <a:off x="587475" y="1357965"/>
            <a:ext cx="9784138" cy="4003040"/>
          </a:xfrm>
          <a:prstGeom prst="rect"/>
          <a:noFill/>
        </p:spPr>
        <p:txBody>
          <a:bodyPr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dirty="0" sz="2400" lang="en-US">
                <a:latin typeface="Times New Roman"/>
              </a:rPr>
              <a:t>1</a:t>
            </a:r>
            <a:r>
              <a:rPr b="1" dirty="0" sz="2400" lang="en-US">
                <a:latin typeface="Times New Roman"/>
              </a:rPr>
              <a:t>. Medium Performers</a:t>
            </a:r>
            <a:r>
              <a:rPr dirty="0" sz="2400" lang="en-US">
                <a:latin typeface="Times New Roman"/>
              </a:rPr>
              <a:t>: The majority of all employees in all business units perform at a "Medium" level, reflecting consistency in performance across the organization.</a:t>
            </a:r>
          </a:p>
          <a:p>
            <a:r>
              <a:rPr dirty="0" sz="2400" lang="en-US">
                <a:latin typeface="Times New Roman"/>
              </a:rPr>
              <a:t>2. </a:t>
            </a:r>
            <a:r>
              <a:rPr b="1" dirty="0" sz="2400" lang="en-US">
                <a:latin typeface="Times New Roman"/>
              </a:rPr>
              <a:t>Poor performers</a:t>
            </a:r>
            <a:r>
              <a:rPr dirty="0" sz="2400" lang="en-US">
                <a:latin typeface="Times New Roman"/>
              </a:rPr>
              <a:t>: Divisions like BPC and CCDR have a greater share of employees highlighted as low performers.</a:t>
            </a:r>
          </a:p>
          <a:p>
            <a:r>
              <a:rPr dirty="0" sz="2400" lang="en-US">
                <a:latin typeface="Times New Roman"/>
              </a:rPr>
              <a:t>3. </a:t>
            </a:r>
            <a:r>
              <a:rPr b="1" dirty="0" sz="2400" lang="en-US">
                <a:latin typeface="Times New Roman"/>
              </a:rPr>
              <a:t>High and Very High Achievers</a:t>
            </a:r>
            <a:r>
              <a:rPr dirty="0" sz="2400" lang="en-US">
                <a:latin typeface="Times New Roman"/>
              </a:rPr>
              <a:t>: Business units like EW and PL have higher representations of "High" and "Very High" achievers, reflecting improved performance in those areas.</a:t>
            </a:r>
          </a:p>
          <a:p>
            <a:r>
              <a:rPr dirty="0" sz="2400" lang="en-US">
                <a:latin typeface="Times New Roman"/>
              </a:rPr>
              <a:t>4. </a:t>
            </a:r>
            <a:r>
              <a:rPr b="1" dirty="0" sz="2400" lang="en-US">
                <a:latin typeface="Times New Roman"/>
              </a:rPr>
              <a:t>Areas of Improvement</a:t>
            </a:r>
            <a:r>
              <a:rPr dirty="0" sz="2400" lang="en-US">
                <a:latin typeface="Times New Roman"/>
              </a:rPr>
              <a:t>: Every unit with more low performers would need targeted interventions, while units with fewer top performers might need to develop strategies that increase high-level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7"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8"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9"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0"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1"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3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33"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9" name=""/>
        <p:cNvGrpSpPr/>
        <p:nvPr/>
      </p:nvGrpSpPr>
      <p:grpSpPr>
        <a:xfrm>
          <a:off x="0" y="0"/>
          <a:ext cx="0" cy="0"/>
          <a:chOff x="0" y="0"/>
          <a:chExt cx="0" cy="0"/>
        </a:xfrm>
      </p:grpSpPr>
      <p:sp>
        <p:nvSpPr>
          <p:cNvPr id="104859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0" name="object 3"/>
          <p:cNvGrpSpPr/>
          <p:nvPr/>
        </p:nvGrpSpPr>
        <p:grpSpPr>
          <a:xfrm>
            <a:off x="7443849" y="0"/>
            <a:ext cx="4752975" cy="6863080"/>
            <a:chOff x="7443849" y="0"/>
            <a:chExt cx="4752975" cy="6863080"/>
          </a:xfrm>
        </p:grpSpPr>
        <p:sp>
          <p:nvSpPr>
            <p:cNvPr id="104859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9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9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9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0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0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0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0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0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0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0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2"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1" name="object 18"/>
          <p:cNvGrpSpPr/>
          <p:nvPr/>
        </p:nvGrpSpPr>
        <p:grpSpPr>
          <a:xfrm>
            <a:off x="47625" y="3819523"/>
            <a:ext cx="4124325" cy="3009900"/>
            <a:chOff x="47625" y="3819523"/>
            <a:chExt cx="4124325" cy="3009900"/>
          </a:xfrm>
        </p:grpSpPr>
        <p:pic>
          <p:nvPicPr>
            <p:cNvPr id="2097153"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4"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09" name="object 21"/>
          <p:cNvSpPr txBox="1">
            <a:spLocks noGrp="1"/>
          </p:cNvSpPr>
          <p:nvPr>
            <p:ph type="title"/>
          </p:nvPr>
        </p:nvSpPr>
        <p:spPr>
          <a:xfrm>
            <a:off x="1140777" y="809624"/>
            <a:ext cx="2357120" cy="280035"/>
          </a:xfrm>
          <a:prstGeom prst="rect"/>
        </p:spPr>
        <p:txBody>
          <a:bodyPr bIns="0" lIns="0" rIns="0" rtlCol="0" tIns="13335" vert="horz" wrap="square">
            <a:spAutoFit/>
          </a:bodyPr>
          <a:p>
            <a:pPr algn="ctr" indent="0" marL="0">
              <a:lnSpc>
                <a:spcPct val="50000"/>
              </a:lnSpc>
              <a:spcBef>
                <a:spcPts val="105"/>
              </a:spcBef>
              <a:buNone/>
            </a:pPr>
            <a:r>
              <a:rPr altLang="en-US" dirty="0" sz="3600" lang="en-US" spc="25"/>
              <a:t>A</a:t>
            </a:r>
            <a:r>
              <a:rPr altLang="en-US" dirty="0" sz="3600" lang="en-US" spc="25"/>
              <a:t>G</a:t>
            </a:r>
            <a:r>
              <a:rPr altLang="en-US" dirty="0" sz="3600" lang="en-US" spc="25"/>
              <a:t>E</a:t>
            </a:r>
            <a:r>
              <a:rPr altLang="en-US" dirty="0" sz="3600" lang="en-US" spc="25"/>
              <a:t>N</a:t>
            </a:r>
            <a:r>
              <a:rPr altLang="en-US" dirty="0" sz="3600" lang="en-US" spc="25"/>
              <a:t>D</a:t>
            </a:r>
            <a:r>
              <a:rPr altLang="en-US" dirty="0" sz="3600" lang="en-US" spc="25"/>
              <a:t>A</a:t>
            </a:r>
            <a:endParaRPr altLang="en-US" lang="zh-CN"/>
          </a:p>
        </p:txBody>
      </p:sp>
      <p:sp>
        <p:nvSpPr>
          <p:cNvPr id="104861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11"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grpSp>
        <p:nvGrpSpPr>
          <p:cNvPr id="25" name="object 2"/>
          <p:cNvGrpSpPr/>
          <p:nvPr/>
        </p:nvGrpSpPr>
        <p:grpSpPr>
          <a:xfrm>
            <a:off x="7991475" y="2933700"/>
            <a:ext cx="2762250" cy="3257550"/>
            <a:chOff x="7991475" y="2933700"/>
            <a:chExt cx="2762250" cy="3257550"/>
          </a:xfrm>
        </p:grpSpPr>
        <p:sp>
          <p:nvSpPr>
            <p:cNvPr id="10486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7"/>
          <p:cNvSpPr txBox="1">
            <a:spLocks noGrp="1"/>
          </p:cNvSpPr>
          <p:nvPr>
            <p:ph type="title"/>
          </p:nvPr>
        </p:nvSpPr>
        <p:spPr>
          <a:xfrm>
            <a:off x="834072" y="575055"/>
            <a:ext cx="5636895" cy="638810"/>
          </a:xfrm>
          <a:prstGeom prst="rect"/>
        </p:spPr>
        <p:txBody>
          <a:bodyPr bIns="0" lIns="0" rIns="0" rtlCol="0" tIns="16510" vert="horz" wrap="square">
            <a:spAutoFit/>
          </a:bodyPr>
          <a:p>
            <a:pPr algn="ctr" marL="12700">
              <a:lnSpc>
                <a:spcPct val="100000"/>
              </a:lnSpc>
              <a:spcBef>
                <a:spcPts val="130"/>
              </a:spcBef>
              <a:tabLst>
                <a:tab algn="l" pos="2727960"/>
              </a:tabLst>
            </a:pPr>
            <a:r>
              <a:rPr dirty="0" sz="4250" lang="en-US" spc="-20"/>
              <a:t>P</a:t>
            </a:r>
            <a:r>
              <a:rPr dirty="0" sz="4250" lang="en-US" spc="-20"/>
              <a:t>R</a:t>
            </a:r>
            <a:r>
              <a:rPr dirty="0" sz="4250" lang="en-US" spc="-20"/>
              <a:t>O</a:t>
            </a:r>
            <a:r>
              <a:rPr dirty="0" sz="4250" lang="en-US" spc="-20"/>
              <a:t>B</a:t>
            </a:r>
            <a:r>
              <a:rPr dirty="0" sz="4250" lang="en-US" spc="-20"/>
              <a:t>LEM </a:t>
            </a:r>
            <a:r>
              <a:rPr dirty="0" sz="4250" lang="en-US" spc="-20"/>
              <a:t>S</a:t>
            </a:r>
            <a:r>
              <a:rPr dirty="0" sz="4250" lang="en-US" spc="-20"/>
              <a:t>T</a:t>
            </a:r>
            <a:r>
              <a:rPr dirty="0" sz="4250" lang="en-US" spc="-20"/>
              <a:t>ATEMENT </a:t>
            </a:r>
            <a:endParaRPr sz="425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Content Placeholder 11"/>
          <p:cNvSpPr>
            <a:spLocks noGrp="1"/>
          </p:cNvSpPr>
          <p:nvPr/>
        </p:nvSpPr>
        <p:spPr>
          <a:xfrm>
            <a:off x="967209" y="1615220"/>
            <a:ext cx="6962882" cy="4461730"/>
          </a:xfrm>
          <a:prstGeom prst="rect"/>
        </p:spPr>
        <p:txBody>
          <a:bodyPr anchor="t" bIns="45720" lIns="91440" rIns="91440" rtlCol="0" tIns="45720" vert="horz">
            <a:normAutofit fontScale="95833" lnSpcReduction="20000"/>
          </a:bodyPr>
          <a:lstStyle>
            <a:lvl1pPr algn="l" defTabSz="457200" eaLnBrk="1" hangingPunct="1" indent="-285750" latinLnBrk="0" marL="285750" rtl="0">
              <a:spcBef>
                <a:spcPct val="20000"/>
              </a:spcBef>
              <a:spcAft>
                <a:spcPts val="600"/>
              </a:spcAft>
              <a:buNone/>
              <a:defRPr cap="none" sz="2400" kern="1200">
                <a:solidFill>
                  <a:srgbClr val="262626"/>
                </a:solidFill>
                <a:effectLst/>
                <a:latin typeface="+mn-lt"/>
                <a:ea typeface="+mn-ea"/>
                <a:cs typeface="+mn-cs"/>
              </a:defRPr>
            </a:lvl1pPr>
            <a:lvl2pPr algn="l" defTabSz="457200" eaLnBrk="1" hangingPunct="1" indent="-285750" latinLnBrk="0" marL="742950" rtl="0">
              <a:spcBef>
                <a:spcPct val="20000"/>
              </a:spcBef>
              <a:spcAft>
                <a:spcPts val="600"/>
              </a:spcAft>
              <a:buNone/>
              <a:defRPr cap="none" sz="2000" kern="1200">
                <a:solidFill>
                  <a:srgbClr val="262626"/>
                </a:solidFill>
                <a:effectLst/>
                <a:latin typeface="+mn-lt"/>
                <a:ea typeface="+mn-ea"/>
                <a:cs typeface="+mn-cs"/>
              </a:defRPr>
            </a:lvl2pPr>
            <a:lvl3pPr algn="l" defTabSz="457200" eaLnBrk="1" hangingPunct="1" indent="-285750" latinLnBrk="0" marL="1200150" rtl="0">
              <a:spcBef>
                <a:spcPct val="20000"/>
              </a:spcBef>
              <a:spcAft>
                <a:spcPts val="600"/>
              </a:spcAft>
              <a:buNone/>
              <a:defRPr cap="none" sz="1800" kern="1200">
                <a:solidFill>
                  <a:srgbClr val="262626"/>
                </a:solidFill>
                <a:effectLst/>
                <a:latin typeface="+mn-lt"/>
                <a:ea typeface="+mn-ea"/>
                <a:cs typeface="+mn-cs"/>
              </a:defRPr>
            </a:lvl3pPr>
            <a:lvl4pPr algn="l" defTabSz="457200" eaLnBrk="1" hangingPunct="1" indent="-171450" latinLnBrk="0" marL="1543050" rtl="0">
              <a:spcBef>
                <a:spcPct val="20000"/>
              </a:spcBef>
              <a:spcAft>
                <a:spcPts val="600"/>
              </a:spcAft>
              <a:buNone/>
              <a:defRPr cap="none" sz="1600" kern="1200">
                <a:solidFill>
                  <a:srgbClr val="262626"/>
                </a:solidFill>
                <a:effectLst/>
                <a:latin typeface="+mn-lt"/>
                <a:ea typeface="+mn-ea"/>
                <a:cs typeface="+mn-cs"/>
              </a:defRPr>
            </a:lvl4pPr>
            <a:lvl5pPr algn="l" defTabSz="457200" eaLnBrk="1" hangingPunct="1" indent="-171450" latinLnBrk="0" marL="2000250" rtl="0">
              <a:spcBef>
                <a:spcPct val="20000"/>
              </a:spcBef>
              <a:spcAft>
                <a:spcPts val="600"/>
              </a:spcAft>
              <a:buNone/>
              <a:defRPr cap="none" sz="1400" kern="1200">
                <a:solidFill>
                  <a:srgbClr val="262626"/>
                </a:solidFill>
                <a:effectLst/>
                <a:latin typeface="+mn-lt"/>
                <a:ea typeface="+mn-ea"/>
                <a:cs typeface="+mn-cs"/>
              </a:defRPr>
            </a:lvl5pPr>
            <a:lvl6pPr algn="l" defTabSz="457200" eaLnBrk="1" hangingPunct="1" indent="-228600" latinLnBrk="0" marL="2514600" rtl="0">
              <a:spcBef>
                <a:spcPct val="20000"/>
              </a:spcBef>
              <a:spcAft>
                <a:spcPts val="600"/>
              </a:spcAft>
              <a:buNone/>
              <a:defRPr cap="none" sz="1400" kern="1200">
                <a:solidFill>
                  <a:srgbClr val="262626"/>
                </a:solidFill>
                <a:effectLst/>
                <a:latin typeface="+mn-lt"/>
                <a:ea typeface="+mn-ea"/>
                <a:cs typeface="+mn-cs"/>
              </a:defRPr>
            </a:lvl6pPr>
            <a:lvl7pPr algn="l" defTabSz="457200" eaLnBrk="1" hangingPunct="1" indent="-228600" latinLnBrk="0" marL="2971800" rtl="0">
              <a:spcBef>
                <a:spcPct val="20000"/>
              </a:spcBef>
              <a:spcAft>
                <a:spcPts val="600"/>
              </a:spcAft>
              <a:buNone/>
              <a:defRPr cap="none" sz="1400" kern="1200">
                <a:solidFill>
                  <a:srgbClr val="262626"/>
                </a:solidFill>
                <a:effectLst/>
                <a:latin typeface="+mn-lt"/>
                <a:ea typeface="+mn-ea"/>
                <a:cs typeface="+mn-cs"/>
              </a:defRPr>
            </a:lvl7pPr>
            <a:lvl8pPr algn="l" defTabSz="457200" eaLnBrk="1" hangingPunct="1" indent="-228600" latinLnBrk="0" marL="3429000" rtl="0">
              <a:spcBef>
                <a:spcPct val="20000"/>
              </a:spcBef>
              <a:spcAft>
                <a:spcPts val="600"/>
              </a:spcAft>
              <a:buNone/>
              <a:defRPr cap="none" sz="1400" kern="1200">
                <a:solidFill>
                  <a:srgbClr val="262626"/>
                </a:solidFill>
                <a:effectLst/>
                <a:latin typeface="+mn-lt"/>
                <a:ea typeface="+mn-ea"/>
                <a:cs typeface="+mn-cs"/>
              </a:defRPr>
            </a:lvl8pPr>
            <a:lvl9pPr algn="l" defTabSz="457200" eaLnBrk="1" hangingPunct="1" indent="-228600" latinLnBrk="0" marL="3886200" rtl="0">
              <a:spcBef>
                <a:spcPct val="20000"/>
              </a:spcBef>
              <a:spcAft>
                <a:spcPts val="600"/>
              </a:spcAft>
              <a:buNone/>
              <a:defRPr cap="none" sz="1400" kern="1200">
                <a:solidFill>
                  <a:srgbClr val="262626"/>
                </a:solidFill>
                <a:effectLst/>
                <a:latin typeface="+mn-lt"/>
                <a:ea typeface="+mn-ea"/>
                <a:cs typeface="+mn-cs"/>
              </a:defRPr>
            </a:lvl9pPr>
          </a:lstStyle>
          <a:p>
            <a:r>
              <a:rPr dirty="0" lang="en-GB">
                <a:latin typeface="Garamond"/>
              </a:rPr>
              <a:t>Employee performance analysis is a key method for understanding each team member’s strengths and areas for improvement. It enables managers to identify where additional support or development is needed, leading to increased productivity when resources and training are directed toward these specific areas. This process fosters transparency and accountability by setting clear expectations. Furthermore, targeted feedback and training not only aid in employee development but also enhance job satisfaction and retention. By aligning individual goals with organizational objectives, performance analysis ensures that all efforts contribute to the company’s overall success, creating a motivated and cohesive team.</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8658225" y="2647950"/>
            <a:ext cx="3533775" cy="3810000"/>
            <a:chOff x="8658225" y="2647950"/>
            <a:chExt cx="3533775" cy="3810000"/>
          </a:xfrm>
        </p:grpSpPr>
        <p:sp>
          <p:nvSpPr>
            <p:cNvPr id="104863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3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7"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0"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39"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4" name="Text Placeholder 12"/>
          <p:cNvSpPr>
            <a:spLocks noGrp="1"/>
          </p:cNvSpPr>
          <p:nvPr/>
        </p:nvSpPr>
        <p:spPr>
          <a:xfrm rot="20943">
            <a:off x="820994" y="2055827"/>
            <a:ext cx="6491498" cy="3843235"/>
          </a:xfrm>
          <a:prstGeom prst="rect"/>
        </p:spPr>
        <p:txBody>
          <a:bodyPr anchor="t" bIns="45720" lIns="91440" rIns="91440" rtlCol="0" tIns="45720" vert="horz">
            <a:normAutofit/>
          </a:bodyPr>
          <a:lstStyle>
            <a:lvl1pPr algn="ctr" defTabSz="457200" indent="0" marL="0">
              <a:spcBef>
                <a:spcPct val="20000"/>
              </a:spcBef>
              <a:spcAft>
                <a:spcPts val="600"/>
              </a:spcAft>
              <a:buNone/>
              <a:defRPr cap="none" sz="1800" kern="1200">
                <a:solidFill>
                  <a:srgbClr val="262626"/>
                </a:solidFill>
                <a:effectLst/>
                <a:latin typeface="+mn-lt"/>
                <a:ea typeface="+mn-ea"/>
                <a:cs typeface="+mn-cs"/>
              </a:defRPr>
            </a:lvl1pPr>
            <a:lvl2pPr algn="l" defTabSz="457200" indent="0" marL="457200">
              <a:spcBef>
                <a:spcPct val="20000"/>
              </a:spcBef>
              <a:spcAft>
                <a:spcPts val="600"/>
              </a:spcAft>
              <a:buNone/>
              <a:defRPr cap="none" sz="1200" kern="1200">
                <a:solidFill>
                  <a:srgbClr val="262626"/>
                </a:solidFill>
                <a:effectLst/>
                <a:latin typeface="+mn-lt"/>
                <a:ea typeface="+mn-ea"/>
                <a:cs typeface="+mn-cs"/>
              </a:defRPr>
            </a:lvl2pPr>
            <a:lvl3pPr algn="l" defTabSz="457200" indent="0" marL="914400">
              <a:spcBef>
                <a:spcPct val="20000"/>
              </a:spcBef>
              <a:spcAft>
                <a:spcPts val="600"/>
              </a:spcAft>
              <a:buNone/>
              <a:defRPr cap="none" sz="1000" kern="1200">
                <a:solidFill>
                  <a:srgbClr val="262626"/>
                </a:solidFill>
                <a:effectLst/>
                <a:latin typeface="+mn-lt"/>
                <a:ea typeface="+mn-ea"/>
                <a:cs typeface="+mn-cs"/>
              </a:defRPr>
            </a:lvl3pPr>
            <a:lvl4pPr algn="l" defTabSz="457200" indent="0" marL="1371600">
              <a:spcBef>
                <a:spcPct val="20000"/>
              </a:spcBef>
              <a:spcAft>
                <a:spcPts val="600"/>
              </a:spcAft>
              <a:buNone/>
              <a:defRPr cap="none" sz="900" kern="1200">
                <a:solidFill>
                  <a:srgbClr val="262626"/>
                </a:solidFill>
                <a:effectLst/>
                <a:latin typeface="+mn-lt"/>
                <a:ea typeface="+mn-ea"/>
                <a:cs typeface="+mn-cs"/>
              </a:defRPr>
            </a:lvl4pPr>
            <a:lvl5pPr algn="l" defTabSz="457200" indent="0" marL="1828800">
              <a:spcBef>
                <a:spcPct val="20000"/>
              </a:spcBef>
              <a:spcAft>
                <a:spcPts val="600"/>
              </a:spcAft>
              <a:buNone/>
              <a:defRPr cap="none" sz="900" kern="1200">
                <a:solidFill>
                  <a:srgbClr val="262626"/>
                </a:solidFill>
                <a:effectLst/>
                <a:latin typeface="+mn-lt"/>
                <a:ea typeface="+mn-ea"/>
                <a:cs typeface="+mn-cs"/>
              </a:defRPr>
            </a:lvl5pPr>
            <a:lvl6pPr algn="l" defTabSz="457200" indent="0" marL="2286000">
              <a:spcBef>
                <a:spcPct val="20000"/>
              </a:spcBef>
              <a:spcAft>
                <a:spcPts val="600"/>
              </a:spcAft>
              <a:buNone/>
              <a:defRPr cap="none" sz="900" kern="1200">
                <a:solidFill>
                  <a:srgbClr val="262626"/>
                </a:solidFill>
                <a:effectLst/>
                <a:latin typeface="+mn-lt"/>
                <a:ea typeface="+mn-ea"/>
                <a:cs typeface="+mn-cs"/>
              </a:defRPr>
            </a:lvl6pPr>
            <a:lvl7pPr algn="l" defTabSz="457200" indent="0" marL="2743200">
              <a:spcBef>
                <a:spcPct val="20000"/>
              </a:spcBef>
              <a:spcAft>
                <a:spcPts val="600"/>
              </a:spcAft>
              <a:buNone/>
              <a:defRPr cap="none" sz="900" kern="1200">
                <a:solidFill>
                  <a:srgbClr val="262626"/>
                </a:solidFill>
                <a:effectLst/>
                <a:latin typeface="+mn-lt"/>
                <a:ea typeface="+mn-ea"/>
                <a:cs typeface="+mn-cs"/>
              </a:defRPr>
            </a:lvl7pPr>
            <a:lvl8pPr algn="l" defTabSz="457200" indent="0" marL="3200400">
              <a:spcBef>
                <a:spcPct val="20000"/>
              </a:spcBef>
              <a:spcAft>
                <a:spcPts val="600"/>
              </a:spcAft>
              <a:buNone/>
              <a:defRPr cap="none" sz="900" kern="1200">
                <a:solidFill>
                  <a:srgbClr val="262626"/>
                </a:solidFill>
                <a:effectLst/>
                <a:latin typeface="+mn-lt"/>
                <a:ea typeface="+mn-ea"/>
                <a:cs typeface="+mn-cs"/>
              </a:defRPr>
            </a:lvl8pPr>
            <a:lvl9pPr algn="l" defTabSz="457200" indent="0" marL="3657600">
              <a:spcBef>
                <a:spcPct val="20000"/>
              </a:spcBef>
              <a:spcAft>
                <a:spcPts val="600"/>
              </a:spcAft>
              <a:buNone/>
              <a:defRPr cap="none" sz="900" kern="1200">
                <a:solidFill>
                  <a:srgbClr val="262626"/>
                </a:solidFill>
                <a:effectLst/>
                <a:latin typeface="+mn-lt"/>
                <a:ea typeface="+mn-ea"/>
                <a:cs typeface="+mn-cs"/>
              </a:defRPr>
            </a:lvl9pPr>
          </a:lstStyle>
          <a:p>
            <a:r>
              <a:rPr dirty="0" sz="2400" lang="en-GB">
                <a:solidFill>
                  <a:srgbClr val="000000"/>
                </a:solidFill>
                <a:latin typeface="Garamond"/>
              </a:rPr>
              <a:t>This project will </a:t>
            </a:r>
            <a:r>
              <a:rPr dirty="0" sz="2400" lang="en-GB" err="1">
                <a:solidFill>
                  <a:srgbClr val="000000"/>
                </a:solidFill>
                <a:latin typeface="Garamond"/>
              </a:rPr>
              <a:t>analyze</a:t>
            </a:r>
            <a:r>
              <a:rPr dirty="0" sz="2400" lang="en-GB">
                <a:solidFill>
                  <a:srgbClr val="000000"/>
                </a:solidFill>
                <a:latin typeface="Garamond"/>
              </a:rPr>
              <a:t> employee performance data across several key factors, including Business Unit, Employee Status, Employee Type, Performance Score, and Current Employee Rating. The goal is to identify strengths and areas of concern, ultimately providing recommendations for strategies to enhance performance and support employee development within the organization.</a:t>
            </a:r>
            <a:endParaRPr dirty="0" sz="24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5" name="Text Placeholder 6"/>
          <p:cNvSpPr>
            <a:spLocks noGrp="1"/>
          </p:cNvSpPr>
          <p:nvPr/>
        </p:nvSpPr>
        <p:spPr>
          <a:xfrm>
            <a:off x="1024049" y="1893393"/>
            <a:ext cx="9601200" cy="3721898"/>
          </a:xfrm>
          <a:prstGeom prst="rect"/>
        </p:spPr>
        <p:txBody>
          <a:bodyPr anchor="t" bIns="45720" lIns="91440" rIns="91440" rtlCol="0" tIns="45720" vert="horz">
            <a:noAutofit/>
          </a:bodyPr>
          <a:lstStyle>
            <a:lvl1pPr algn="l" defTabSz="457200" eaLnBrk="1" hangingPunct="1" indent="-285750" latinLnBrk="0" marL="285750" rtl="0">
              <a:spcBef>
                <a:spcPct val="20000"/>
              </a:spcBef>
              <a:spcAft>
                <a:spcPts val="600"/>
              </a:spcAft>
              <a:buNone/>
              <a:defRPr cap="none" sz="2400" kern="1200">
                <a:solidFill>
                  <a:srgbClr val="262626"/>
                </a:solidFill>
                <a:effectLst/>
                <a:latin typeface="+mn-lt"/>
                <a:ea typeface="+mn-ea"/>
                <a:cs typeface="+mn-cs"/>
              </a:defRPr>
            </a:lvl1pPr>
            <a:lvl2pPr algn="l" defTabSz="457200" eaLnBrk="1" hangingPunct="1" indent="-285750" latinLnBrk="0" marL="742950" rtl="0">
              <a:spcBef>
                <a:spcPct val="20000"/>
              </a:spcBef>
              <a:spcAft>
                <a:spcPts val="600"/>
              </a:spcAft>
              <a:buNone/>
              <a:defRPr cap="none" sz="2000" kern="1200">
                <a:solidFill>
                  <a:srgbClr val="262626"/>
                </a:solidFill>
                <a:effectLst/>
                <a:latin typeface="+mn-lt"/>
                <a:ea typeface="+mn-ea"/>
                <a:cs typeface="+mn-cs"/>
              </a:defRPr>
            </a:lvl2pPr>
            <a:lvl3pPr algn="l" defTabSz="457200" eaLnBrk="1" hangingPunct="1" indent="-285750" latinLnBrk="0" marL="1200150" rtl="0">
              <a:spcBef>
                <a:spcPct val="20000"/>
              </a:spcBef>
              <a:spcAft>
                <a:spcPts val="600"/>
              </a:spcAft>
              <a:buNone/>
              <a:defRPr cap="none" sz="1800" kern="1200">
                <a:solidFill>
                  <a:srgbClr val="262626"/>
                </a:solidFill>
                <a:effectLst/>
                <a:latin typeface="+mn-lt"/>
                <a:ea typeface="+mn-ea"/>
                <a:cs typeface="+mn-cs"/>
              </a:defRPr>
            </a:lvl3pPr>
            <a:lvl4pPr algn="l" defTabSz="457200" eaLnBrk="1" hangingPunct="1" indent="-171450" latinLnBrk="0" marL="1543050" rtl="0">
              <a:spcBef>
                <a:spcPct val="20000"/>
              </a:spcBef>
              <a:spcAft>
                <a:spcPts val="600"/>
              </a:spcAft>
              <a:buNone/>
              <a:defRPr cap="none" sz="1600" kern="1200">
                <a:solidFill>
                  <a:srgbClr val="262626"/>
                </a:solidFill>
                <a:effectLst/>
                <a:latin typeface="+mn-lt"/>
                <a:ea typeface="+mn-ea"/>
                <a:cs typeface="+mn-cs"/>
              </a:defRPr>
            </a:lvl4pPr>
            <a:lvl5pPr algn="l" defTabSz="457200" eaLnBrk="1" hangingPunct="1" indent="-171450" latinLnBrk="0" marL="2000250" rtl="0">
              <a:spcBef>
                <a:spcPct val="20000"/>
              </a:spcBef>
              <a:spcAft>
                <a:spcPts val="600"/>
              </a:spcAft>
              <a:buNone/>
              <a:defRPr cap="none" sz="1400" kern="1200">
                <a:solidFill>
                  <a:srgbClr val="262626"/>
                </a:solidFill>
                <a:effectLst/>
                <a:latin typeface="+mn-lt"/>
                <a:ea typeface="+mn-ea"/>
                <a:cs typeface="+mn-cs"/>
              </a:defRPr>
            </a:lvl5pPr>
            <a:lvl6pPr algn="l" defTabSz="457200" eaLnBrk="1" hangingPunct="1" indent="-228600" latinLnBrk="0" marL="2514600" rtl="0">
              <a:spcBef>
                <a:spcPct val="20000"/>
              </a:spcBef>
              <a:spcAft>
                <a:spcPts val="600"/>
              </a:spcAft>
              <a:buNone/>
              <a:defRPr cap="none" sz="1400" kern="1200">
                <a:solidFill>
                  <a:srgbClr val="262626"/>
                </a:solidFill>
                <a:effectLst/>
                <a:latin typeface="+mn-lt"/>
                <a:ea typeface="+mn-ea"/>
                <a:cs typeface="+mn-cs"/>
              </a:defRPr>
            </a:lvl6pPr>
            <a:lvl7pPr algn="l" defTabSz="457200" eaLnBrk="1" hangingPunct="1" indent="-228600" latinLnBrk="0" marL="2971800" rtl="0">
              <a:spcBef>
                <a:spcPct val="20000"/>
              </a:spcBef>
              <a:spcAft>
                <a:spcPts val="600"/>
              </a:spcAft>
              <a:buNone/>
              <a:defRPr cap="none" sz="1400" kern="1200">
                <a:solidFill>
                  <a:srgbClr val="262626"/>
                </a:solidFill>
                <a:effectLst/>
                <a:latin typeface="+mn-lt"/>
                <a:ea typeface="+mn-ea"/>
                <a:cs typeface="+mn-cs"/>
              </a:defRPr>
            </a:lvl7pPr>
            <a:lvl8pPr algn="l" defTabSz="457200" eaLnBrk="1" hangingPunct="1" indent="-228600" latinLnBrk="0" marL="3429000" rtl="0">
              <a:spcBef>
                <a:spcPct val="20000"/>
              </a:spcBef>
              <a:spcAft>
                <a:spcPts val="600"/>
              </a:spcAft>
              <a:buNone/>
              <a:defRPr cap="none" sz="1400" kern="1200">
                <a:solidFill>
                  <a:srgbClr val="262626"/>
                </a:solidFill>
                <a:effectLst/>
                <a:latin typeface="+mn-lt"/>
                <a:ea typeface="+mn-ea"/>
                <a:cs typeface="+mn-cs"/>
              </a:defRPr>
            </a:lvl8pPr>
            <a:lvl9pPr algn="l" defTabSz="457200" eaLnBrk="1" hangingPunct="1" indent="-228600" latinLnBrk="0" marL="3886200" rtl="0">
              <a:spcBef>
                <a:spcPct val="20000"/>
              </a:spcBef>
              <a:spcAft>
                <a:spcPts val="600"/>
              </a:spcAft>
              <a:buNone/>
              <a:defRPr cap="none" sz="1400" kern="1200">
                <a:solidFill>
                  <a:srgbClr val="262626"/>
                </a:solidFill>
                <a:effectLst/>
                <a:latin typeface="+mn-lt"/>
                <a:ea typeface="+mn-ea"/>
                <a:cs typeface="+mn-cs"/>
              </a:defRPr>
            </a:lvl9pPr>
          </a:lstStyle>
          <a:p>
            <a:r>
              <a:rPr dirty="0" sz="2000" lang="en-GB">
                <a:latin typeface="Garamond"/>
              </a:rPr>
              <a:t> Managers: Utilize performance analysis to guide decisions on training and development.
HR Professionals: Use the data to inform recruitment, retention, and promotion strategies.
Executives: Rely on performance insights to align individual contributions with organizational goals.
Employees: Benefit from targeted feedback and development opportunities based on their performance.
Team Leaders: Leverage analysis to optimize team dynamics and improve overall productivity.</a:t>
            </a:r>
            <a:endParaRPr dirty="0" sz="20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1996894" y="937638"/>
            <a:ext cx="9757208"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Content Placeholder 11"/>
          <p:cNvSpPr>
            <a:spLocks noGrp="1"/>
          </p:cNvSpPr>
          <p:nvPr/>
        </p:nvSpPr>
        <p:spPr>
          <a:xfrm rot="21600000">
            <a:off x="1295401" y="1484374"/>
            <a:ext cx="8119601" cy="4772401"/>
          </a:xfrm>
          <a:prstGeom prst="rect"/>
        </p:spPr>
        <p:txBody>
          <a:bodyPr anchor="t" bIns="45720" lIns="91440" rIns="91440" rtlCol="0" tIns="45720" vert="horz">
            <a:normAutofit fontScale="91667" lnSpcReduction="20000"/>
          </a:bodyPr>
          <a:lstStyle>
            <a:lvl1pPr algn="l" defTabSz="457200" eaLnBrk="1" hangingPunct="1" indent="-285750" latinLnBrk="0" marL="285750" rtl="0">
              <a:spcBef>
                <a:spcPct val="20000"/>
              </a:spcBef>
              <a:spcAft>
                <a:spcPts val="600"/>
              </a:spcAft>
              <a:buNone/>
              <a:defRPr cap="none" sz="2400" kern="1200">
                <a:solidFill>
                  <a:srgbClr val="262626"/>
                </a:solidFill>
                <a:effectLst/>
                <a:latin typeface="+mn-lt"/>
                <a:ea typeface="+mn-ea"/>
                <a:cs typeface="+mn-cs"/>
              </a:defRPr>
            </a:lvl1pPr>
            <a:lvl2pPr algn="l" defTabSz="457200" eaLnBrk="1" hangingPunct="1" indent="-285750" latinLnBrk="0" marL="742950" rtl="0">
              <a:spcBef>
                <a:spcPct val="20000"/>
              </a:spcBef>
              <a:spcAft>
                <a:spcPts val="600"/>
              </a:spcAft>
              <a:buNone/>
              <a:defRPr cap="none" sz="2000" kern="1200">
                <a:solidFill>
                  <a:srgbClr val="262626"/>
                </a:solidFill>
                <a:effectLst/>
                <a:latin typeface="+mn-lt"/>
                <a:ea typeface="+mn-ea"/>
                <a:cs typeface="+mn-cs"/>
              </a:defRPr>
            </a:lvl2pPr>
            <a:lvl3pPr algn="l" defTabSz="457200" eaLnBrk="1" hangingPunct="1" indent="-285750" latinLnBrk="0" marL="1200150" rtl="0">
              <a:spcBef>
                <a:spcPct val="20000"/>
              </a:spcBef>
              <a:spcAft>
                <a:spcPts val="600"/>
              </a:spcAft>
              <a:buNone/>
              <a:defRPr cap="none" sz="1800" kern="1200">
                <a:solidFill>
                  <a:srgbClr val="262626"/>
                </a:solidFill>
                <a:effectLst/>
                <a:latin typeface="+mn-lt"/>
                <a:ea typeface="+mn-ea"/>
                <a:cs typeface="+mn-cs"/>
              </a:defRPr>
            </a:lvl3pPr>
            <a:lvl4pPr algn="l" defTabSz="457200" eaLnBrk="1" hangingPunct="1" indent="-171450" latinLnBrk="0" marL="1543050" rtl="0">
              <a:spcBef>
                <a:spcPct val="20000"/>
              </a:spcBef>
              <a:spcAft>
                <a:spcPts val="600"/>
              </a:spcAft>
              <a:buNone/>
              <a:defRPr cap="none" sz="1600" kern="1200">
                <a:solidFill>
                  <a:srgbClr val="262626"/>
                </a:solidFill>
                <a:effectLst/>
                <a:latin typeface="+mn-lt"/>
                <a:ea typeface="+mn-ea"/>
                <a:cs typeface="+mn-cs"/>
              </a:defRPr>
            </a:lvl4pPr>
            <a:lvl5pPr algn="l" defTabSz="457200" eaLnBrk="1" hangingPunct="1" indent="-171450" latinLnBrk="0" marL="2000250" rtl="0">
              <a:spcBef>
                <a:spcPct val="20000"/>
              </a:spcBef>
              <a:spcAft>
                <a:spcPts val="600"/>
              </a:spcAft>
              <a:buNone/>
              <a:defRPr cap="none" sz="1400" kern="1200">
                <a:solidFill>
                  <a:srgbClr val="262626"/>
                </a:solidFill>
                <a:effectLst/>
                <a:latin typeface="+mn-lt"/>
                <a:ea typeface="+mn-ea"/>
                <a:cs typeface="+mn-cs"/>
              </a:defRPr>
            </a:lvl5pPr>
            <a:lvl6pPr algn="l" defTabSz="457200" eaLnBrk="1" hangingPunct="1" indent="-228600" latinLnBrk="0" marL="2514600" rtl="0">
              <a:spcBef>
                <a:spcPct val="20000"/>
              </a:spcBef>
              <a:spcAft>
                <a:spcPts val="600"/>
              </a:spcAft>
              <a:buNone/>
              <a:defRPr cap="none" sz="1400" kern="1200">
                <a:solidFill>
                  <a:srgbClr val="262626"/>
                </a:solidFill>
                <a:effectLst/>
                <a:latin typeface="+mn-lt"/>
                <a:ea typeface="+mn-ea"/>
                <a:cs typeface="+mn-cs"/>
              </a:defRPr>
            </a:lvl6pPr>
            <a:lvl7pPr algn="l" defTabSz="457200" eaLnBrk="1" hangingPunct="1" indent="-228600" latinLnBrk="0" marL="2971800" rtl="0">
              <a:spcBef>
                <a:spcPct val="20000"/>
              </a:spcBef>
              <a:spcAft>
                <a:spcPts val="600"/>
              </a:spcAft>
              <a:buNone/>
              <a:defRPr cap="none" sz="1400" kern="1200">
                <a:solidFill>
                  <a:srgbClr val="262626"/>
                </a:solidFill>
                <a:effectLst/>
                <a:latin typeface="+mn-lt"/>
                <a:ea typeface="+mn-ea"/>
                <a:cs typeface="+mn-cs"/>
              </a:defRPr>
            </a:lvl7pPr>
            <a:lvl8pPr algn="l" defTabSz="457200" eaLnBrk="1" hangingPunct="1" indent="-228600" latinLnBrk="0" marL="3429000" rtl="0">
              <a:spcBef>
                <a:spcPct val="20000"/>
              </a:spcBef>
              <a:spcAft>
                <a:spcPts val="600"/>
              </a:spcAft>
              <a:buNone/>
              <a:defRPr cap="none" sz="1400" kern="1200">
                <a:solidFill>
                  <a:srgbClr val="262626"/>
                </a:solidFill>
                <a:effectLst/>
                <a:latin typeface="+mn-lt"/>
                <a:ea typeface="+mn-ea"/>
                <a:cs typeface="+mn-cs"/>
              </a:defRPr>
            </a:lvl8pPr>
            <a:lvl9pPr algn="l" defTabSz="457200" eaLnBrk="1" hangingPunct="1" indent="-228600" latinLnBrk="0" marL="3886200" rtl="0">
              <a:spcBef>
                <a:spcPct val="20000"/>
              </a:spcBef>
              <a:spcAft>
                <a:spcPts val="600"/>
              </a:spcAft>
              <a:buNone/>
              <a:defRPr cap="none" sz="1400" kern="1200">
                <a:solidFill>
                  <a:srgbClr val="262626"/>
                </a:solidFill>
                <a:effectLst/>
                <a:latin typeface="+mn-lt"/>
                <a:ea typeface="+mn-ea"/>
                <a:cs typeface="+mn-cs"/>
              </a:defRPr>
            </a:lvl9pPr>
          </a:lstStyle>
          <a:p>
            <a:r>
              <a:rPr lang="en-GB">
                <a:effectLst/>
                <a:latin typeface="Garamond"/>
              </a:rPr>
              <a:t>Conditional Formatting: Highlight missing values in the data to quickly identify gaps that need attention.</a:t>
            </a:r>
            <a:r>
              <a:rPr lang="en-GB">
                <a:latin typeface="Garamond"/>
              </a:rPr>
              <a:t> </a:t>
            </a:r>
            <a:br>
              <a:rPr lang="en-GB"/>
            </a:br>
            <a:br>
              <a:rPr lang="en-GB"/>
            </a:br>
            <a:r>
              <a:rPr lang="en-GB">
                <a:effectLst/>
                <a:latin typeface="Garamond"/>
              </a:rPr>
              <a:t>Filter: Use filters to focus on or exclude rows with missing values, simplifying data cleaning and ensuring efficient analysis based on complete records.</a:t>
            </a:r>
            <a:r>
              <a:rPr lang="en-GB">
                <a:latin typeface="Garamond"/>
              </a:rPr>
              <a:t> </a:t>
            </a:r>
            <a:br>
              <a:rPr lang="en-GB"/>
            </a:br>
            <a:br>
              <a:rPr lang="en-GB"/>
            </a:br>
            <a:r>
              <a:rPr lang="en-GB">
                <a:effectLst/>
                <a:latin typeface="Garamond"/>
              </a:rPr>
              <a:t>Formula: Apply various formulas to accurately compute performance metrics, aiding in effectively quantifying employee performance.</a:t>
            </a:r>
            <a:r>
              <a:rPr lang="en-GB">
                <a:latin typeface="Garamond"/>
              </a:rPr>
              <a:t> </a:t>
            </a:r>
            <a:br>
              <a:rPr lang="en-GB"/>
            </a:br>
            <a:br>
              <a:rPr lang="en-GB"/>
            </a:br>
            <a:r>
              <a:rPr lang="en-GB">
                <a:effectLst/>
                <a:latin typeface="Garamond"/>
              </a:rPr>
              <a:t>Pivot Table: Create pivot tables to summarize data by categories such as department or time period, revealing hidden patterns or trends.</a:t>
            </a:r>
            <a:r>
              <a:rPr lang="en-GB">
                <a:latin typeface="Garamond"/>
              </a:rPr>
              <a:t> </a:t>
            </a:r>
            <a:br>
              <a:rPr lang="en-GB"/>
            </a:br>
            <a:br>
              <a:rPr lang="en-GB"/>
            </a:br>
            <a:r>
              <a:rPr lang="en-GB">
                <a:effectLst/>
                <a:latin typeface="Garamond"/>
              </a:rPr>
              <a:t>Graphs: Utilize graphs to visually compare and analyze performance metrics across different groups or time periods.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07" name="Text Placeholder 2"/>
          <p:cNvSpPr>
            <a:spLocks noGrp="1"/>
          </p:cNvSpPr>
          <p:nvPr/>
        </p:nvSpPr>
        <p:spPr>
          <a:xfrm>
            <a:off x="1149698" y="1618012"/>
            <a:ext cx="10501478" cy="4409082"/>
          </a:xfrm>
          <a:prstGeom prst="rect"/>
        </p:spPr>
        <p:txBody>
          <a:bodyPr anchor="t" bIns="45720" lIns="91440" rIns="91440" rtlCol="0" tIns="45720" vert="horz">
            <a:normAutofit fontScale="79167" lnSpcReduction="20000"/>
          </a:bodyPr>
          <a:lstStyle>
            <a:lvl1pPr algn="l" defTabSz="457200" eaLnBrk="1" hangingPunct="1" indent="-285750" latinLnBrk="0" marL="285750" rtl="0">
              <a:spcBef>
                <a:spcPct val="20000"/>
              </a:spcBef>
              <a:spcAft>
                <a:spcPts val="600"/>
              </a:spcAft>
              <a:buNone/>
              <a:defRPr cap="none" sz="2400" kern="1200">
                <a:solidFill>
                  <a:srgbClr val="262626"/>
                </a:solidFill>
                <a:effectLst/>
                <a:latin typeface="+mn-lt"/>
                <a:ea typeface="+mn-ea"/>
                <a:cs typeface="+mn-cs"/>
              </a:defRPr>
            </a:lvl1pPr>
            <a:lvl2pPr algn="l" defTabSz="457200" eaLnBrk="1" hangingPunct="1" indent="-285750" latinLnBrk="0" marL="742950" rtl="0">
              <a:spcBef>
                <a:spcPct val="20000"/>
              </a:spcBef>
              <a:spcAft>
                <a:spcPts val="600"/>
              </a:spcAft>
              <a:buNone/>
              <a:defRPr cap="none" sz="2000" kern="1200">
                <a:solidFill>
                  <a:srgbClr val="262626"/>
                </a:solidFill>
                <a:effectLst/>
                <a:latin typeface="+mn-lt"/>
                <a:ea typeface="+mn-ea"/>
                <a:cs typeface="+mn-cs"/>
              </a:defRPr>
            </a:lvl2pPr>
            <a:lvl3pPr algn="l" defTabSz="457200" eaLnBrk="1" hangingPunct="1" indent="-285750" latinLnBrk="0" marL="1200150" rtl="0">
              <a:spcBef>
                <a:spcPct val="20000"/>
              </a:spcBef>
              <a:spcAft>
                <a:spcPts val="600"/>
              </a:spcAft>
              <a:buNone/>
              <a:defRPr cap="none" sz="1800" kern="1200">
                <a:solidFill>
                  <a:srgbClr val="262626"/>
                </a:solidFill>
                <a:effectLst/>
                <a:latin typeface="+mn-lt"/>
                <a:ea typeface="+mn-ea"/>
                <a:cs typeface="+mn-cs"/>
              </a:defRPr>
            </a:lvl3pPr>
            <a:lvl4pPr algn="l" defTabSz="457200" eaLnBrk="1" hangingPunct="1" indent="-171450" latinLnBrk="0" marL="1543050" rtl="0">
              <a:spcBef>
                <a:spcPct val="20000"/>
              </a:spcBef>
              <a:spcAft>
                <a:spcPts val="600"/>
              </a:spcAft>
              <a:buNone/>
              <a:defRPr cap="none" sz="1600" kern="1200">
                <a:solidFill>
                  <a:srgbClr val="262626"/>
                </a:solidFill>
                <a:effectLst/>
                <a:latin typeface="+mn-lt"/>
                <a:ea typeface="+mn-ea"/>
                <a:cs typeface="+mn-cs"/>
              </a:defRPr>
            </a:lvl4pPr>
            <a:lvl5pPr algn="l" defTabSz="457200" eaLnBrk="1" hangingPunct="1" indent="-171450" latinLnBrk="0" marL="2000250" rtl="0">
              <a:spcBef>
                <a:spcPct val="20000"/>
              </a:spcBef>
              <a:spcAft>
                <a:spcPts val="600"/>
              </a:spcAft>
              <a:buNone/>
              <a:defRPr cap="none" sz="1400" kern="1200">
                <a:solidFill>
                  <a:srgbClr val="262626"/>
                </a:solidFill>
                <a:effectLst/>
                <a:latin typeface="+mn-lt"/>
                <a:ea typeface="+mn-ea"/>
                <a:cs typeface="+mn-cs"/>
              </a:defRPr>
            </a:lvl5pPr>
            <a:lvl6pPr algn="l" defTabSz="457200" eaLnBrk="1" hangingPunct="1" indent="-228600" latinLnBrk="0" marL="2514600" rtl="0">
              <a:spcBef>
                <a:spcPct val="20000"/>
              </a:spcBef>
              <a:spcAft>
                <a:spcPts val="600"/>
              </a:spcAft>
              <a:buNone/>
              <a:defRPr cap="none" sz="1400" kern="1200">
                <a:solidFill>
                  <a:srgbClr val="262626"/>
                </a:solidFill>
                <a:effectLst/>
                <a:latin typeface="+mn-lt"/>
                <a:ea typeface="+mn-ea"/>
                <a:cs typeface="+mn-cs"/>
              </a:defRPr>
            </a:lvl6pPr>
            <a:lvl7pPr algn="l" defTabSz="457200" eaLnBrk="1" hangingPunct="1" indent="-228600" latinLnBrk="0" marL="2971800" rtl="0">
              <a:spcBef>
                <a:spcPct val="20000"/>
              </a:spcBef>
              <a:spcAft>
                <a:spcPts val="600"/>
              </a:spcAft>
              <a:buNone/>
              <a:defRPr cap="none" sz="1400" kern="1200">
                <a:solidFill>
                  <a:srgbClr val="262626"/>
                </a:solidFill>
                <a:effectLst/>
                <a:latin typeface="+mn-lt"/>
                <a:ea typeface="+mn-ea"/>
                <a:cs typeface="+mn-cs"/>
              </a:defRPr>
            </a:lvl7pPr>
            <a:lvl8pPr algn="l" defTabSz="457200" eaLnBrk="1" hangingPunct="1" indent="-228600" latinLnBrk="0" marL="3429000" rtl="0">
              <a:spcBef>
                <a:spcPct val="20000"/>
              </a:spcBef>
              <a:spcAft>
                <a:spcPts val="600"/>
              </a:spcAft>
              <a:buNone/>
              <a:defRPr cap="none" sz="1400" kern="1200">
                <a:solidFill>
                  <a:srgbClr val="262626"/>
                </a:solidFill>
                <a:effectLst/>
                <a:latin typeface="+mn-lt"/>
                <a:ea typeface="+mn-ea"/>
                <a:cs typeface="+mn-cs"/>
              </a:defRPr>
            </a:lvl8pPr>
            <a:lvl9pPr algn="l" defTabSz="457200" eaLnBrk="1" hangingPunct="1" indent="-228600" latinLnBrk="0" marL="3886200" rtl="0">
              <a:spcBef>
                <a:spcPct val="20000"/>
              </a:spcBef>
              <a:spcAft>
                <a:spcPts val="600"/>
              </a:spcAft>
              <a:buNone/>
              <a:defRPr cap="none" sz="1400" kern="1200">
                <a:solidFill>
                  <a:srgbClr val="262626"/>
                </a:solidFill>
                <a:effectLst/>
                <a:latin typeface="+mn-lt"/>
                <a:ea typeface="+mn-ea"/>
                <a:cs typeface="+mn-cs"/>
              </a:defRPr>
            </a:lvl9pPr>
          </a:lstStyle>
          <a:p>
            <a:pPr indent="-285750" marL="285750">
              <a:buFont typeface="Arial" panose="020B0604020202020204" pitchFamily="34" charset="0"/>
              <a:buChar char="•"/>
            </a:pPr>
            <a:r>
              <a:rPr b="1" dirty="0" sz="2800" lang="en-US">
                <a:latin typeface="Times New Roman"/>
              </a:rPr>
              <a:t>Employee dataset </a:t>
            </a:r>
            <a:r>
              <a:rPr dirty="0" sz="2800" lang="en-US">
                <a:latin typeface="Times New Roman"/>
              </a:rPr>
              <a:t>:  Collected from </a:t>
            </a:r>
            <a:r>
              <a:rPr dirty="0" sz="2800" lang="en-US" err="1">
                <a:latin typeface="Times New Roman"/>
              </a:rPr>
              <a:t>edunet</a:t>
            </a:r>
            <a:r>
              <a:rPr dirty="0" sz="2800" lang="en-US">
                <a:latin typeface="Times New Roman"/>
              </a:rPr>
              <a:t> foundation</a:t>
            </a:r>
          </a:p>
          <a:p>
            <a:pPr indent="-285750" marL="285750">
              <a:buFont typeface="Arial" panose="020B0604020202020204" pitchFamily="34" charset="0"/>
              <a:buChar char="•"/>
            </a:pPr>
            <a:r>
              <a:rPr b="1" dirty="0" sz="2800" lang="en-US">
                <a:latin typeface="Times New Roman"/>
              </a:rPr>
              <a:t>Features </a:t>
            </a:r>
            <a:r>
              <a:rPr dirty="0" sz="2800" lang="en-US">
                <a:latin typeface="Times New Roman"/>
              </a:rPr>
              <a:t>: there are 26 features</a:t>
            </a:r>
          </a:p>
          <a:p>
            <a:pPr indent="-285750" marL="285750">
              <a:buFont typeface="Arial" panose="020B0604020202020204" pitchFamily="34" charset="0"/>
              <a:buChar char="•"/>
            </a:pPr>
            <a:r>
              <a:rPr dirty="0" sz="2800" lang="en-US">
                <a:latin typeface="Times New Roman"/>
              </a:rPr>
              <a:t>Main features are</a:t>
            </a:r>
            <a:r>
              <a:rPr dirty="0" sz="3200" lang="en-US">
                <a:latin typeface="Times New Roman"/>
              </a:rPr>
              <a:t>,</a:t>
            </a:r>
          </a:p>
          <a:p>
            <a:pPr algn="l" indent="-457200" lvl="2" marL="1371600">
              <a:buFont typeface="Wingdings" panose="05000000000000000000" pitchFamily="2" charset="2"/>
              <a:buChar char="§"/>
            </a:pPr>
            <a:r>
              <a:rPr b="1" dirty="0" sz="2800" lang="en-US">
                <a:latin typeface="Times New Roman"/>
              </a:rPr>
              <a:t>Employee id </a:t>
            </a:r>
            <a:r>
              <a:rPr dirty="0" sz="2800" lang="en-US">
                <a:latin typeface="Times New Roman"/>
              </a:rPr>
              <a:t>: unique identify number for employee</a:t>
            </a:r>
          </a:p>
          <a:p>
            <a:pPr algn="l" indent="-457200" lvl="2" marL="1371600">
              <a:buFont typeface="Wingdings" panose="05000000000000000000" pitchFamily="2" charset="2"/>
              <a:buChar char="§"/>
            </a:pPr>
            <a:r>
              <a:rPr b="1" dirty="0" sz="2800" lang="en-US">
                <a:latin typeface="Times New Roman"/>
              </a:rPr>
              <a:t>Name </a:t>
            </a:r>
            <a:r>
              <a:rPr dirty="0" sz="2800" lang="en-US">
                <a:latin typeface="Times New Roman"/>
              </a:rPr>
              <a:t>: employee’s first and last name in letters </a:t>
            </a:r>
          </a:p>
          <a:p>
            <a:pPr algn="l" indent="-457200" lvl="2" marL="1371600">
              <a:buFont typeface="Wingdings" panose="05000000000000000000" pitchFamily="2" charset="2"/>
              <a:buChar char="§"/>
            </a:pPr>
            <a:r>
              <a:rPr b="1" dirty="0" sz="2800" lang="en-US">
                <a:latin typeface="Times New Roman"/>
              </a:rPr>
              <a:t>Employee type : </a:t>
            </a:r>
            <a:r>
              <a:rPr dirty="0" sz="2800" lang="en-US">
                <a:latin typeface="Times New Roman"/>
              </a:rPr>
              <a:t>it identifies whether they are  part time or contract or full time employer</a:t>
            </a:r>
          </a:p>
          <a:p>
            <a:pPr algn="l" indent="-457200" lvl="2" marL="1371600">
              <a:buFont typeface="Wingdings" panose="05000000000000000000" pitchFamily="2" charset="2"/>
              <a:buChar char="§"/>
            </a:pPr>
            <a:r>
              <a:rPr b="1" dirty="0" sz="2800" lang="en-US">
                <a:latin typeface="Times New Roman"/>
              </a:rPr>
              <a:t>Employee department </a:t>
            </a:r>
            <a:r>
              <a:rPr dirty="0" sz="2800" lang="en-US">
                <a:latin typeface="Times New Roman"/>
              </a:rPr>
              <a:t>: it identifies the department </a:t>
            </a:r>
          </a:p>
          <a:p>
            <a:pPr algn="l" indent="-457200" lvl="2" marL="1371600">
              <a:buFont typeface="Wingdings" panose="05000000000000000000" pitchFamily="2" charset="2"/>
              <a:buChar char="§"/>
            </a:pPr>
            <a:r>
              <a:rPr b="1" dirty="0" sz="2800" lang="en-US">
                <a:latin typeface="Times New Roman"/>
              </a:rPr>
              <a:t>Gender</a:t>
            </a:r>
            <a:r>
              <a:rPr dirty="0" sz="2800" lang="en-US">
                <a:latin typeface="Times New Roman"/>
              </a:rPr>
              <a:t> : it is considered as male and female</a:t>
            </a:r>
          </a:p>
          <a:p>
            <a:pPr algn="l" indent="-457200" lvl="2" marL="1371600">
              <a:buFont typeface="Wingdings" panose="05000000000000000000" pitchFamily="2" charset="2"/>
              <a:buChar char="§"/>
            </a:pPr>
            <a:r>
              <a:rPr b="1" dirty="0" sz="2800" lang="en-US">
                <a:latin typeface="Times New Roman"/>
              </a:rPr>
              <a:t>Employee rating </a:t>
            </a:r>
            <a:r>
              <a:rPr dirty="0" sz="2800" lang="en-US">
                <a:latin typeface="Times New Roman"/>
              </a:rPr>
              <a:t>: rating are in numeric value</a:t>
            </a:r>
          </a:p>
          <a:p>
            <a:pPr algn="ctr"/>
            <a:r>
              <a:rPr dirty="0" lang="en-US">
                <a:latin typeface="Times New Roman"/>
              </a:rPr>
              <a:t>`</a:t>
            </a:r>
          </a:p>
          <a:p>
            <a:pPr indent="-285750" marL="285750">
              <a:buFont typeface="Arial" panose="020B0604020202020204" pitchFamily="34" charset="0"/>
              <a:buChar char="•"/>
            </a:pPr>
            <a:endParaRPr dirty="0" lang="en-US"/>
          </a:p>
          <a:p>
            <a:pPr indent="-285750" marL="285750">
              <a:buFont typeface="Arial" panose="020B0604020202020204" pitchFamily="34" charset="0"/>
              <a:buChar char="•"/>
            </a:pP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8" name="Text Placeholder 9"/>
          <p:cNvSpPr>
            <a:spLocks noGrp="1"/>
          </p:cNvSpPr>
          <p:nvPr/>
        </p:nvSpPr>
        <p:spPr>
          <a:xfrm>
            <a:off x="2362200" y="2571115"/>
            <a:ext cx="8534018" cy="1490343"/>
          </a:xfrm>
          <a:prstGeom prst="rect"/>
        </p:spPr>
        <p:txBody>
          <a:bodyPr anchor="t" bIns="45720" lIns="91440" rIns="91440" rtlCol="0" tIns="45720" vert="horz">
            <a:normAutofit/>
          </a:bodyPr>
          <a:lstStyle>
            <a:lvl1pPr algn="l" defTabSz="457200" eaLnBrk="1" hangingPunct="1" indent="-285750" latinLnBrk="0" marL="285750" rtl="0">
              <a:spcBef>
                <a:spcPct val="20000"/>
              </a:spcBef>
              <a:spcAft>
                <a:spcPts val="600"/>
              </a:spcAft>
              <a:buNone/>
              <a:defRPr cap="none" sz="2400" kern="1200">
                <a:solidFill>
                  <a:srgbClr val="262626"/>
                </a:solidFill>
                <a:effectLst/>
                <a:latin typeface="+mn-lt"/>
                <a:ea typeface="+mn-ea"/>
                <a:cs typeface="+mn-cs"/>
              </a:defRPr>
            </a:lvl1pPr>
            <a:lvl2pPr algn="l" defTabSz="457200" eaLnBrk="1" hangingPunct="1" indent="-285750" latinLnBrk="0" marL="742950" rtl="0">
              <a:spcBef>
                <a:spcPct val="20000"/>
              </a:spcBef>
              <a:spcAft>
                <a:spcPts val="600"/>
              </a:spcAft>
              <a:buNone/>
              <a:defRPr cap="none" sz="2000" kern="1200">
                <a:solidFill>
                  <a:srgbClr val="262626"/>
                </a:solidFill>
                <a:effectLst/>
                <a:latin typeface="+mn-lt"/>
                <a:ea typeface="+mn-ea"/>
                <a:cs typeface="+mn-cs"/>
              </a:defRPr>
            </a:lvl2pPr>
            <a:lvl3pPr algn="l" defTabSz="457200" eaLnBrk="1" hangingPunct="1" indent="-285750" latinLnBrk="0" marL="1200150" rtl="0">
              <a:spcBef>
                <a:spcPct val="20000"/>
              </a:spcBef>
              <a:spcAft>
                <a:spcPts val="600"/>
              </a:spcAft>
              <a:buNone/>
              <a:defRPr cap="none" sz="1800" kern="1200">
                <a:solidFill>
                  <a:srgbClr val="262626"/>
                </a:solidFill>
                <a:effectLst/>
                <a:latin typeface="+mn-lt"/>
                <a:ea typeface="+mn-ea"/>
                <a:cs typeface="+mn-cs"/>
              </a:defRPr>
            </a:lvl3pPr>
            <a:lvl4pPr algn="l" defTabSz="457200" eaLnBrk="1" hangingPunct="1" indent="-171450" latinLnBrk="0" marL="1543050" rtl="0">
              <a:spcBef>
                <a:spcPct val="20000"/>
              </a:spcBef>
              <a:spcAft>
                <a:spcPts val="600"/>
              </a:spcAft>
              <a:buNone/>
              <a:defRPr cap="none" sz="1600" kern="1200">
                <a:solidFill>
                  <a:srgbClr val="262626"/>
                </a:solidFill>
                <a:effectLst/>
                <a:latin typeface="+mn-lt"/>
                <a:ea typeface="+mn-ea"/>
                <a:cs typeface="+mn-cs"/>
              </a:defRPr>
            </a:lvl4pPr>
            <a:lvl5pPr algn="l" defTabSz="457200" eaLnBrk="1" hangingPunct="1" indent="-171450" latinLnBrk="0" marL="2000250" rtl="0">
              <a:spcBef>
                <a:spcPct val="20000"/>
              </a:spcBef>
              <a:spcAft>
                <a:spcPts val="600"/>
              </a:spcAft>
              <a:buNone/>
              <a:defRPr cap="none" sz="1400" kern="1200">
                <a:solidFill>
                  <a:srgbClr val="262626"/>
                </a:solidFill>
                <a:effectLst/>
                <a:latin typeface="+mn-lt"/>
                <a:ea typeface="+mn-ea"/>
                <a:cs typeface="+mn-cs"/>
              </a:defRPr>
            </a:lvl5pPr>
            <a:lvl6pPr algn="l" defTabSz="457200" eaLnBrk="1" hangingPunct="1" indent="-228600" latinLnBrk="0" marL="2514600" rtl="0">
              <a:spcBef>
                <a:spcPct val="20000"/>
              </a:spcBef>
              <a:spcAft>
                <a:spcPts val="600"/>
              </a:spcAft>
              <a:buNone/>
              <a:defRPr cap="none" sz="1400" kern="1200">
                <a:solidFill>
                  <a:srgbClr val="262626"/>
                </a:solidFill>
                <a:effectLst/>
                <a:latin typeface="+mn-lt"/>
                <a:ea typeface="+mn-ea"/>
                <a:cs typeface="+mn-cs"/>
              </a:defRPr>
            </a:lvl6pPr>
            <a:lvl7pPr algn="l" defTabSz="457200" eaLnBrk="1" hangingPunct="1" indent="-228600" latinLnBrk="0" marL="2971800" rtl="0">
              <a:spcBef>
                <a:spcPct val="20000"/>
              </a:spcBef>
              <a:spcAft>
                <a:spcPts val="600"/>
              </a:spcAft>
              <a:buNone/>
              <a:defRPr cap="none" sz="1400" kern="1200">
                <a:solidFill>
                  <a:srgbClr val="262626"/>
                </a:solidFill>
                <a:effectLst/>
                <a:latin typeface="+mn-lt"/>
                <a:ea typeface="+mn-ea"/>
                <a:cs typeface="+mn-cs"/>
              </a:defRPr>
            </a:lvl7pPr>
            <a:lvl8pPr algn="l" defTabSz="457200" eaLnBrk="1" hangingPunct="1" indent="-228600" latinLnBrk="0" marL="3429000" rtl="0">
              <a:spcBef>
                <a:spcPct val="20000"/>
              </a:spcBef>
              <a:spcAft>
                <a:spcPts val="600"/>
              </a:spcAft>
              <a:buNone/>
              <a:defRPr cap="none" sz="1400" kern="1200">
                <a:solidFill>
                  <a:srgbClr val="262626"/>
                </a:solidFill>
                <a:effectLst/>
                <a:latin typeface="+mn-lt"/>
                <a:ea typeface="+mn-ea"/>
                <a:cs typeface="+mn-cs"/>
              </a:defRPr>
            </a:lvl8pPr>
            <a:lvl9pPr algn="l" defTabSz="457200" eaLnBrk="1" hangingPunct="1" indent="-228600" latinLnBrk="0" marL="3886200" rtl="0">
              <a:spcBef>
                <a:spcPct val="20000"/>
              </a:spcBef>
              <a:spcAft>
                <a:spcPts val="600"/>
              </a:spcAft>
              <a:buNone/>
              <a:defRPr cap="none" sz="1400" kern="1200">
                <a:solidFill>
                  <a:srgbClr val="262626"/>
                </a:solidFill>
                <a:effectLst/>
                <a:latin typeface="+mn-lt"/>
                <a:ea typeface="+mn-ea"/>
                <a:cs typeface="+mn-cs"/>
              </a:defRPr>
            </a:lvl9pPr>
          </a:lstStyle>
          <a:p>
            <a:pPr indent="-285750" marL="285750">
              <a:buFont typeface="Arial" panose="020B0604020202020204" pitchFamily="34" charset="0"/>
              <a:buChar char="•"/>
            </a:pPr>
            <a:r>
              <a:rPr b="1" dirty="0" sz="2400" lang="en-US">
                <a:latin typeface="Times New Roman"/>
              </a:rPr>
              <a:t>Calculated the Performance level using the formula</a:t>
            </a:r>
          </a:p>
          <a:p>
            <a:pPr lvl="1"/>
            <a:r>
              <a:rPr dirty="0" sz="2400" lang="en-US">
                <a:latin typeface="Times New Roman"/>
              </a:rPr>
              <a:t>   IFS(Z8&gt;5,”VERYHIGH”,Z8&gt;=4,”HIGH”,Z8&gt;=3,”MED”,TRUE,”LOW”)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2024-09-06T05:37:07Z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ec6a317403564abe8f5d504b1910e362</vt:lpwstr>
  </property>
</Properties>
</file>