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59" r:id="rId4"/>
    <p:sldId id="279" r:id="rId5"/>
    <p:sldId id="265" r:id="rId6"/>
    <p:sldId id="277" r:id="rId7"/>
    <p:sldId id="278" r:id="rId8"/>
    <p:sldId id="260" r:id="rId9"/>
    <p:sldId id="261" r:id="rId10"/>
    <p:sldId id="267" r:id="rId11"/>
    <p:sldId id="269" r:id="rId12"/>
    <p:sldId id="256" r:id="rId13"/>
    <p:sldId id="270" r:id="rId14"/>
    <p:sldId id="271" r:id="rId15"/>
    <p:sldId id="272" r:id="rId16"/>
    <p:sldId id="273" r:id="rId17"/>
    <p:sldId id="274" r:id="rId18"/>
    <p:sldId id="275" r:id="rId19"/>
    <p:sldId id="276" r:id="rId20"/>
    <p:sldId id="280" r:id="rId21"/>
    <p:sldId id="263" r:id="rId22"/>
    <p:sldId id="264"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32FED4-0BC3-4CA9-9D71-33A12B88657B}" type="datetimeFigureOut">
              <a:rPr lang="en-US" smtClean="0"/>
              <a:t>5/18/2023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6E932A-252E-4C29-8FD0-9ACD5002429F}" type="slidenum">
              <a:rPr lang="en-US" smtClean="0"/>
              <a:t>‹#›</a:t>
            </a:fld>
            <a:endParaRPr lang="en-US"/>
          </a:p>
        </p:txBody>
      </p:sp>
    </p:spTree>
    <p:extLst>
      <p:ext uri="{BB962C8B-B14F-4D97-AF65-F5344CB8AC3E}">
        <p14:creationId xmlns:p14="http://schemas.microsoft.com/office/powerpoint/2010/main" val="3570031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6E932A-252E-4C29-8FD0-9ACD5002429F}" type="slidenum">
              <a:rPr lang="en-US" smtClean="0"/>
              <a:t>1</a:t>
            </a:fld>
            <a:endParaRPr lang="en-US"/>
          </a:p>
        </p:txBody>
      </p:sp>
    </p:spTree>
    <p:extLst>
      <p:ext uri="{BB962C8B-B14F-4D97-AF65-F5344CB8AC3E}">
        <p14:creationId xmlns:p14="http://schemas.microsoft.com/office/powerpoint/2010/main" val="2981743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C37F8-E01B-4C27-837E-7911281959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3FC9B2-626A-4BFB-8E69-2F9FA4A2CF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2B7A3B-0F58-4C5A-AD6D-3586F549DB6B}"/>
              </a:ext>
            </a:extLst>
          </p:cNvPr>
          <p:cNvSpPr>
            <a:spLocks noGrp="1"/>
          </p:cNvSpPr>
          <p:nvPr>
            <p:ph type="dt" sz="half" idx="10"/>
          </p:nvPr>
        </p:nvSpPr>
        <p:spPr/>
        <p:txBody>
          <a:bodyPr/>
          <a:lstStyle/>
          <a:p>
            <a:fld id="{1ED2E58E-DA0B-4AD9-9AAA-E1F38248CEA1}" type="datetimeFigureOut">
              <a:rPr lang="en-US" smtClean="0"/>
              <a:t>5/18/2023</a:t>
            </a:fld>
            <a:endParaRPr lang="en-US"/>
          </a:p>
        </p:txBody>
      </p:sp>
      <p:sp>
        <p:nvSpPr>
          <p:cNvPr id="5" name="Footer Placeholder 4">
            <a:extLst>
              <a:ext uri="{FF2B5EF4-FFF2-40B4-BE49-F238E27FC236}">
                <a16:creationId xmlns:a16="http://schemas.microsoft.com/office/drawing/2014/main" id="{9D4F31E1-E27D-4C7C-A3C9-3B05F66B6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AD7A3-6635-433B-8F2E-EBF3FD19F705}"/>
              </a:ext>
            </a:extLst>
          </p:cNvPr>
          <p:cNvSpPr>
            <a:spLocks noGrp="1"/>
          </p:cNvSpPr>
          <p:nvPr>
            <p:ph type="sldNum" sz="quarter" idx="12"/>
          </p:nvPr>
        </p:nvSpPr>
        <p:spPr/>
        <p:txBody>
          <a:bodyPr/>
          <a:lstStyle/>
          <a:p>
            <a:fld id="{3D9006B6-9C22-4FF3-87B5-41FB6F6A7277}" type="slidenum">
              <a:rPr lang="en-US" smtClean="0"/>
              <a:t>‹#›</a:t>
            </a:fld>
            <a:endParaRPr lang="en-US"/>
          </a:p>
        </p:txBody>
      </p:sp>
    </p:spTree>
    <p:extLst>
      <p:ext uri="{BB962C8B-B14F-4D97-AF65-F5344CB8AC3E}">
        <p14:creationId xmlns:p14="http://schemas.microsoft.com/office/powerpoint/2010/main" val="2318457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A6F5B-0F5E-4354-8B27-ED4B78AD67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1DF30E-48AF-4715-ACF6-E157765CF5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D6B27-089B-4287-AE9A-A532F2EEBC13}"/>
              </a:ext>
            </a:extLst>
          </p:cNvPr>
          <p:cNvSpPr>
            <a:spLocks noGrp="1"/>
          </p:cNvSpPr>
          <p:nvPr>
            <p:ph type="dt" sz="half" idx="10"/>
          </p:nvPr>
        </p:nvSpPr>
        <p:spPr/>
        <p:txBody>
          <a:bodyPr/>
          <a:lstStyle/>
          <a:p>
            <a:fld id="{1ED2E58E-DA0B-4AD9-9AAA-E1F38248CEA1}" type="datetimeFigureOut">
              <a:rPr lang="en-US" smtClean="0"/>
              <a:t>5/18/2023</a:t>
            </a:fld>
            <a:endParaRPr lang="en-US"/>
          </a:p>
        </p:txBody>
      </p:sp>
      <p:sp>
        <p:nvSpPr>
          <p:cNvPr id="5" name="Footer Placeholder 4">
            <a:extLst>
              <a:ext uri="{FF2B5EF4-FFF2-40B4-BE49-F238E27FC236}">
                <a16:creationId xmlns:a16="http://schemas.microsoft.com/office/drawing/2014/main" id="{C82184B8-950E-4E13-9135-BD72CE42D3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D2C54-FE42-4B7A-A7E4-180F513FC3BA}"/>
              </a:ext>
            </a:extLst>
          </p:cNvPr>
          <p:cNvSpPr>
            <a:spLocks noGrp="1"/>
          </p:cNvSpPr>
          <p:nvPr>
            <p:ph type="sldNum" sz="quarter" idx="12"/>
          </p:nvPr>
        </p:nvSpPr>
        <p:spPr/>
        <p:txBody>
          <a:bodyPr/>
          <a:lstStyle/>
          <a:p>
            <a:fld id="{3D9006B6-9C22-4FF3-87B5-41FB6F6A7277}" type="slidenum">
              <a:rPr lang="en-US" smtClean="0"/>
              <a:t>‹#›</a:t>
            </a:fld>
            <a:endParaRPr lang="en-US"/>
          </a:p>
        </p:txBody>
      </p:sp>
    </p:spTree>
    <p:extLst>
      <p:ext uri="{BB962C8B-B14F-4D97-AF65-F5344CB8AC3E}">
        <p14:creationId xmlns:p14="http://schemas.microsoft.com/office/powerpoint/2010/main" val="973309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10020A-45C1-4048-8143-B7551D9D6E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B3426F-A599-4660-A5BF-81246CDFD1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A40E3E-C830-48E2-B26E-F2E90FC5B0AC}"/>
              </a:ext>
            </a:extLst>
          </p:cNvPr>
          <p:cNvSpPr>
            <a:spLocks noGrp="1"/>
          </p:cNvSpPr>
          <p:nvPr>
            <p:ph type="dt" sz="half" idx="10"/>
          </p:nvPr>
        </p:nvSpPr>
        <p:spPr/>
        <p:txBody>
          <a:bodyPr/>
          <a:lstStyle/>
          <a:p>
            <a:fld id="{1ED2E58E-DA0B-4AD9-9AAA-E1F38248CEA1}" type="datetimeFigureOut">
              <a:rPr lang="en-US" smtClean="0"/>
              <a:t>5/18/2023</a:t>
            </a:fld>
            <a:endParaRPr lang="en-US"/>
          </a:p>
        </p:txBody>
      </p:sp>
      <p:sp>
        <p:nvSpPr>
          <p:cNvPr id="5" name="Footer Placeholder 4">
            <a:extLst>
              <a:ext uri="{FF2B5EF4-FFF2-40B4-BE49-F238E27FC236}">
                <a16:creationId xmlns:a16="http://schemas.microsoft.com/office/drawing/2014/main" id="{EC44E72D-91A4-4540-95B5-19A3C8EB6E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84F3A-848F-47F8-8436-4CEE037C796A}"/>
              </a:ext>
            </a:extLst>
          </p:cNvPr>
          <p:cNvSpPr>
            <a:spLocks noGrp="1"/>
          </p:cNvSpPr>
          <p:nvPr>
            <p:ph type="sldNum" sz="quarter" idx="12"/>
          </p:nvPr>
        </p:nvSpPr>
        <p:spPr/>
        <p:txBody>
          <a:bodyPr/>
          <a:lstStyle/>
          <a:p>
            <a:fld id="{3D9006B6-9C22-4FF3-87B5-41FB6F6A7277}" type="slidenum">
              <a:rPr lang="en-US" smtClean="0"/>
              <a:t>‹#›</a:t>
            </a:fld>
            <a:endParaRPr lang="en-US"/>
          </a:p>
        </p:txBody>
      </p:sp>
    </p:spTree>
    <p:extLst>
      <p:ext uri="{BB962C8B-B14F-4D97-AF65-F5344CB8AC3E}">
        <p14:creationId xmlns:p14="http://schemas.microsoft.com/office/powerpoint/2010/main" val="288903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FEF6-55E5-49FB-86D7-BAC47C4D40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87A99F-3421-462D-837D-C95C2ADD3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5EAB10-C52C-42B7-B872-A623DBBCCB1D}"/>
              </a:ext>
            </a:extLst>
          </p:cNvPr>
          <p:cNvSpPr>
            <a:spLocks noGrp="1"/>
          </p:cNvSpPr>
          <p:nvPr>
            <p:ph type="dt" sz="half" idx="10"/>
          </p:nvPr>
        </p:nvSpPr>
        <p:spPr/>
        <p:txBody>
          <a:bodyPr/>
          <a:lstStyle/>
          <a:p>
            <a:fld id="{1ED2E58E-DA0B-4AD9-9AAA-E1F38248CEA1}" type="datetimeFigureOut">
              <a:rPr lang="en-US" smtClean="0"/>
              <a:t>5/18/2023</a:t>
            </a:fld>
            <a:endParaRPr lang="en-US"/>
          </a:p>
        </p:txBody>
      </p:sp>
      <p:sp>
        <p:nvSpPr>
          <p:cNvPr id="5" name="Footer Placeholder 4">
            <a:extLst>
              <a:ext uri="{FF2B5EF4-FFF2-40B4-BE49-F238E27FC236}">
                <a16:creationId xmlns:a16="http://schemas.microsoft.com/office/drawing/2014/main" id="{B6771D1F-24B6-4820-A213-74E545064A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D3A71-9706-47D7-8FFA-BDB737AC95DF}"/>
              </a:ext>
            </a:extLst>
          </p:cNvPr>
          <p:cNvSpPr>
            <a:spLocks noGrp="1"/>
          </p:cNvSpPr>
          <p:nvPr>
            <p:ph type="sldNum" sz="quarter" idx="12"/>
          </p:nvPr>
        </p:nvSpPr>
        <p:spPr/>
        <p:txBody>
          <a:bodyPr/>
          <a:lstStyle/>
          <a:p>
            <a:fld id="{3D9006B6-9C22-4FF3-87B5-41FB6F6A7277}" type="slidenum">
              <a:rPr lang="en-US" smtClean="0"/>
              <a:t>‹#›</a:t>
            </a:fld>
            <a:endParaRPr lang="en-US"/>
          </a:p>
        </p:txBody>
      </p:sp>
    </p:spTree>
    <p:extLst>
      <p:ext uri="{BB962C8B-B14F-4D97-AF65-F5344CB8AC3E}">
        <p14:creationId xmlns:p14="http://schemas.microsoft.com/office/powerpoint/2010/main" val="3372567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22B5-EA5F-47A1-AE10-7BC61B590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4C90AE-C1CE-4754-8740-2768BB47DA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1B371A-F5CE-42FC-9A48-EFB730145ECA}"/>
              </a:ext>
            </a:extLst>
          </p:cNvPr>
          <p:cNvSpPr>
            <a:spLocks noGrp="1"/>
          </p:cNvSpPr>
          <p:nvPr>
            <p:ph type="dt" sz="half" idx="10"/>
          </p:nvPr>
        </p:nvSpPr>
        <p:spPr/>
        <p:txBody>
          <a:bodyPr/>
          <a:lstStyle/>
          <a:p>
            <a:fld id="{1ED2E58E-DA0B-4AD9-9AAA-E1F38248CEA1}" type="datetimeFigureOut">
              <a:rPr lang="en-US" smtClean="0"/>
              <a:t>5/18/2023</a:t>
            </a:fld>
            <a:endParaRPr lang="en-US"/>
          </a:p>
        </p:txBody>
      </p:sp>
      <p:sp>
        <p:nvSpPr>
          <p:cNvPr id="5" name="Footer Placeholder 4">
            <a:extLst>
              <a:ext uri="{FF2B5EF4-FFF2-40B4-BE49-F238E27FC236}">
                <a16:creationId xmlns:a16="http://schemas.microsoft.com/office/drawing/2014/main" id="{09A0B398-92FA-4506-B000-37F469A92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04D51A-3CA7-4F4E-8292-503AB249EB09}"/>
              </a:ext>
            </a:extLst>
          </p:cNvPr>
          <p:cNvSpPr>
            <a:spLocks noGrp="1"/>
          </p:cNvSpPr>
          <p:nvPr>
            <p:ph type="sldNum" sz="quarter" idx="12"/>
          </p:nvPr>
        </p:nvSpPr>
        <p:spPr/>
        <p:txBody>
          <a:bodyPr/>
          <a:lstStyle/>
          <a:p>
            <a:fld id="{3D9006B6-9C22-4FF3-87B5-41FB6F6A7277}" type="slidenum">
              <a:rPr lang="en-US" smtClean="0"/>
              <a:t>‹#›</a:t>
            </a:fld>
            <a:endParaRPr lang="en-US"/>
          </a:p>
        </p:txBody>
      </p:sp>
    </p:spTree>
    <p:extLst>
      <p:ext uri="{BB962C8B-B14F-4D97-AF65-F5344CB8AC3E}">
        <p14:creationId xmlns:p14="http://schemas.microsoft.com/office/powerpoint/2010/main" val="3703044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D1547-D5C1-4CCF-89DA-2614AA9378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2A8E82-0FED-4D07-BFA2-76927D319E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703E33-5055-478D-8D87-DFAB0B9A03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F40145-7583-41C9-9CEB-7A632615C7E6}"/>
              </a:ext>
            </a:extLst>
          </p:cNvPr>
          <p:cNvSpPr>
            <a:spLocks noGrp="1"/>
          </p:cNvSpPr>
          <p:nvPr>
            <p:ph type="dt" sz="half" idx="10"/>
          </p:nvPr>
        </p:nvSpPr>
        <p:spPr/>
        <p:txBody>
          <a:bodyPr/>
          <a:lstStyle/>
          <a:p>
            <a:fld id="{1ED2E58E-DA0B-4AD9-9AAA-E1F38248CEA1}" type="datetimeFigureOut">
              <a:rPr lang="en-US" smtClean="0"/>
              <a:t>5/18/2023</a:t>
            </a:fld>
            <a:endParaRPr lang="en-US"/>
          </a:p>
        </p:txBody>
      </p:sp>
      <p:sp>
        <p:nvSpPr>
          <p:cNvPr id="6" name="Footer Placeholder 5">
            <a:extLst>
              <a:ext uri="{FF2B5EF4-FFF2-40B4-BE49-F238E27FC236}">
                <a16:creationId xmlns:a16="http://schemas.microsoft.com/office/drawing/2014/main" id="{5189BFB5-0A11-439B-9D80-06144BF3F2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B1CE70-571D-4D8E-B4A9-DDB0CCE909A9}"/>
              </a:ext>
            </a:extLst>
          </p:cNvPr>
          <p:cNvSpPr>
            <a:spLocks noGrp="1"/>
          </p:cNvSpPr>
          <p:nvPr>
            <p:ph type="sldNum" sz="quarter" idx="12"/>
          </p:nvPr>
        </p:nvSpPr>
        <p:spPr/>
        <p:txBody>
          <a:bodyPr/>
          <a:lstStyle/>
          <a:p>
            <a:fld id="{3D9006B6-9C22-4FF3-87B5-41FB6F6A7277}" type="slidenum">
              <a:rPr lang="en-US" smtClean="0"/>
              <a:t>‹#›</a:t>
            </a:fld>
            <a:endParaRPr lang="en-US"/>
          </a:p>
        </p:txBody>
      </p:sp>
    </p:spTree>
    <p:extLst>
      <p:ext uri="{BB962C8B-B14F-4D97-AF65-F5344CB8AC3E}">
        <p14:creationId xmlns:p14="http://schemas.microsoft.com/office/powerpoint/2010/main" val="2698624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B4CBB-5AFC-441A-9EAD-B80C8B4851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BF4801-3F79-414D-AE3A-936D20709D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913F67-A599-496D-BB48-0089A6D3E0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5311AA-E92D-4BEA-81BA-F06E85F82A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4EEFBA-B781-46DA-BE42-87AB65E97E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4E2C14-919B-4574-9A8C-A8FE2C16D86A}"/>
              </a:ext>
            </a:extLst>
          </p:cNvPr>
          <p:cNvSpPr>
            <a:spLocks noGrp="1"/>
          </p:cNvSpPr>
          <p:nvPr>
            <p:ph type="dt" sz="half" idx="10"/>
          </p:nvPr>
        </p:nvSpPr>
        <p:spPr/>
        <p:txBody>
          <a:bodyPr/>
          <a:lstStyle/>
          <a:p>
            <a:fld id="{1ED2E58E-DA0B-4AD9-9AAA-E1F38248CEA1}" type="datetimeFigureOut">
              <a:rPr lang="en-US" smtClean="0"/>
              <a:t>5/18/2023</a:t>
            </a:fld>
            <a:endParaRPr lang="en-US"/>
          </a:p>
        </p:txBody>
      </p:sp>
      <p:sp>
        <p:nvSpPr>
          <p:cNvPr id="8" name="Footer Placeholder 7">
            <a:extLst>
              <a:ext uri="{FF2B5EF4-FFF2-40B4-BE49-F238E27FC236}">
                <a16:creationId xmlns:a16="http://schemas.microsoft.com/office/drawing/2014/main" id="{1E28E74A-9CDA-4291-B44B-A27ED29772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F0F875-3269-4094-A533-9425B9452FDF}"/>
              </a:ext>
            </a:extLst>
          </p:cNvPr>
          <p:cNvSpPr>
            <a:spLocks noGrp="1"/>
          </p:cNvSpPr>
          <p:nvPr>
            <p:ph type="sldNum" sz="quarter" idx="12"/>
          </p:nvPr>
        </p:nvSpPr>
        <p:spPr/>
        <p:txBody>
          <a:bodyPr/>
          <a:lstStyle/>
          <a:p>
            <a:fld id="{3D9006B6-9C22-4FF3-87B5-41FB6F6A7277}" type="slidenum">
              <a:rPr lang="en-US" smtClean="0"/>
              <a:t>‹#›</a:t>
            </a:fld>
            <a:endParaRPr lang="en-US"/>
          </a:p>
        </p:txBody>
      </p:sp>
    </p:spTree>
    <p:extLst>
      <p:ext uri="{BB962C8B-B14F-4D97-AF65-F5344CB8AC3E}">
        <p14:creationId xmlns:p14="http://schemas.microsoft.com/office/powerpoint/2010/main" val="3086764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C37C-FAEB-48BD-8AB0-7430C3F66E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AE7DA2-6019-4827-A17F-1F18A7CA37F8}"/>
              </a:ext>
            </a:extLst>
          </p:cNvPr>
          <p:cNvSpPr>
            <a:spLocks noGrp="1"/>
          </p:cNvSpPr>
          <p:nvPr>
            <p:ph type="dt" sz="half" idx="10"/>
          </p:nvPr>
        </p:nvSpPr>
        <p:spPr/>
        <p:txBody>
          <a:bodyPr/>
          <a:lstStyle/>
          <a:p>
            <a:fld id="{1ED2E58E-DA0B-4AD9-9AAA-E1F38248CEA1}" type="datetimeFigureOut">
              <a:rPr lang="en-US" smtClean="0"/>
              <a:t>5/18/2023</a:t>
            </a:fld>
            <a:endParaRPr lang="en-US"/>
          </a:p>
        </p:txBody>
      </p:sp>
      <p:sp>
        <p:nvSpPr>
          <p:cNvPr id="4" name="Footer Placeholder 3">
            <a:extLst>
              <a:ext uri="{FF2B5EF4-FFF2-40B4-BE49-F238E27FC236}">
                <a16:creationId xmlns:a16="http://schemas.microsoft.com/office/drawing/2014/main" id="{21B02C3C-BD10-437A-9F11-5D8BD2B964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233B84-0DF3-46CA-9F54-0709F260A370}"/>
              </a:ext>
            </a:extLst>
          </p:cNvPr>
          <p:cNvSpPr>
            <a:spLocks noGrp="1"/>
          </p:cNvSpPr>
          <p:nvPr>
            <p:ph type="sldNum" sz="quarter" idx="12"/>
          </p:nvPr>
        </p:nvSpPr>
        <p:spPr/>
        <p:txBody>
          <a:bodyPr/>
          <a:lstStyle/>
          <a:p>
            <a:fld id="{3D9006B6-9C22-4FF3-87B5-41FB6F6A7277}" type="slidenum">
              <a:rPr lang="en-US" smtClean="0"/>
              <a:t>‹#›</a:t>
            </a:fld>
            <a:endParaRPr lang="en-US"/>
          </a:p>
        </p:txBody>
      </p:sp>
    </p:spTree>
    <p:extLst>
      <p:ext uri="{BB962C8B-B14F-4D97-AF65-F5344CB8AC3E}">
        <p14:creationId xmlns:p14="http://schemas.microsoft.com/office/powerpoint/2010/main" val="241831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24DB88-883C-435A-B31D-DE0961310719}"/>
              </a:ext>
            </a:extLst>
          </p:cNvPr>
          <p:cNvSpPr>
            <a:spLocks noGrp="1"/>
          </p:cNvSpPr>
          <p:nvPr>
            <p:ph type="dt" sz="half" idx="10"/>
          </p:nvPr>
        </p:nvSpPr>
        <p:spPr/>
        <p:txBody>
          <a:bodyPr/>
          <a:lstStyle/>
          <a:p>
            <a:fld id="{1ED2E58E-DA0B-4AD9-9AAA-E1F38248CEA1}" type="datetimeFigureOut">
              <a:rPr lang="en-US" smtClean="0"/>
              <a:t>5/18/2023</a:t>
            </a:fld>
            <a:endParaRPr lang="en-US"/>
          </a:p>
        </p:txBody>
      </p:sp>
      <p:sp>
        <p:nvSpPr>
          <p:cNvPr id="3" name="Footer Placeholder 2">
            <a:extLst>
              <a:ext uri="{FF2B5EF4-FFF2-40B4-BE49-F238E27FC236}">
                <a16:creationId xmlns:a16="http://schemas.microsoft.com/office/drawing/2014/main" id="{64915AC5-7B6F-4801-886C-2ECDA74C7E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E296BA-2E4D-4745-8CE1-DCC0E63A7228}"/>
              </a:ext>
            </a:extLst>
          </p:cNvPr>
          <p:cNvSpPr>
            <a:spLocks noGrp="1"/>
          </p:cNvSpPr>
          <p:nvPr>
            <p:ph type="sldNum" sz="quarter" idx="12"/>
          </p:nvPr>
        </p:nvSpPr>
        <p:spPr/>
        <p:txBody>
          <a:bodyPr/>
          <a:lstStyle/>
          <a:p>
            <a:fld id="{3D9006B6-9C22-4FF3-87B5-41FB6F6A7277}" type="slidenum">
              <a:rPr lang="en-US" smtClean="0"/>
              <a:t>‹#›</a:t>
            </a:fld>
            <a:endParaRPr lang="en-US"/>
          </a:p>
        </p:txBody>
      </p:sp>
    </p:spTree>
    <p:extLst>
      <p:ext uri="{BB962C8B-B14F-4D97-AF65-F5344CB8AC3E}">
        <p14:creationId xmlns:p14="http://schemas.microsoft.com/office/powerpoint/2010/main" val="3310940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CB79D-0B7A-469B-B534-4C819B6860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976B86-2CAC-4592-B701-978853E57B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9AB2CB-E105-4E76-9D93-D4D6A110A9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99DAB1-99AF-4F6C-94F5-CCC5FE93CE34}"/>
              </a:ext>
            </a:extLst>
          </p:cNvPr>
          <p:cNvSpPr>
            <a:spLocks noGrp="1"/>
          </p:cNvSpPr>
          <p:nvPr>
            <p:ph type="dt" sz="half" idx="10"/>
          </p:nvPr>
        </p:nvSpPr>
        <p:spPr/>
        <p:txBody>
          <a:bodyPr/>
          <a:lstStyle/>
          <a:p>
            <a:fld id="{1ED2E58E-DA0B-4AD9-9AAA-E1F38248CEA1}" type="datetimeFigureOut">
              <a:rPr lang="en-US" smtClean="0"/>
              <a:t>5/18/2023</a:t>
            </a:fld>
            <a:endParaRPr lang="en-US"/>
          </a:p>
        </p:txBody>
      </p:sp>
      <p:sp>
        <p:nvSpPr>
          <p:cNvPr id="6" name="Footer Placeholder 5">
            <a:extLst>
              <a:ext uri="{FF2B5EF4-FFF2-40B4-BE49-F238E27FC236}">
                <a16:creationId xmlns:a16="http://schemas.microsoft.com/office/drawing/2014/main" id="{B52BA420-2DEF-48A3-816B-DFBA74BA0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84C491-7E26-4F3A-806F-BD62B78EBD75}"/>
              </a:ext>
            </a:extLst>
          </p:cNvPr>
          <p:cNvSpPr>
            <a:spLocks noGrp="1"/>
          </p:cNvSpPr>
          <p:nvPr>
            <p:ph type="sldNum" sz="quarter" idx="12"/>
          </p:nvPr>
        </p:nvSpPr>
        <p:spPr/>
        <p:txBody>
          <a:bodyPr/>
          <a:lstStyle/>
          <a:p>
            <a:fld id="{3D9006B6-9C22-4FF3-87B5-41FB6F6A7277}" type="slidenum">
              <a:rPr lang="en-US" smtClean="0"/>
              <a:t>‹#›</a:t>
            </a:fld>
            <a:endParaRPr lang="en-US"/>
          </a:p>
        </p:txBody>
      </p:sp>
    </p:spTree>
    <p:extLst>
      <p:ext uri="{BB962C8B-B14F-4D97-AF65-F5344CB8AC3E}">
        <p14:creationId xmlns:p14="http://schemas.microsoft.com/office/powerpoint/2010/main" val="2671121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56C11-A001-4F12-925D-E29B862BE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7BD00F-6023-4168-BC01-FF8DF1D58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712C37-9CB2-4082-98E9-FC86B1FA0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422FFA-083D-4000-A188-BA7C2B52A7DD}"/>
              </a:ext>
            </a:extLst>
          </p:cNvPr>
          <p:cNvSpPr>
            <a:spLocks noGrp="1"/>
          </p:cNvSpPr>
          <p:nvPr>
            <p:ph type="dt" sz="half" idx="10"/>
          </p:nvPr>
        </p:nvSpPr>
        <p:spPr/>
        <p:txBody>
          <a:bodyPr/>
          <a:lstStyle/>
          <a:p>
            <a:fld id="{1ED2E58E-DA0B-4AD9-9AAA-E1F38248CEA1}" type="datetimeFigureOut">
              <a:rPr lang="en-US" smtClean="0"/>
              <a:t>5/18/2023</a:t>
            </a:fld>
            <a:endParaRPr lang="en-US"/>
          </a:p>
        </p:txBody>
      </p:sp>
      <p:sp>
        <p:nvSpPr>
          <p:cNvPr id="6" name="Footer Placeholder 5">
            <a:extLst>
              <a:ext uri="{FF2B5EF4-FFF2-40B4-BE49-F238E27FC236}">
                <a16:creationId xmlns:a16="http://schemas.microsoft.com/office/drawing/2014/main" id="{AE757D8F-EBE6-4B75-929D-464A5009C6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FC146A-EE30-4A99-B669-D2F35576D158}"/>
              </a:ext>
            </a:extLst>
          </p:cNvPr>
          <p:cNvSpPr>
            <a:spLocks noGrp="1"/>
          </p:cNvSpPr>
          <p:nvPr>
            <p:ph type="sldNum" sz="quarter" idx="12"/>
          </p:nvPr>
        </p:nvSpPr>
        <p:spPr/>
        <p:txBody>
          <a:bodyPr/>
          <a:lstStyle/>
          <a:p>
            <a:fld id="{3D9006B6-9C22-4FF3-87B5-41FB6F6A7277}" type="slidenum">
              <a:rPr lang="en-US" smtClean="0"/>
              <a:t>‹#›</a:t>
            </a:fld>
            <a:endParaRPr lang="en-US"/>
          </a:p>
        </p:txBody>
      </p:sp>
    </p:spTree>
    <p:extLst>
      <p:ext uri="{BB962C8B-B14F-4D97-AF65-F5344CB8AC3E}">
        <p14:creationId xmlns:p14="http://schemas.microsoft.com/office/powerpoint/2010/main" val="1508011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D0C998-3018-4F57-9FFA-7A49ED4007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FBC628-150C-4015-B8DE-E3FD6BF3B6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7408B6-53F9-43F7-8BBB-B1812262A5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2E58E-DA0B-4AD9-9AAA-E1F38248CEA1}" type="datetimeFigureOut">
              <a:rPr lang="en-US" smtClean="0"/>
              <a:t>5/18/2023</a:t>
            </a:fld>
            <a:endParaRPr lang="en-US"/>
          </a:p>
        </p:txBody>
      </p:sp>
      <p:sp>
        <p:nvSpPr>
          <p:cNvPr id="5" name="Footer Placeholder 4">
            <a:extLst>
              <a:ext uri="{FF2B5EF4-FFF2-40B4-BE49-F238E27FC236}">
                <a16:creationId xmlns:a16="http://schemas.microsoft.com/office/drawing/2014/main" id="{A9797621-9021-454C-9ECB-C18A9C53DE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048D3F-10D5-4F38-B048-1F7D064CED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006B6-9C22-4FF3-87B5-41FB6F6A7277}" type="slidenum">
              <a:rPr lang="en-US" smtClean="0"/>
              <a:t>‹#›</a:t>
            </a:fld>
            <a:endParaRPr lang="en-US"/>
          </a:p>
        </p:txBody>
      </p:sp>
    </p:spTree>
    <p:extLst>
      <p:ext uri="{BB962C8B-B14F-4D97-AF65-F5344CB8AC3E}">
        <p14:creationId xmlns:p14="http://schemas.microsoft.com/office/powerpoint/2010/main" val="2430089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AD387-FF83-4B5B-B20B-A04E0AA1C17B}"/>
              </a:ext>
            </a:extLst>
          </p:cNvPr>
          <p:cNvSpPr>
            <a:spLocks noGrp="1"/>
          </p:cNvSpPr>
          <p:nvPr>
            <p:ph type="ctrTitle"/>
          </p:nvPr>
        </p:nvSpPr>
        <p:spPr>
          <a:xfrm>
            <a:off x="742120" y="609600"/>
            <a:ext cx="10707757" cy="1429026"/>
          </a:xfrm>
        </p:spPr>
        <p:txBody>
          <a:bodyPr>
            <a:normAutofit fontScale="90000"/>
          </a:bodyPr>
          <a:lstStyle/>
          <a:p>
            <a:r>
              <a:rPr lang="en-US" sz="4000" b="1" u="sng" dirty="0">
                <a:solidFill>
                  <a:srgbClr val="2E2E2E"/>
                </a:solidFill>
                <a:latin typeface="Times New Roman" panose="02020603050405020304" pitchFamily="18" charset="0"/>
                <a:cs typeface="Times New Roman" panose="02020603050405020304" pitchFamily="18" charset="0"/>
              </a:rPr>
              <a:t>C</a:t>
            </a:r>
            <a:r>
              <a:rPr lang="en-US" sz="4000" b="1" u="sng" dirty="0">
                <a:solidFill>
                  <a:srgbClr val="2E2E2E"/>
                </a:solidFill>
                <a:effectLst/>
                <a:latin typeface="Times New Roman" panose="02020603050405020304" pitchFamily="18" charset="0"/>
                <a:cs typeface="Times New Roman" panose="02020603050405020304" pitchFamily="18" charset="0"/>
              </a:rPr>
              <a:t>lassification and Enhancement of</a:t>
            </a:r>
            <a:r>
              <a:rPr lang="en-US" sz="4000" b="1" u="sng" dirty="0">
                <a:solidFill>
                  <a:srgbClr val="2E2E2E"/>
                </a:solidFill>
                <a:latin typeface="Times New Roman" panose="02020603050405020304" pitchFamily="18" charset="0"/>
                <a:cs typeface="Times New Roman" panose="02020603050405020304" pitchFamily="18" charset="0"/>
              </a:rPr>
              <a:t> SAR Images using Machine Learning Techniques</a:t>
            </a:r>
            <a:br>
              <a:rPr lang="en-US" sz="3000" b="0" i="0" dirty="0">
                <a:solidFill>
                  <a:srgbClr val="2E2E2E"/>
                </a:solidFill>
                <a:effectLst/>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89A6CF3-0B90-4CCF-83C0-7FA57F32EB43}"/>
              </a:ext>
            </a:extLst>
          </p:cNvPr>
          <p:cNvSpPr>
            <a:spLocks noGrp="1"/>
          </p:cNvSpPr>
          <p:nvPr>
            <p:ph type="subTitle" idx="1"/>
          </p:nvPr>
        </p:nvSpPr>
        <p:spPr>
          <a:xfrm>
            <a:off x="1524000" y="2296319"/>
            <a:ext cx="9144000" cy="3123820"/>
          </a:xfrm>
        </p:spPr>
        <p:txBody>
          <a:bodyPr>
            <a:normAutofit fontScale="25000" lnSpcReduction="20000"/>
          </a:bodyPr>
          <a:lstStyle/>
          <a:p>
            <a:r>
              <a:rPr lang="en-US" sz="11200" b="1" i="0" u="none" strike="noStrike" dirty="0">
                <a:solidFill>
                  <a:srgbClr val="000000"/>
                </a:solidFill>
                <a:effectLst/>
                <a:latin typeface="Times New Roman" panose="02020603050405020304" pitchFamily="18" charset="0"/>
                <a:cs typeface="Times New Roman" panose="02020603050405020304" pitchFamily="18" charset="0"/>
              </a:rPr>
              <a:t>Project Guide : Mrs. G. Dayalin Leena</a:t>
            </a:r>
          </a:p>
          <a:p>
            <a:endParaRPr lang="en-US" sz="9600" b="1" dirty="0">
              <a:solidFill>
                <a:srgbClr val="000000"/>
              </a:solidFill>
              <a:latin typeface="Times New Roman" panose="02020603050405020304" pitchFamily="18" charset="0"/>
              <a:cs typeface="Times New Roman" panose="02020603050405020304" pitchFamily="18" charset="0"/>
            </a:endParaRPr>
          </a:p>
          <a:p>
            <a:pPr algn="ctr" rtl="0">
              <a:spcBef>
                <a:spcPts val="1000"/>
              </a:spcBef>
              <a:spcAft>
                <a:spcPts val="0"/>
              </a:spcAft>
            </a:pPr>
            <a:r>
              <a:rPr lang="en-US" sz="9600" b="0" i="0" u="sng" dirty="0">
                <a:solidFill>
                  <a:srgbClr val="000000"/>
                </a:solidFill>
                <a:effectLst/>
                <a:latin typeface="Times New Roman" panose="02020603050405020304" pitchFamily="18" charset="0"/>
                <a:cs typeface="Times New Roman" panose="02020603050405020304" pitchFamily="18" charset="0"/>
              </a:rPr>
              <a:t>Team Members</a:t>
            </a:r>
          </a:p>
          <a:p>
            <a:pPr algn="ctr" rtl="0">
              <a:spcBef>
                <a:spcPts val="1000"/>
              </a:spcBef>
              <a:spcAft>
                <a:spcPts val="0"/>
              </a:spcAft>
            </a:pPr>
            <a:endParaRPr lang="en-US" sz="9600" b="0" dirty="0">
              <a:effectLst/>
              <a:latin typeface="Times New Roman" panose="02020603050405020304" pitchFamily="18" charset="0"/>
              <a:cs typeface="Times New Roman" panose="02020603050405020304" pitchFamily="18" charset="0"/>
            </a:endParaRPr>
          </a:p>
          <a:p>
            <a:pPr algn="ctr" rtl="0">
              <a:lnSpc>
                <a:spcPct val="120000"/>
              </a:lnSpc>
              <a:spcBef>
                <a:spcPts val="1000"/>
              </a:spcBef>
              <a:spcAft>
                <a:spcPts val="0"/>
              </a:spcAft>
            </a:pPr>
            <a:r>
              <a:rPr lang="en-US" sz="9600" dirty="0">
                <a:solidFill>
                  <a:srgbClr val="000000"/>
                </a:solidFill>
                <a:latin typeface="Times New Roman" panose="02020603050405020304" pitchFamily="18" charset="0"/>
                <a:cs typeface="Times New Roman" panose="02020603050405020304" pitchFamily="18" charset="0"/>
              </a:rPr>
              <a:t>Kamali V              </a:t>
            </a:r>
            <a:r>
              <a:rPr lang="en-US" sz="9600" b="0" i="0" u="none" strike="noStrike" dirty="0">
                <a:solidFill>
                  <a:srgbClr val="000000"/>
                </a:solidFill>
                <a:effectLst/>
                <a:latin typeface="Times New Roman" panose="02020603050405020304" pitchFamily="18" charset="0"/>
                <a:cs typeface="Times New Roman" panose="02020603050405020304" pitchFamily="18" charset="0"/>
              </a:rPr>
              <a:t>        513319104015</a:t>
            </a:r>
          </a:p>
          <a:p>
            <a:pPr algn="ctr" rtl="0">
              <a:lnSpc>
                <a:spcPct val="120000"/>
              </a:lnSpc>
              <a:spcBef>
                <a:spcPts val="1000"/>
              </a:spcBef>
              <a:spcAft>
                <a:spcPts val="0"/>
              </a:spcAft>
            </a:pPr>
            <a:r>
              <a:rPr lang="en-US" sz="9600" dirty="0">
                <a:solidFill>
                  <a:srgbClr val="000000"/>
                </a:solidFill>
                <a:latin typeface="Times New Roman" panose="02020603050405020304" pitchFamily="18" charset="0"/>
                <a:cs typeface="Times New Roman" panose="02020603050405020304" pitchFamily="18" charset="0"/>
              </a:rPr>
              <a:t>Nisha R                        513319104021</a:t>
            </a:r>
            <a:endParaRPr lang="en-US" sz="9600" b="0" dirty="0">
              <a:effectLst/>
              <a:latin typeface="Times New Roman" panose="02020603050405020304" pitchFamily="18" charset="0"/>
              <a:cs typeface="Times New Roman" panose="02020603050405020304" pitchFamily="18" charset="0"/>
            </a:endParaRPr>
          </a:p>
          <a:p>
            <a:pPr algn="ctr" rtl="0">
              <a:lnSpc>
                <a:spcPct val="120000"/>
              </a:lnSpc>
              <a:spcBef>
                <a:spcPts val="1000"/>
              </a:spcBef>
              <a:spcAft>
                <a:spcPts val="0"/>
              </a:spcAft>
            </a:pPr>
            <a:r>
              <a:rPr lang="en-US" sz="9600" b="0" i="0" u="none" strike="noStrike" dirty="0">
                <a:solidFill>
                  <a:srgbClr val="000000"/>
                </a:solidFill>
                <a:effectLst/>
                <a:latin typeface="Times New Roman" panose="02020603050405020304" pitchFamily="18" charset="0"/>
                <a:cs typeface="Times New Roman" panose="02020603050405020304" pitchFamily="18" charset="0"/>
              </a:rPr>
              <a:t>Ramya S                      513319104030</a:t>
            </a:r>
            <a:endParaRPr lang="en-US" sz="9600" b="0" dirty="0">
              <a:effectLst/>
              <a:latin typeface="Times New Roman" panose="02020603050405020304" pitchFamily="18" charset="0"/>
              <a:cs typeface="Times New Roman" panose="02020603050405020304" pitchFamily="18" charset="0"/>
            </a:endParaRPr>
          </a:p>
          <a:p>
            <a:pPr algn="ctr" rtl="0">
              <a:lnSpc>
                <a:spcPct val="120000"/>
              </a:lnSpc>
              <a:spcBef>
                <a:spcPts val="1000"/>
              </a:spcBef>
              <a:spcAft>
                <a:spcPts val="0"/>
              </a:spcAft>
            </a:pPr>
            <a:r>
              <a:rPr lang="en-US" sz="9600" b="0" i="0" u="none" strike="noStrike" dirty="0">
                <a:solidFill>
                  <a:srgbClr val="000000"/>
                </a:solidFill>
                <a:effectLst/>
                <a:latin typeface="Times New Roman" panose="02020603050405020304" pitchFamily="18" charset="0"/>
                <a:cs typeface="Times New Roman" panose="02020603050405020304" pitchFamily="18" charset="0"/>
              </a:rPr>
              <a:t>Shofica L                     513319104039</a:t>
            </a:r>
            <a:endParaRPr lang="en-US" sz="9600" b="0" dirty="0">
              <a:effectLst/>
              <a:latin typeface="Times New Roman" panose="02020603050405020304" pitchFamily="18" charset="0"/>
              <a:cs typeface="Times New Roman" panose="02020603050405020304" pitchFamily="18" charset="0"/>
            </a:endParaRPr>
          </a:p>
          <a:p>
            <a:br>
              <a:rPr lang="en-US" dirty="0"/>
            </a:br>
            <a:endParaRPr lang="en-US" dirty="0"/>
          </a:p>
        </p:txBody>
      </p:sp>
    </p:spTree>
    <p:extLst>
      <p:ext uri="{BB962C8B-B14F-4D97-AF65-F5344CB8AC3E}">
        <p14:creationId xmlns:p14="http://schemas.microsoft.com/office/powerpoint/2010/main" val="1336205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B26CC-E0A7-A3B3-0A1F-07D7C1C6E1EA}"/>
              </a:ext>
            </a:extLst>
          </p:cNvPr>
          <p:cNvSpPr>
            <a:spLocks noGrp="1"/>
          </p:cNvSpPr>
          <p:nvPr>
            <p:ph type="title" idx="4294967295"/>
          </p:nvPr>
        </p:nvSpPr>
        <p:spPr>
          <a:xfrm>
            <a:off x="880401" y="4584"/>
            <a:ext cx="10515600" cy="1325563"/>
          </a:xfrm>
        </p:spPr>
        <p:txBody>
          <a:bodyPr/>
          <a:lstStyle/>
          <a:p>
            <a:pPr algn="ctr"/>
            <a:r>
              <a:rPr lang="en-US" u="sng" dirty="0">
                <a:latin typeface="Times New Roman" panose="02020603050405020304" pitchFamily="18" charset="0"/>
                <a:cs typeface="Times New Roman" panose="02020603050405020304" pitchFamily="18" charset="0"/>
              </a:rPr>
              <a:t>Architecture Diagram</a:t>
            </a:r>
          </a:p>
        </p:txBody>
      </p:sp>
      <p:sp>
        <p:nvSpPr>
          <p:cNvPr id="12" name="Rectangle: Rounded Corners 11">
            <a:extLst>
              <a:ext uri="{FF2B5EF4-FFF2-40B4-BE49-F238E27FC236}">
                <a16:creationId xmlns:a16="http://schemas.microsoft.com/office/drawing/2014/main" id="{324EC0CD-6B87-8CAF-5F0D-C420DFFAF9F0}"/>
              </a:ext>
            </a:extLst>
          </p:cNvPr>
          <p:cNvSpPr/>
          <p:nvPr/>
        </p:nvSpPr>
        <p:spPr>
          <a:xfrm>
            <a:off x="590843" y="3165231"/>
            <a:ext cx="1111348" cy="57677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B257CAD9-6EEB-8DA1-B77A-4335643EE3A3}"/>
              </a:ext>
            </a:extLst>
          </p:cNvPr>
          <p:cNvSpPr txBox="1"/>
          <p:nvPr/>
        </p:nvSpPr>
        <p:spPr>
          <a:xfrm>
            <a:off x="668215" y="3270738"/>
            <a:ext cx="1111348" cy="36576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Dataset</a:t>
            </a:r>
          </a:p>
        </p:txBody>
      </p:sp>
      <p:sp>
        <p:nvSpPr>
          <p:cNvPr id="14" name="Rectangle 13">
            <a:extLst>
              <a:ext uri="{FF2B5EF4-FFF2-40B4-BE49-F238E27FC236}">
                <a16:creationId xmlns:a16="http://schemas.microsoft.com/office/drawing/2014/main" id="{FBE39752-C0AF-B881-CEE2-74005DB326AF}"/>
              </a:ext>
            </a:extLst>
          </p:cNvPr>
          <p:cNvSpPr/>
          <p:nvPr/>
        </p:nvSpPr>
        <p:spPr>
          <a:xfrm>
            <a:off x="2405575" y="1800665"/>
            <a:ext cx="590843" cy="54864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ysClr val="windowText" lastClr="000000"/>
                </a:solidFill>
              </a:ln>
            </a:endParaRPr>
          </a:p>
        </p:txBody>
      </p:sp>
      <p:sp>
        <p:nvSpPr>
          <p:cNvPr id="15" name="Rectangle 14">
            <a:extLst>
              <a:ext uri="{FF2B5EF4-FFF2-40B4-BE49-F238E27FC236}">
                <a16:creationId xmlns:a16="http://schemas.microsoft.com/office/drawing/2014/main" id="{E8B959FB-8765-E92D-B9FB-991433C5B995}"/>
              </a:ext>
            </a:extLst>
          </p:cNvPr>
          <p:cNvSpPr/>
          <p:nvPr/>
        </p:nvSpPr>
        <p:spPr>
          <a:xfrm>
            <a:off x="2574387" y="1906173"/>
            <a:ext cx="168813" cy="1617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C6230F0-E546-CA10-0A2D-755914C1D2B0}"/>
              </a:ext>
            </a:extLst>
          </p:cNvPr>
          <p:cNvSpPr/>
          <p:nvPr/>
        </p:nvSpPr>
        <p:spPr>
          <a:xfrm>
            <a:off x="3615397" y="1420837"/>
            <a:ext cx="590843"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77A61B11-5BB5-118F-B733-84F4602D7DEF}"/>
              </a:ext>
            </a:extLst>
          </p:cNvPr>
          <p:cNvSpPr/>
          <p:nvPr/>
        </p:nvSpPr>
        <p:spPr>
          <a:xfrm>
            <a:off x="3756073" y="1540413"/>
            <a:ext cx="590843"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F9915628-6EB5-930D-58D8-92B3C59892EE}"/>
              </a:ext>
            </a:extLst>
          </p:cNvPr>
          <p:cNvSpPr/>
          <p:nvPr/>
        </p:nvSpPr>
        <p:spPr>
          <a:xfrm>
            <a:off x="3896749" y="1681089"/>
            <a:ext cx="590843" cy="5032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A32A50F9-7ED2-5C51-8FA4-CCA29C9C3958}"/>
              </a:ext>
            </a:extLst>
          </p:cNvPr>
          <p:cNvSpPr/>
          <p:nvPr/>
        </p:nvSpPr>
        <p:spPr>
          <a:xfrm>
            <a:off x="4051494" y="1814733"/>
            <a:ext cx="576774" cy="5102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16A0B282-7F81-5F7E-94A1-1387D6CEAB97}"/>
              </a:ext>
            </a:extLst>
          </p:cNvPr>
          <p:cNvSpPr/>
          <p:nvPr/>
        </p:nvSpPr>
        <p:spPr>
          <a:xfrm>
            <a:off x="4206240" y="1969477"/>
            <a:ext cx="618979"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8DDB5291-40C7-CEF2-7C78-99BCB02C93BC}"/>
              </a:ext>
            </a:extLst>
          </p:cNvPr>
          <p:cNvSpPr/>
          <p:nvPr/>
        </p:nvSpPr>
        <p:spPr>
          <a:xfrm flipH="1">
            <a:off x="6138201" y="1526345"/>
            <a:ext cx="622068"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398EB028-04A3-B04C-7F5A-1A3A2FE472DB}"/>
              </a:ext>
            </a:extLst>
          </p:cNvPr>
          <p:cNvSpPr/>
          <p:nvPr/>
        </p:nvSpPr>
        <p:spPr>
          <a:xfrm flipH="1">
            <a:off x="6278877" y="1645921"/>
            <a:ext cx="622068"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1C049836-0EBF-45EB-433D-D2A5F9642149}"/>
              </a:ext>
            </a:extLst>
          </p:cNvPr>
          <p:cNvSpPr/>
          <p:nvPr/>
        </p:nvSpPr>
        <p:spPr>
          <a:xfrm flipH="1">
            <a:off x="6419553" y="1786597"/>
            <a:ext cx="622068" cy="5032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a:extLst>
              <a:ext uri="{FF2B5EF4-FFF2-40B4-BE49-F238E27FC236}">
                <a16:creationId xmlns:a16="http://schemas.microsoft.com/office/drawing/2014/main" id="{46DA6167-AB43-4128-41F7-6D24BCD4F6E2}"/>
              </a:ext>
            </a:extLst>
          </p:cNvPr>
          <p:cNvSpPr/>
          <p:nvPr/>
        </p:nvSpPr>
        <p:spPr>
          <a:xfrm flipH="1">
            <a:off x="6560228" y="1920241"/>
            <a:ext cx="607255" cy="5102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8CC0B574-3A87-EA94-ADC6-85A61228D20C}"/>
              </a:ext>
            </a:extLst>
          </p:cNvPr>
          <p:cNvSpPr/>
          <p:nvPr/>
        </p:nvSpPr>
        <p:spPr>
          <a:xfrm flipH="1">
            <a:off x="6757180" y="2074985"/>
            <a:ext cx="651690"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CE8A22B9-CDE8-FFA9-810A-F5DC73F67E95}"/>
              </a:ext>
            </a:extLst>
          </p:cNvPr>
          <p:cNvCxnSpPr/>
          <p:nvPr/>
        </p:nvCxnSpPr>
        <p:spPr>
          <a:xfrm>
            <a:off x="2743200" y="2089053"/>
            <a:ext cx="1744392" cy="20078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a:extLst>
              <a:ext uri="{FF2B5EF4-FFF2-40B4-BE49-F238E27FC236}">
                <a16:creationId xmlns:a16="http://schemas.microsoft.com/office/drawing/2014/main" id="{9A1113F6-E9E0-1571-1922-03AC63A40F4C}"/>
              </a:ext>
            </a:extLst>
          </p:cNvPr>
          <p:cNvCxnSpPr>
            <a:cxnSpLocks/>
            <a:stCxn id="15" idx="0"/>
          </p:cNvCxnSpPr>
          <p:nvPr/>
        </p:nvCxnSpPr>
        <p:spPr>
          <a:xfrm>
            <a:off x="2658794" y="1906173"/>
            <a:ext cx="1828798" cy="38366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4" name="Rectangle 33">
            <a:extLst>
              <a:ext uri="{FF2B5EF4-FFF2-40B4-BE49-F238E27FC236}">
                <a16:creationId xmlns:a16="http://schemas.microsoft.com/office/drawing/2014/main" id="{4FC39E08-3E73-D1B3-27BC-C8D2CF7E91DF}"/>
              </a:ext>
            </a:extLst>
          </p:cNvPr>
          <p:cNvSpPr/>
          <p:nvPr/>
        </p:nvSpPr>
        <p:spPr>
          <a:xfrm>
            <a:off x="4487592" y="2067951"/>
            <a:ext cx="103160" cy="1163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6F35DC8F-5352-B858-41B0-E092FF4DCA67}"/>
              </a:ext>
            </a:extLst>
          </p:cNvPr>
          <p:cNvCxnSpPr>
            <a:cxnSpLocks/>
            <a:stCxn id="34" idx="0"/>
          </p:cNvCxnSpPr>
          <p:nvPr/>
        </p:nvCxnSpPr>
        <p:spPr>
          <a:xfrm>
            <a:off x="4539172" y="2067951"/>
            <a:ext cx="2502449" cy="25705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20AA4625-02D9-5704-6135-87E719F336DC}"/>
              </a:ext>
            </a:extLst>
          </p:cNvPr>
          <p:cNvCxnSpPr/>
          <p:nvPr/>
        </p:nvCxnSpPr>
        <p:spPr>
          <a:xfrm>
            <a:off x="4590752" y="2194561"/>
            <a:ext cx="2310193" cy="13044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Oval 39">
            <a:extLst>
              <a:ext uri="{FF2B5EF4-FFF2-40B4-BE49-F238E27FC236}">
                <a16:creationId xmlns:a16="http://schemas.microsoft.com/office/drawing/2014/main" id="{BF8D918E-B6AE-642D-C44D-E01A6BF3041E}"/>
              </a:ext>
            </a:extLst>
          </p:cNvPr>
          <p:cNvSpPr/>
          <p:nvPr/>
        </p:nvSpPr>
        <p:spPr>
          <a:xfrm>
            <a:off x="8440614" y="1223889"/>
            <a:ext cx="251615" cy="30245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 name="Oval 40">
            <a:extLst>
              <a:ext uri="{FF2B5EF4-FFF2-40B4-BE49-F238E27FC236}">
                <a16:creationId xmlns:a16="http://schemas.microsoft.com/office/drawing/2014/main" id="{1CCEA51E-9B77-F16A-0DC9-53716DF56350}"/>
              </a:ext>
            </a:extLst>
          </p:cNvPr>
          <p:cNvSpPr/>
          <p:nvPr/>
        </p:nvSpPr>
        <p:spPr>
          <a:xfrm>
            <a:off x="8453877" y="1630252"/>
            <a:ext cx="251615" cy="30245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Oval 41">
            <a:extLst>
              <a:ext uri="{FF2B5EF4-FFF2-40B4-BE49-F238E27FC236}">
                <a16:creationId xmlns:a16="http://schemas.microsoft.com/office/drawing/2014/main" id="{F085C511-2F24-69E1-CCEC-DAEA067E156F}"/>
              </a:ext>
            </a:extLst>
          </p:cNvPr>
          <p:cNvSpPr/>
          <p:nvPr/>
        </p:nvSpPr>
        <p:spPr>
          <a:xfrm>
            <a:off x="8453077" y="2067951"/>
            <a:ext cx="251615" cy="30245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Oval 42">
            <a:extLst>
              <a:ext uri="{FF2B5EF4-FFF2-40B4-BE49-F238E27FC236}">
                <a16:creationId xmlns:a16="http://schemas.microsoft.com/office/drawing/2014/main" id="{6104A22E-B7A9-9CB4-5D09-2D54B27B7EE1}"/>
              </a:ext>
            </a:extLst>
          </p:cNvPr>
          <p:cNvSpPr/>
          <p:nvPr/>
        </p:nvSpPr>
        <p:spPr>
          <a:xfrm>
            <a:off x="8453076" y="2520033"/>
            <a:ext cx="251615" cy="30245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Oval 43">
            <a:extLst>
              <a:ext uri="{FF2B5EF4-FFF2-40B4-BE49-F238E27FC236}">
                <a16:creationId xmlns:a16="http://schemas.microsoft.com/office/drawing/2014/main" id="{03B13AED-B0C4-AA73-E7FB-00327CBB289C}"/>
              </a:ext>
            </a:extLst>
          </p:cNvPr>
          <p:cNvSpPr/>
          <p:nvPr/>
        </p:nvSpPr>
        <p:spPr>
          <a:xfrm>
            <a:off x="9154979" y="1543929"/>
            <a:ext cx="251615" cy="30245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Oval 44">
            <a:extLst>
              <a:ext uri="{FF2B5EF4-FFF2-40B4-BE49-F238E27FC236}">
                <a16:creationId xmlns:a16="http://schemas.microsoft.com/office/drawing/2014/main" id="{5FD88C2F-3BBF-5C6B-9504-62B67BE07BEB}"/>
              </a:ext>
            </a:extLst>
          </p:cNvPr>
          <p:cNvSpPr/>
          <p:nvPr/>
        </p:nvSpPr>
        <p:spPr>
          <a:xfrm>
            <a:off x="9154979" y="2219179"/>
            <a:ext cx="251615" cy="30245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508A605C-E226-9870-647A-EB9EB0075CA0}"/>
              </a:ext>
            </a:extLst>
          </p:cNvPr>
          <p:cNvCxnSpPr>
            <a:endCxn id="40" idx="1"/>
          </p:cNvCxnSpPr>
          <p:nvPr/>
        </p:nvCxnSpPr>
        <p:spPr>
          <a:xfrm flipV="1">
            <a:off x="6757180" y="1268183"/>
            <a:ext cx="1720282" cy="27223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Straight Connector 48">
            <a:extLst>
              <a:ext uri="{FF2B5EF4-FFF2-40B4-BE49-F238E27FC236}">
                <a16:creationId xmlns:a16="http://schemas.microsoft.com/office/drawing/2014/main" id="{82EC6C6C-1B49-FA9B-B793-FDF4D2DA1028}"/>
              </a:ext>
            </a:extLst>
          </p:cNvPr>
          <p:cNvCxnSpPr>
            <a:endCxn id="43" idx="3"/>
          </p:cNvCxnSpPr>
          <p:nvPr/>
        </p:nvCxnSpPr>
        <p:spPr>
          <a:xfrm>
            <a:off x="7408870" y="2623625"/>
            <a:ext cx="1081054" cy="1545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Arrow Connector 58">
            <a:extLst>
              <a:ext uri="{FF2B5EF4-FFF2-40B4-BE49-F238E27FC236}">
                <a16:creationId xmlns:a16="http://schemas.microsoft.com/office/drawing/2014/main" id="{72208B3D-332A-E670-6F90-53C4F917A598}"/>
              </a:ext>
            </a:extLst>
          </p:cNvPr>
          <p:cNvCxnSpPr>
            <a:stCxn id="40" idx="6"/>
            <a:endCxn id="44" idx="1"/>
          </p:cNvCxnSpPr>
          <p:nvPr/>
        </p:nvCxnSpPr>
        <p:spPr>
          <a:xfrm>
            <a:off x="8692229" y="1375117"/>
            <a:ext cx="499598" cy="213106"/>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51954FE1-3219-B640-F71E-10B0DB939E66}"/>
              </a:ext>
            </a:extLst>
          </p:cNvPr>
          <p:cNvCxnSpPr>
            <a:stCxn id="40" idx="5"/>
            <a:endCxn id="45" idx="1"/>
          </p:cNvCxnSpPr>
          <p:nvPr/>
        </p:nvCxnSpPr>
        <p:spPr>
          <a:xfrm>
            <a:off x="8655381" y="1482051"/>
            <a:ext cx="536446" cy="78142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3" name="Straight Arrow Connector 62">
            <a:extLst>
              <a:ext uri="{FF2B5EF4-FFF2-40B4-BE49-F238E27FC236}">
                <a16:creationId xmlns:a16="http://schemas.microsoft.com/office/drawing/2014/main" id="{295E13D0-D610-4F46-9F6C-A6BF9E47F03B}"/>
              </a:ext>
            </a:extLst>
          </p:cNvPr>
          <p:cNvCxnSpPr>
            <a:stCxn id="41" idx="6"/>
            <a:endCxn id="45" idx="0"/>
          </p:cNvCxnSpPr>
          <p:nvPr/>
        </p:nvCxnSpPr>
        <p:spPr>
          <a:xfrm>
            <a:off x="8705492" y="1781480"/>
            <a:ext cx="575295" cy="43769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9" name="Straight Connector 68">
            <a:extLst>
              <a:ext uri="{FF2B5EF4-FFF2-40B4-BE49-F238E27FC236}">
                <a16:creationId xmlns:a16="http://schemas.microsoft.com/office/drawing/2014/main" id="{A77BD822-33B6-89B1-3DEF-F9460C643153}"/>
              </a:ext>
            </a:extLst>
          </p:cNvPr>
          <p:cNvCxnSpPr>
            <a:stCxn id="41" idx="7"/>
            <a:endCxn id="44" idx="2"/>
          </p:cNvCxnSpPr>
          <p:nvPr/>
        </p:nvCxnSpPr>
        <p:spPr>
          <a:xfrm>
            <a:off x="8668644" y="1674546"/>
            <a:ext cx="486335" cy="2061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1" name="Straight Connector 70">
            <a:extLst>
              <a:ext uri="{FF2B5EF4-FFF2-40B4-BE49-F238E27FC236}">
                <a16:creationId xmlns:a16="http://schemas.microsoft.com/office/drawing/2014/main" id="{6DF1D690-C338-0CA0-1D2E-D470610724A2}"/>
              </a:ext>
            </a:extLst>
          </p:cNvPr>
          <p:cNvCxnSpPr>
            <a:stCxn id="42" idx="6"/>
            <a:endCxn id="44" idx="3"/>
          </p:cNvCxnSpPr>
          <p:nvPr/>
        </p:nvCxnSpPr>
        <p:spPr>
          <a:xfrm flipV="1">
            <a:off x="8704692" y="1802091"/>
            <a:ext cx="487135" cy="41708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3" name="Straight Connector 72">
            <a:extLst>
              <a:ext uri="{FF2B5EF4-FFF2-40B4-BE49-F238E27FC236}">
                <a16:creationId xmlns:a16="http://schemas.microsoft.com/office/drawing/2014/main" id="{9D636321-BA21-97C2-4340-B10D3FDAF2F6}"/>
              </a:ext>
            </a:extLst>
          </p:cNvPr>
          <p:cNvCxnSpPr>
            <a:stCxn id="42" idx="5"/>
            <a:endCxn id="45" idx="2"/>
          </p:cNvCxnSpPr>
          <p:nvPr/>
        </p:nvCxnSpPr>
        <p:spPr>
          <a:xfrm>
            <a:off x="8667844" y="2326113"/>
            <a:ext cx="487135" cy="4429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5" name="Straight Connector 74">
            <a:extLst>
              <a:ext uri="{FF2B5EF4-FFF2-40B4-BE49-F238E27FC236}">
                <a16:creationId xmlns:a16="http://schemas.microsoft.com/office/drawing/2014/main" id="{0D73A727-40A4-CF83-69AA-D425AB073262}"/>
              </a:ext>
            </a:extLst>
          </p:cNvPr>
          <p:cNvCxnSpPr>
            <a:stCxn id="43" idx="7"/>
            <a:endCxn id="44" idx="2"/>
          </p:cNvCxnSpPr>
          <p:nvPr/>
        </p:nvCxnSpPr>
        <p:spPr>
          <a:xfrm flipV="1">
            <a:off x="8667843" y="1695157"/>
            <a:ext cx="487136" cy="8691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7" name="Straight Connector 76">
            <a:extLst>
              <a:ext uri="{FF2B5EF4-FFF2-40B4-BE49-F238E27FC236}">
                <a16:creationId xmlns:a16="http://schemas.microsoft.com/office/drawing/2014/main" id="{DFBC32BD-CD36-CF2D-A99C-BF9DB523B598}"/>
              </a:ext>
            </a:extLst>
          </p:cNvPr>
          <p:cNvCxnSpPr>
            <a:stCxn id="43" idx="5"/>
            <a:endCxn id="45" idx="2"/>
          </p:cNvCxnSpPr>
          <p:nvPr/>
        </p:nvCxnSpPr>
        <p:spPr>
          <a:xfrm flipV="1">
            <a:off x="8667843" y="2370407"/>
            <a:ext cx="487136" cy="40778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8" name="TextBox 77">
            <a:extLst>
              <a:ext uri="{FF2B5EF4-FFF2-40B4-BE49-F238E27FC236}">
                <a16:creationId xmlns:a16="http://schemas.microsoft.com/office/drawing/2014/main" id="{7A4C3A79-E212-E3E1-2BFD-5905500F4BF2}"/>
              </a:ext>
            </a:extLst>
          </p:cNvPr>
          <p:cNvSpPr txBox="1"/>
          <p:nvPr/>
        </p:nvSpPr>
        <p:spPr>
          <a:xfrm>
            <a:off x="2381994" y="2674658"/>
            <a:ext cx="92846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a:t>
            </a:r>
          </a:p>
        </p:txBody>
      </p:sp>
      <p:sp>
        <p:nvSpPr>
          <p:cNvPr id="79" name="TextBox 78">
            <a:extLst>
              <a:ext uri="{FF2B5EF4-FFF2-40B4-BE49-F238E27FC236}">
                <a16:creationId xmlns:a16="http://schemas.microsoft.com/office/drawing/2014/main" id="{26EA56A3-5E5F-B3A0-B784-C622F4839528}"/>
              </a:ext>
            </a:extLst>
          </p:cNvPr>
          <p:cNvSpPr txBox="1"/>
          <p:nvPr/>
        </p:nvSpPr>
        <p:spPr>
          <a:xfrm>
            <a:off x="3664631" y="2719216"/>
            <a:ext cx="139973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Convolution</a:t>
            </a:r>
          </a:p>
        </p:txBody>
      </p:sp>
      <p:sp>
        <p:nvSpPr>
          <p:cNvPr id="80" name="TextBox 79">
            <a:extLst>
              <a:ext uri="{FF2B5EF4-FFF2-40B4-BE49-F238E27FC236}">
                <a16:creationId xmlns:a16="http://schemas.microsoft.com/office/drawing/2014/main" id="{EAEDFA9E-0001-4F00-F9FC-A6728A270CE2}"/>
              </a:ext>
            </a:extLst>
          </p:cNvPr>
          <p:cNvSpPr txBox="1"/>
          <p:nvPr/>
        </p:nvSpPr>
        <p:spPr>
          <a:xfrm>
            <a:off x="6260001" y="2715383"/>
            <a:ext cx="111134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Pooling</a:t>
            </a:r>
          </a:p>
        </p:txBody>
      </p:sp>
      <p:sp>
        <p:nvSpPr>
          <p:cNvPr id="81" name="TextBox 80">
            <a:extLst>
              <a:ext uri="{FF2B5EF4-FFF2-40B4-BE49-F238E27FC236}">
                <a16:creationId xmlns:a16="http://schemas.microsoft.com/office/drawing/2014/main" id="{730C07E2-1DB5-135E-AC69-59013D921FCF}"/>
              </a:ext>
            </a:extLst>
          </p:cNvPr>
          <p:cNvSpPr txBox="1"/>
          <p:nvPr/>
        </p:nvSpPr>
        <p:spPr>
          <a:xfrm>
            <a:off x="7913079" y="2883878"/>
            <a:ext cx="1237957"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Fully connected</a:t>
            </a:r>
          </a:p>
        </p:txBody>
      </p:sp>
      <p:cxnSp>
        <p:nvCxnSpPr>
          <p:cNvPr id="84" name="Straight Connector 83">
            <a:extLst>
              <a:ext uri="{FF2B5EF4-FFF2-40B4-BE49-F238E27FC236}">
                <a16:creationId xmlns:a16="http://schemas.microsoft.com/office/drawing/2014/main" id="{E0B70864-E42F-25E2-70BF-7B3715A5D05B}"/>
              </a:ext>
            </a:extLst>
          </p:cNvPr>
          <p:cNvCxnSpPr>
            <a:cxnSpLocks/>
          </p:cNvCxnSpPr>
          <p:nvPr/>
        </p:nvCxnSpPr>
        <p:spPr>
          <a:xfrm>
            <a:off x="2039815" y="1097280"/>
            <a:ext cx="749808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88" name="Straight Connector 87">
            <a:extLst>
              <a:ext uri="{FF2B5EF4-FFF2-40B4-BE49-F238E27FC236}">
                <a16:creationId xmlns:a16="http://schemas.microsoft.com/office/drawing/2014/main" id="{6CB207FA-D9B1-6FAE-2DB9-22B88E62F000}"/>
              </a:ext>
            </a:extLst>
          </p:cNvPr>
          <p:cNvCxnSpPr/>
          <p:nvPr/>
        </p:nvCxnSpPr>
        <p:spPr>
          <a:xfrm>
            <a:off x="2039815" y="1097280"/>
            <a:ext cx="0" cy="2331720"/>
          </a:xfrm>
          <a:prstGeom prst="line">
            <a:avLst/>
          </a:prstGeom>
        </p:spPr>
        <p:style>
          <a:lnRef idx="3">
            <a:schemeClr val="accent2"/>
          </a:lnRef>
          <a:fillRef idx="0">
            <a:schemeClr val="accent2"/>
          </a:fillRef>
          <a:effectRef idx="2">
            <a:schemeClr val="accent2"/>
          </a:effectRef>
          <a:fontRef idx="minor">
            <a:schemeClr val="tx1"/>
          </a:fontRef>
        </p:style>
      </p:cxnSp>
      <p:cxnSp>
        <p:nvCxnSpPr>
          <p:cNvPr id="90" name="Straight Connector 89">
            <a:extLst>
              <a:ext uri="{FF2B5EF4-FFF2-40B4-BE49-F238E27FC236}">
                <a16:creationId xmlns:a16="http://schemas.microsoft.com/office/drawing/2014/main" id="{F8981730-42E9-83B0-E2EA-B1A7C17176BB}"/>
              </a:ext>
            </a:extLst>
          </p:cNvPr>
          <p:cNvCxnSpPr>
            <a:cxnSpLocks/>
          </p:cNvCxnSpPr>
          <p:nvPr/>
        </p:nvCxnSpPr>
        <p:spPr>
          <a:xfrm>
            <a:off x="2039815" y="3453618"/>
            <a:ext cx="7498080" cy="105508"/>
          </a:xfrm>
          <a:prstGeom prst="line">
            <a:avLst/>
          </a:prstGeom>
        </p:spPr>
        <p:style>
          <a:lnRef idx="3">
            <a:schemeClr val="accent2"/>
          </a:lnRef>
          <a:fillRef idx="0">
            <a:schemeClr val="accent2"/>
          </a:fillRef>
          <a:effectRef idx="2">
            <a:schemeClr val="accent2"/>
          </a:effectRef>
          <a:fontRef idx="minor">
            <a:schemeClr val="tx1"/>
          </a:fontRef>
        </p:style>
      </p:cxnSp>
      <p:cxnSp>
        <p:nvCxnSpPr>
          <p:cNvPr id="94" name="Straight Connector 93">
            <a:extLst>
              <a:ext uri="{FF2B5EF4-FFF2-40B4-BE49-F238E27FC236}">
                <a16:creationId xmlns:a16="http://schemas.microsoft.com/office/drawing/2014/main" id="{4284D137-E702-1310-5BB4-66CA51BD3208}"/>
              </a:ext>
            </a:extLst>
          </p:cNvPr>
          <p:cNvCxnSpPr/>
          <p:nvPr/>
        </p:nvCxnSpPr>
        <p:spPr>
          <a:xfrm>
            <a:off x="9537895" y="1097280"/>
            <a:ext cx="0" cy="2461846"/>
          </a:xfrm>
          <a:prstGeom prst="line">
            <a:avLst/>
          </a:prstGeom>
        </p:spPr>
        <p:style>
          <a:lnRef idx="3">
            <a:schemeClr val="accent2"/>
          </a:lnRef>
          <a:fillRef idx="0">
            <a:schemeClr val="accent2"/>
          </a:fillRef>
          <a:effectRef idx="2">
            <a:schemeClr val="accent2"/>
          </a:effectRef>
          <a:fontRef idx="minor">
            <a:schemeClr val="tx1"/>
          </a:fontRef>
        </p:style>
      </p:cxnSp>
      <p:sp>
        <p:nvSpPr>
          <p:cNvPr id="95" name="Oval 94">
            <a:extLst>
              <a:ext uri="{FF2B5EF4-FFF2-40B4-BE49-F238E27FC236}">
                <a16:creationId xmlns:a16="http://schemas.microsoft.com/office/drawing/2014/main" id="{11B6BD55-35A2-75BC-85D0-9762E4709A74}"/>
              </a:ext>
            </a:extLst>
          </p:cNvPr>
          <p:cNvSpPr/>
          <p:nvPr/>
        </p:nvSpPr>
        <p:spPr>
          <a:xfrm>
            <a:off x="2743200" y="4079631"/>
            <a:ext cx="295422" cy="28870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6" name="Oval 95">
            <a:extLst>
              <a:ext uri="{FF2B5EF4-FFF2-40B4-BE49-F238E27FC236}">
                <a16:creationId xmlns:a16="http://schemas.microsoft.com/office/drawing/2014/main" id="{80BEAB24-ED15-D14C-4F6B-E98126BE7A09}"/>
              </a:ext>
            </a:extLst>
          </p:cNvPr>
          <p:cNvSpPr/>
          <p:nvPr/>
        </p:nvSpPr>
        <p:spPr>
          <a:xfrm>
            <a:off x="2743200" y="4543388"/>
            <a:ext cx="295422" cy="28870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7" name="Oval 96">
            <a:extLst>
              <a:ext uri="{FF2B5EF4-FFF2-40B4-BE49-F238E27FC236}">
                <a16:creationId xmlns:a16="http://schemas.microsoft.com/office/drawing/2014/main" id="{1A6A1716-B14B-93EC-F584-532DB63AEFCF}"/>
              </a:ext>
            </a:extLst>
          </p:cNvPr>
          <p:cNvSpPr/>
          <p:nvPr/>
        </p:nvSpPr>
        <p:spPr>
          <a:xfrm>
            <a:off x="2743200" y="5007145"/>
            <a:ext cx="295422" cy="28870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8" name="Oval 97">
            <a:extLst>
              <a:ext uri="{FF2B5EF4-FFF2-40B4-BE49-F238E27FC236}">
                <a16:creationId xmlns:a16="http://schemas.microsoft.com/office/drawing/2014/main" id="{2A22B473-5927-DE13-95E8-73820B548648}"/>
              </a:ext>
            </a:extLst>
          </p:cNvPr>
          <p:cNvSpPr/>
          <p:nvPr/>
        </p:nvSpPr>
        <p:spPr>
          <a:xfrm>
            <a:off x="2754788" y="5873317"/>
            <a:ext cx="295422" cy="28870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9" name="Oval 98">
            <a:extLst>
              <a:ext uri="{FF2B5EF4-FFF2-40B4-BE49-F238E27FC236}">
                <a16:creationId xmlns:a16="http://schemas.microsoft.com/office/drawing/2014/main" id="{4903DBF2-68D7-8DA3-259D-0EC2FDB27A48}"/>
              </a:ext>
            </a:extLst>
          </p:cNvPr>
          <p:cNvSpPr/>
          <p:nvPr/>
        </p:nvSpPr>
        <p:spPr>
          <a:xfrm>
            <a:off x="5301175" y="3925610"/>
            <a:ext cx="295422" cy="28870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0" name="Oval 99">
            <a:extLst>
              <a:ext uri="{FF2B5EF4-FFF2-40B4-BE49-F238E27FC236}">
                <a16:creationId xmlns:a16="http://schemas.microsoft.com/office/drawing/2014/main" id="{FCFFA44D-7226-E8AD-99A7-1B1238259930}"/>
              </a:ext>
            </a:extLst>
          </p:cNvPr>
          <p:cNvSpPr/>
          <p:nvPr/>
        </p:nvSpPr>
        <p:spPr>
          <a:xfrm>
            <a:off x="5301175" y="4484830"/>
            <a:ext cx="295422" cy="28870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1" name="Oval 100">
            <a:extLst>
              <a:ext uri="{FF2B5EF4-FFF2-40B4-BE49-F238E27FC236}">
                <a16:creationId xmlns:a16="http://schemas.microsoft.com/office/drawing/2014/main" id="{2EB5FC74-7870-18E8-AA47-8BE163B280FF}"/>
              </a:ext>
            </a:extLst>
          </p:cNvPr>
          <p:cNvSpPr/>
          <p:nvPr/>
        </p:nvSpPr>
        <p:spPr>
          <a:xfrm>
            <a:off x="5301175" y="5116196"/>
            <a:ext cx="295422" cy="28870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2" name="Oval 101">
            <a:extLst>
              <a:ext uri="{FF2B5EF4-FFF2-40B4-BE49-F238E27FC236}">
                <a16:creationId xmlns:a16="http://schemas.microsoft.com/office/drawing/2014/main" id="{5605111F-E994-25C7-0AA5-4323A1D4A8BE}"/>
              </a:ext>
            </a:extLst>
          </p:cNvPr>
          <p:cNvSpPr/>
          <p:nvPr/>
        </p:nvSpPr>
        <p:spPr>
          <a:xfrm>
            <a:off x="5315242" y="6180724"/>
            <a:ext cx="295422" cy="28870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3" name="Oval 102">
            <a:extLst>
              <a:ext uri="{FF2B5EF4-FFF2-40B4-BE49-F238E27FC236}">
                <a16:creationId xmlns:a16="http://schemas.microsoft.com/office/drawing/2014/main" id="{C9EACE6F-B517-9650-9C11-0437E2CB89BD}"/>
              </a:ext>
            </a:extLst>
          </p:cNvPr>
          <p:cNvSpPr/>
          <p:nvPr/>
        </p:nvSpPr>
        <p:spPr>
          <a:xfrm>
            <a:off x="7617657" y="4114797"/>
            <a:ext cx="295422" cy="28870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 name="Oval 103">
            <a:extLst>
              <a:ext uri="{FF2B5EF4-FFF2-40B4-BE49-F238E27FC236}">
                <a16:creationId xmlns:a16="http://schemas.microsoft.com/office/drawing/2014/main" id="{CB4BF028-F45D-0618-A93D-F67D98C5BF16}"/>
              </a:ext>
            </a:extLst>
          </p:cNvPr>
          <p:cNvSpPr/>
          <p:nvPr/>
        </p:nvSpPr>
        <p:spPr>
          <a:xfrm>
            <a:off x="7617657" y="4578554"/>
            <a:ext cx="295422" cy="28870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5" name="Oval 104">
            <a:extLst>
              <a:ext uri="{FF2B5EF4-FFF2-40B4-BE49-F238E27FC236}">
                <a16:creationId xmlns:a16="http://schemas.microsoft.com/office/drawing/2014/main" id="{BBD1DCF4-E306-AE34-2990-82C0990D6D84}"/>
              </a:ext>
            </a:extLst>
          </p:cNvPr>
          <p:cNvSpPr/>
          <p:nvPr/>
        </p:nvSpPr>
        <p:spPr>
          <a:xfrm>
            <a:off x="7617657" y="5042311"/>
            <a:ext cx="295422" cy="28870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6" name="Oval 105">
            <a:extLst>
              <a:ext uri="{FF2B5EF4-FFF2-40B4-BE49-F238E27FC236}">
                <a16:creationId xmlns:a16="http://schemas.microsoft.com/office/drawing/2014/main" id="{81AB33BB-5DAD-6EB0-6465-3C228CA257FA}"/>
              </a:ext>
            </a:extLst>
          </p:cNvPr>
          <p:cNvSpPr/>
          <p:nvPr/>
        </p:nvSpPr>
        <p:spPr>
          <a:xfrm>
            <a:off x="7617657" y="5927185"/>
            <a:ext cx="295422" cy="28870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7" name="Oval 106">
            <a:extLst>
              <a:ext uri="{FF2B5EF4-FFF2-40B4-BE49-F238E27FC236}">
                <a16:creationId xmlns:a16="http://schemas.microsoft.com/office/drawing/2014/main" id="{A765C3AE-7AF6-5337-4C85-523BE4A172BB}"/>
              </a:ext>
            </a:extLst>
          </p:cNvPr>
          <p:cNvSpPr/>
          <p:nvPr/>
        </p:nvSpPr>
        <p:spPr>
          <a:xfrm>
            <a:off x="2832160" y="5404902"/>
            <a:ext cx="140676" cy="1320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1AAF2CF2-E3C6-F51E-0E08-33F413997AAC}"/>
              </a:ext>
            </a:extLst>
          </p:cNvPr>
          <p:cNvSpPr/>
          <p:nvPr/>
        </p:nvSpPr>
        <p:spPr>
          <a:xfrm flipH="1">
            <a:off x="2846228" y="5653560"/>
            <a:ext cx="140676" cy="11678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DCCE5B4-E6EB-A7B5-4C02-77CD05B5E218}"/>
              </a:ext>
            </a:extLst>
          </p:cNvPr>
          <p:cNvSpPr/>
          <p:nvPr/>
        </p:nvSpPr>
        <p:spPr>
          <a:xfrm>
            <a:off x="5353929" y="5536904"/>
            <a:ext cx="140676" cy="1320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0EE6795A-B456-33F6-1797-B06E8F7E0295}"/>
              </a:ext>
            </a:extLst>
          </p:cNvPr>
          <p:cNvSpPr/>
          <p:nvPr/>
        </p:nvSpPr>
        <p:spPr>
          <a:xfrm>
            <a:off x="5378548" y="5770349"/>
            <a:ext cx="140676" cy="1320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F42D86CC-FDE4-2E46-C0C2-7E0672882C69}"/>
              </a:ext>
            </a:extLst>
          </p:cNvPr>
          <p:cNvSpPr/>
          <p:nvPr/>
        </p:nvSpPr>
        <p:spPr>
          <a:xfrm>
            <a:off x="5378548" y="5981039"/>
            <a:ext cx="140676" cy="1320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8650AB0C-2DED-F375-6F6D-1C3DB1B7FA9C}"/>
              </a:ext>
            </a:extLst>
          </p:cNvPr>
          <p:cNvSpPr/>
          <p:nvPr/>
        </p:nvSpPr>
        <p:spPr>
          <a:xfrm>
            <a:off x="7735022" y="5463428"/>
            <a:ext cx="140676" cy="1320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A880C189-732C-8679-566D-794C8C5F7B19}"/>
              </a:ext>
            </a:extLst>
          </p:cNvPr>
          <p:cNvSpPr/>
          <p:nvPr/>
        </p:nvSpPr>
        <p:spPr>
          <a:xfrm>
            <a:off x="7727854" y="5694607"/>
            <a:ext cx="140676" cy="1320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16" name="Straight Arrow Connector 115">
            <a:extLst>
              <a:ext uri="{FF2B5EF4-FFF2-40B4-BE49-F238E27FC236}">
                <a16:creationId xmlns:a16="http://schemas.microsoft.com/office/drawing/2014/main" id="{60297ED8-1AE4-6F65-3054-51E0457FB090}"/>
              </a:ext>
            </a:extLst>
          </p:cNvPr>
          <p:cNvCxnSpPr>
            <a:cxnSpLocks/>
            <a:stCxn id="95" idx="7"/>
            <a:endCxn id="99" idx="1"/>
          </p:cNvCxnSpPr>
          <p:nvPr/>
        </p:nvCxnSpPr>
        <p:spPr>
          <a:xfrm flipV="1">
            <a:off x="2995358" y="3967890"/>
            <a:ext cx="2349081" cy="15402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8" name="Straight Arrow Connector 117">
            <a:extLst>
              <a:ext uri="{FF2B5EF4-FFF2-40B4-BE49-F238E27FC236}">
                <a16:creationId xmlns:a16="http://schemas.microsoft.com/office/drawing/2014/main" id="{71941408-FF5C-7C54-8857-2BE812E4D106}"/>
              </a:ext>
            </a:extLst>
          </p:cNvPr>
          <p:cNvCxnSpPr>
            <a:cxnSpLocks/>
            <a:stCxn id="95" idx="6"/>
            <a:endCxn id="100" idx="1"/>
          </p:cNvCxnSpPr>
          <p:nvPr/>
        </p:nvCxnSpPr>
        <p:spPr>
          <a:xfrm>
            <a:off x="3038622" y="4223984"/>
            <a:ext cx="2305817" cy="30312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0" name="Straight Arrow Connector 119">
            <a:extLst>
              <a:ext uri="{FF2B5EF4-FFF2-40B4-BE49-F238E27FC236}">
                <a16:creationId xmlns:a16="http://schemas.microsoft.com/office/drawing/2014/main" id="{021EB744-1575-D4B2-3814-6DDFA326EAD8}"/>
              </a:ext>
            </a:extLst>
          </p:cNvPr>
          <p:cNvCxnSpPr>
            <a:cxnSpLocks/>
            <a:stCxn id="95" idx="5"/>
            <a:endCxn id="101" idx="1"/>
          </p:cNvCxnSpPr>
          <p:nvPr/>
        </p:nvCxnSpPr>
        <p:spPr>
          <a:xfrm>
            <a:off x="2995358" y="4326056"/>
            <a:ext cx="2349081" cy="83242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Straight Arrow Connector 124">
            <a:extLst>
              <a:ext uri="{FF2B5EF4-FFF2-40B4-BE49-F238E27FC236}">
                <a16:creationId xmlns:a16="http://schemas.microsoft.com/office/drawing/2014/main" id="{732A647C-DE28-FBEF-2368-27146FDFB569}"/>
              </a:ext>
            </a:extLst>
          </p:cNvPr>
          <p:cNvCxnSpPr>
            <a:stCxn id="95" idx="5"/>
            <a:endCxn id="102" idx="2"/>
          </p:cNvCxnSpPr>
          <p:nvPr/>
        </p:nvCxnSpPr>
        <p:spPr>
          <a:xfrm>
            <a:off x="2995358" y="4326056"/>
            <a:ext cx="2319884" cy="199902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Straight Arrow Connector 126">
            <a:extLst>
              <a:ext uri="{FF2B5EF4-FFF2-40B4-BE49-F238E27FC236}">
                <a16:creationId xmlns:a16="http://schemas.microsoft.com/office/drawing/2014/main" id="{680D3AD8-1253-024C-8958-89223076207F}"/>
              </a:ext>
            </a:extLst>
          </p:cNvPr>
          <p:cNvCxnSpPr>
            <a:stCxn id="96" idx="0"/>
            <a:endCxn id="99" idx="2"/>
          </p:cNvCxnSpPr>
          <p:nvPr/>
        </p:nvCxnSpPr>
        <p:spPr>
          <a:xfrm flipV="1">
            <a:off x="2890911" y="4069963"/>
            <a:ext cx="2410264" cy="47342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9" name="Straight Arrow Connector 128">
            <a:extLst>
              <a:ext uri="{FF2B5EF4-FFF2-40B4-BE49-F238E27FC236}">
                <a16:creationId xmlns:a16="http://schemas.microsoft.com/office/drawing/2014/main" id="{00C9FC71-3154-53E0-9952-0F5014326995}"/>
              </a:ext>
            </a:extLst>
          </p:cNvPr>
          <p:cNvCxnSpPr>
            <a:stCxn id="96" idx="6"/>
            <a:endCxn id="100" idx="2"/>
          </p:cNvCxnSpPr>
          <p:nvPr/>
        </p:nvCxnSpPr>
        <p:spPr>
          <a:xfrm flipV="1">
            <a:off x="3038622" y="4629183"/>
            <a:ext cx="2262553" cy="5855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1" name="Straight Arrow Connector 130">
            <a:extLst>
              <a:ext uri="{FF2B5EF4-FFF2-40B4-BE49-F238E27FC236}">
                <a16:creationId xmlns:a16="http://schemas.microsoft.com/office/drawing/2014/main" id="{A8D79444-8ACC-35FD-0BDA-017ADD492095}"/>
              </a:ext>
            </a:extLst>
          </p:cNvPr>
          <p:cNvCxnSpPr>
            <a:stCxn id="96" idx="5"/>
            <a:endCxn id="101" idx="2"/>
          </p:cNvCxnSpPr>
          <p:nvPr/>
        </p:nvCxnSpPr>
        <p:spPr>
          <a:xfrm>
            <a:off x="2995358" y="4789813"/>
            <a:ext cx="2305817" cy="47073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3" name="Straight Arrow Connector 132">
            <a:extLst>
              <a:ext uri="{FF2B5EF4-FFF2-40B4-BE49-F238E27FC236}">
                <a16:creationId xmlns:a16="http://schemas.microsoft.com/office/drawing/2014/main" id="{5C3635B4-AB79-451C-7462-826586E6B876}"/>
              </a:ext>
            </a:extLst>
          </p:cNvPr>
          <p:cNvCxnSpPr>
            <a:stCxn id="96" idx="4"/>
            <a:endCxn id="102" idx="1"/>
          </p:cNvCxnSpPr>
          <p:nvPr/>
        </p:nvCxnSpPr>
        <p:spPr>
          <a:xfrm>
            <a:off x="2890911" y="4832093"/>
            <a:ext cx="2467595" cy="139091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5" name="Straight Arrow Connector 134">
            <a:extLst>
              <a:ext uri="{FF2B5EF4-FFF2-40B4-BE49-F238E27FC236}">
                <a16:creationId xmlns:a16="http://schemas.microsoft.com/office/drawing/2014/main" id="{36654DEF-5316-87A1-AB24-E2884676EB3D}"/>
              </a:ext>
            </a:extLst>
          </p:cNvPr>
          <p:cNvCxnSpPr>
            <a:stCxn id="97" idx="7"/>
            <a:endCxn id="99" idx="3"/>
          </p:cNvCxnSpPr>
          <p:nvPr/>
        </p:nvCxnSpPr>
        <p:spPr>
          <a:xfrm flipV="1">
            <a:off x="2995358" y="4172035"/>
            <a:ext cx="2349081" cy="87739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7" name="Straight Arrow Connector 136">
            <a:extLst>
              <a:ext uri="{FF2B5EF4-FFF2-40B4-BE49-F238E27FC236}">
                <a16:creationId xmlns:a16="http://schemas.microsoft.com/office/drawing/2014/main" id="{64FFC7D0-DAD4-77C6-2305-C7F4AB01B800}"/>
              </a:ext>
            </a:extLst>
          </p:cNvPr>
          <p:cNvCxnSpPr>
            <a:stCxn id="97" idx="6"/>
            <a:endCxn id="100" idx="3"/>
          </p:cNvCxnSpPr>
          <p:nvPr/>
        </p:nvCxnSpPr>
        <p:spPr>
          <a:xfrm flipV="1">
            <a:off x="3038622" y="4731255"/>
            <a:ext cx="2305817" cy="42024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9" name="Straight Arrow Connector 138">
            <a:extLst>
              <a:ext uri="{FF2B5EF4-FFF2-40B4-BE49-F238E27FC236}">
                <a16:creationId xmlns:a16="http://schemas.microsoft.com/office/drawing/2014/main" id="{75BA56BA-1B7C-5790-0244-8825B9EEF51F}"/>
              </a:ext>
            </a:extLst>
          </p:cNvPr>
          <p:cNvCxnSpPr>
            <a:stCxn id="97" idx="5"/>
            <a:endCxn id="101" idx="3"/>
          </p:cNvCxnSpPr>
          <p:nvPr/>
        </p:nvCxnSpPr>
        <p:spPr>
          <a:xfrm>
            <a:off x="2995358" y="5253570"/>
            <a:ext cx="2349081" cy="10905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1" name="Straight Arrow Connector 140">
            <a:extLst>
              <a:ext uri="{FF2B5EF4-FFF2-40B4-BE49-F238E27FC236}">
                <a16:creationId xmlns:a16="http://schemas.microsoft.com/office/drawing/2014/main" id="{CDC512C2-AECF-7CEF-AB68-A2FFA7113ED1}"/>
              </a:ext>
            </a:extLst>
          </p:cNvPr>
          <p:cNvCxnSpPr>
            <a:cxnSpLocks/>
            <a:stCxn id="98" idx="7"/>
            <a:endCxn id="99" idx="4"/>
          </p:cNvCxnSpPr>
          <p:nvPr/>
        </p:nvCxnSpPr>
        <p:spPr>
          <a:xfrm flipV="1">
            <a:off x="3006946" y="4214315"/>
            <a:ext cx="2441940" cy="170128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4" name="Straight Arrow Connector 143">
            <a:extLst>
              <a:ext uri="{FF2B5EF4-FFF2-40B4-BE49-F238E27FC236}">
                <a16:creationId xmlns:a16="http://schemas.microsoft.com/office/drawing/2014/main" id="{CB480581-D797-535E-C77C-F9571CC27633}"/>
              </a:ext>
            </a:extLst>
          </p:cNvPr>
          <p:cNvCxnSpPr>
            <a:stCxn id="98" idx="6"/>
            <a:endCxn id="100" idx="3"/>
          </p:cNvCxnSpPr>
          <p:nvPr/>
        </p:nvCxnSpPr>
        <p:spPr>
          <a:xfrm flipV="1">
            <a:off x="3050210" y="4731255"/>
            <a:ext cx="2294229" cy="128641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6" name="Straight Arrow Connector 145">
            <a:extLst>
              <a:ext uri="{FF2B5EF4-FFF2-40B4-BE49-F238E27FC236}">
                <a16:creationId xmlns:a16="http://schemas.microsoft.com/office/drawing/2014/main" id="{6216139F-DC04-1C94-9627-782B895E60FC}"/>
              </a:ext>
            </a:extLst>
          </p:cNvPr>
          <p:cNvCxnSpPr>
            <a:stCxn id="98" idx="5"/>
            <a:endCxn id="101" idx="3"/>
          </p:cNvCxnSpPr>
          <p:nvPr/>
        </p:nvCxnSpPr>
        <p:spPr>
          <a:xfrm flipV="1">
            <a:off x="3006946" y="5362621"/>
            <a:ext cx="2337493" cy="75712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8" name="Straight Arrow Connector 147">
            <a:extLst>
              <a:ext uri="{FF2B5EF4-FFF2-40B4-BE49-F238E27FC236}">
                <a16:creationId xmlns:a16="http://schemas.microsoft.com/office/drawing/2014/main" id="{B5F22B67-BFEC-932A-44C2-72F68B8E4274}"/>
              </a:ext>
            </a:extLst>
          </p:cNvPr>
          <p:cNvCxnSpPr>
            <a:stCxn id="98" idx="5"/>
            <a:endCxn id="102" idx="2"/>
          </p:cNvCxnSpPr>
          <p:nvPr/>
        </p:nvCxnSpPr>
        <p:spPr>
          <a:xfrm>
            <a:off x="3006946" y="6119742"/>
            <a:ext cx="2308296" cy="20533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0" name="Straight Connector 149">
            <a:extLst>
              <a:ext uri="{FF2B5EF4-FFF2-40B4-BE49-F238E27FC236}">
                <a16:creationId xmlns:a16="http://schemas.microsoft.com/office/drawing/2014/main" id="{CEA81976-83EC-5040-6B8D-CED0D9C9398F}"/>
              </a:ext>
            </a:extLst>
          </p:cNvPr>
          <p:cNvCxnSpPr>
            <a:cxnSpLocks/>
          </p:cNvCxnSpPr>
          <p:nvPr/>
        </p:nvCxnSpPr>
        <p:spPr>
          <a:xfrm>
            <a:off x="2039815" y="3820596"/>
            <a:ext cx="7498080" cy="29482"/>
          </a:xfrm>
          <a:prstGeom prst="line">
            <a:avLst/>
          </a:prstGeom>
        </p:spPr>
        <p:style>
          <a:lnRef idx="3">
            <a:schemeClr val="accent6"/>
          </a:lnRef>
          <a:fillRef idx="0">
            <a:schemeClr val="accent6"/>
          </a:fillRef>
          <a:effectRef idx="2">
            <a:schemeClr val="accent6"/>
          </a:effectRef>
          <a:fontRef idx="minor">
            <a:schemeClr val="tx1"/>
          </a:fontRef>
        </p:style>
      </p:cxnSp>
      <p:cxnSp>
        <p:nvCxnSpPr>
          <p:cNvPr id="152" name="Straight Connector 151">
            <a:extLst>
              <a:ext uri="{FF2B5EF4-FFF2-40B4-BE49-F238E27FC236}">
                <a16:creationId xmlns:a16="http://schemas.microsoft.com/office/drawing/2014/main" id="{65699858-465B-EA24-4003-484D6C1DE8F4}"/>
              </a:ext>
            </a:extLst>
          </p:cNvPr>
          <p:cNvCxnSpPr>
            <a:cxnSpLocks/>
          </p:cNvCxnSpPr>
          <p:nvPr/>
        </p:nvCxnSpPr>
        <p:spPr>
          <a:xfrm>
            <a:off x="2039815" y="3850078"/>
            <a:ext cx="0" cy="2789873"/>
          </a:xfrm>
          <a:prstGeom prst="line">
            <a:avLst/>
          </a:prstGeom>
        </p:spPr>
        <p:style>
          <a:lnRef idx="3">
            <a:schemeClr val="accent6"/>
          </a:lnRef>
          <a:fillRef idx="0">
            <a:schemeClr val="accent6"/>
          </a:fillRef>
          <a:effectRef idx="2">
            <a:schemeClr val="accent6"/>
          </a:effectRef>
          <a:fontRef idx="minor">
            <a:schemeClr val="tx1"/>
          </a:fontRef>
        </p:style>
      </p:cxnSp>
      <p:cxnSp>
        <p:nvCxnSpPr>
          <p:cNvPr id="154" name="Straight Connector 153">
            <a:extLst>
              <a:ext uri="{FF2B5EF4-FFF2-40B4-BE49-F238E27FC236}">
                <a16:creationId xmlns:a16="http://schemas.microsoft.com/office/drawing/2014/main" id="{3DD3DD5F-64E5-CB46-7633-AE67B824A449}"/>
              </a:ext>
            </a:extLst>
          </p:cNvPr>
          <p:cNvCxnSpPr>
            <a:cxnSpLocks/>
          </p:cNvCxnSpPr>
          <p:nvPr/>
        </p:nvCxnSpPr>
        <p:spPr>
          <a:xfrm>
            <a:off x="2039815" y="6698509"/>
            <a:ext cx="7498080" cy="14235"/>
          </a:xfrm>
          <a:prstGeom prst="line">
            <a:avLst/>
          </a:prstGeom>
        </p:spPr>
        <p:style>
          <a:lnRef idx="3">
            <a:schemeClr val="accent6"/>
          </a:lnRef>
          <a:fillRef idx="0">
            <a:schemeClr val="accent6"/>
          </a:fillRef>
          <a:effectRef idx="2">
            <a:schemeClr val="accent6"/>
          </a:effectRef>
          <a:fontRef idx="minor">
            <a:schemeClr val="tx1"/>
          </a:fontRef>
        </p:style>
      </p:cxnSp>
      <p:cxnSp>
        <p:nvCxnSpPr>
          <p:cNvPr id="158" name="Straight Connector 157">
            <a:extLst>
              <a:ext uri="{FF2B5EF4-FFF2-40B4-BE49-F238E27FC236}">
                <a16:creationId xmlns:a16="http://schemas.microsoft.com/office/drawing/2014/main" id="{78BACD68-B351-AFD4-6685-54E235AF0610}"/>
              </a:ext>
            </a:extLst>
          </p:cNvPr>
          <p:cNvCxnSpPr>
            <a:cxnSpLocks/>
          </p:cNvCxnSpPr>
          <p:nvPr/>
        </p:nvCxnSpPr>
        <p:spPr>
          <a:xfrm>
            <a:off x="9537895" y="3850078"/>
            <a:ext cx="0" cy="2862666"/>
          </a:xfrm>
          <a:prstGeom prst="line">
            <a:avLst/>
          </a:prstGeom>
        </p:spPr>
        <p:style>
          <a:lnRef idx="3">
            <a:schemeClr val="accent6"/>
          </a:lnRef>
          <a:fillRef idx="0">
            <a:schemeClr val="accent6"/>
          </a:fillRef>
          <a:effectRef idx="2">
            <a:schemeClr val="accent6"/>
          </a:effectRef>
          <a:fontRef idx="minor">
            <a:schemeClr val="tx1"/>
          </a:fontRef>
        </p:style>
      </p:cxnSp>
      <p:cxnSp>
        <p:nvCxnSpPr>
          <p:cNvPr id="48" name="Straight Connector 47">
            <a:extLst>
              <a:ext uri="{FF2B5EF4-FFF2-40B4-BE49-F238E27FC236}">
                <a16:creationId xmlns:a16="http://schemas.microsoft.com/office/drawing/2014/main" id="{E9100CB0-1ED5-37EF-A0B9-2DEE66EDD47E}"/>
              </a:ext>
            </a:extLst>
          </p:cNvPr>
          <p:cNvCxnSpPr>
            <a:cxnSpLocks/>
          </p:cNvCxnSpPr>
          <p:nvPr/>
        </p:nvCxnSpPr>
        <p:spPr>
          <a:xfrm flipV="1">
            <a:off x="9537895" y="2184327"/>
            <a:ext cx="230027" cy="10234"/>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a:extLst>
              <a:ext uri="{FF2B5EF4-FFF2-40B4-BE49-F238E27FC236}">
                <a16:creationId xmlns:a16="http://schemas.microsoft.com/office/drawing/2014/main" id="{D6783633-3890-2FDA-4AF5-7B403604D35F}"/>
              </a:ext>
            </a:extLst>
          </p:cNvPr>
          <p:cNvCxnSpPr>
            <a:cxnSpLocks/>
          </p:cNvCxnSpPr>
          <p:nvPr/>
        </p:nvCxnSpPr>
        <p:spPr>
          <a:xfrm>
            <a:off x="9767922" y="2175376"/>
            <a:ext cx="0" cy="1461122"/>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a:extLst>
              <a:ext uri="{FF2B5EF4-FFF2-40B4-BE49-F238E27FC236}">
                <a16:creationId xmlns:a16="http://schemas.microsoft.com/office/drawing/2014/main" id="{32136839-96C5-EFE3-BAF3-75F9F39D2F9D}"/>
              </a:ext>
            </a:extLst>
          </p:cNvPr>
          <p:cNvCxnSpPr>
            <a:cxnSpLocks/>
          </p:cNvCxnSpPr>
          <p:nvPr/>
        </p:nvCxnSpPr>
        <p:spPr>
          <a:xfrm flipH="1">
            <a:off x="1903751" y="3636498"/>
            <a:ext cx="7864171" cy="0"/>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a:extLst>
              <a:ext uri="{FF2B5EF4-FFF2-40B4-BE49-F238E27FC236}">
                <a16:creationId xmlns:a16="http://schemas.microsoft.com/office/drawing/2014/main" id="{198030F9-E6DD-05C1-2439-CD2EA0D9EE40}"/>
              </a:ext>
            </a:extLst>
          </p:cNvPr>
          <p:cNvCxnSpPr/>
          <p:nvPr/>
        </p:nvCxnSpPr>
        <p:spPr>
          <a:xfrm>
            <a:off x="1903751" y="3636498"/>
            <a:ext cx="0" cy="1671597"/>
          </a:xfrm>
          <a:prstGeom prst="line">
            <a:avLst/>
          </a:prstGeom>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7C20A43D-069D-55EC-FE8E-9BB3D11C2B40}"/>
              </a:ext>
            </a:extLst>
          </p:cNvPr>
          <p:cNvCxnSpPr/>
          <p:nvPr/>
        </p:nvCxnSpPr>
        <p:spPr>
          <a:xfrm>
            <a:off x="1903751" y="5308095"/>
            <a:ext cx="136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Connector: Elbow 73">
            <a:extLst>
              <a:ext uri="{FF2B5EF4-FFF2-40B4-BE49-F238E27FC236}">
                <a16:creationId xmlns:a16="http://schemas.microsoft.com/office/drawing/2014/main" id="{6E0F99EA-43EE-687C-854D-6690F66B9C60}"/>
              </a:ext>
            </a:extLst>
          </p:cNvPr>
          <p:cNvCxnSpPr>
            <a:cxnSpLocks/>
            <a:stCxn id="12" idx="0"/>
          </p:cNvCxnSpPr>
          <p:nvPr/>
        </p:nvCxnSpPr>
        <p:spPr>
          <a:xfrm rot="5400000" flipH="1" flipV="1">
            <a:off x="1181325" y="2290195"/>
            <a:ext cx="840228" cy="90984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83" name="Rectangle: Rounded Corners 82">
            <a:extLst>
              <a:ext uri="{FF2B5EF4-FFF2-40B4-BE49-F238E27FC236}">
                <a16:creationId xmlns:a16="http://schemas.microsoft.com/office/drawing/2014/main" id="{D66F8CE3-0B7F-CB92-5F77-11CA69ABE33B}"/>
              </a:ext>
            </a:extLst>
          </p:cNvPr>
          <p:cNvSpPr/>
          <p:nvPr/>
        </p:nvSpPr>
        <p:spPr>
          <a:xfrm>
            <a:off x="10268262" y="4832093"/>
            <a:ext cx="1244181" cy="57280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5" name="TextBox 84">
            <a:extLst>
              <a:ext uri="{FF2B5EF4-FFF2-40B4-BE49-F238E27FC236}">
                <a16:creationId xmlns:a16="http://schemas.microsoft.com/office/drawing/2014/main" id="{76254783-AA4A-9353-9154-D389085CBB9A}"/>
              </a:ext>
            </a:extLst>
          </p:cNvPr>
          <p:cNvSpPr txBox="1"/>
          <p:nvPr/>
        </p:nvSpPr>
        <p:spPr>
          <a:xfrm>
            <a:off x="10403174" y="4901197"/>
            <a:ext cx="124417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Output</a:t>
            </a:r>
          </a:p>
        </p:txBody>
      </p:sp>
      <p:cxnSp>
        <p:nvCxnSpPr>
          <p:cNvPr id="87" name="Straight Arrow Connector 86">
            <a:extLst>
              <a:ext uri="{FF2B5EF4-FFF2-40B4-BE49-F238E27FC236}">
                <a16:creationId xmlns:a16="http://schemas.microsoft.com/office/drawing/2014/main" id="{0348B932-ACCE-14CB-E050-3BF245E9A79B}"/>
              </a:ext>
            </a:extLst>
          </p:cNvPr>
          <p:cNvCxnSpPr>
            <a:cxnSpLocks/>
            <a:endCxn id="83" idx="1"/>
          </p:cNvCxnSpPr>
          <p:nvPr/>
        </p:nvCxnSpPr>
        <p:spPr>
          <a:xfrm>
            <a:off x="9537895" y="5116196"/>
            <a:ext cx="730367" cy="23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Straight Arrow Connector 118">
            <a:extLst>
              <a:ext uri="{FF2B5EF4-FFF2-40B4-BE49-F238E27FC236}">
                <a16:creationId xmlns:a16="http://schemas.microsoft.com/office/drawing/2014/main" id="{13EE06B3-F5D5-9090-CA7F-DA5AF9A81B8A}"/>
              </a:ext>
            </a:extLst>
          </p:cNvPr>
          <p:cNvCxnSpPr>
            <a:stCxn id="99" idx="7"/>
            <a:endCxn id="103" idx="1"/>
          </p:cNvCxnSpPr>
          <p:nvPr/>
        </p:nvCxnSpPr>
        <p:spPr>
          <a:xfrm>
            <a:off x="5553333" y="3967890"/>
            <a:ext cx="2107588" cy="18918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2" name="Straight Arrow Connector 121">
            <a:extLst>
              <a:ext uri="{FF2B5EF4-FFF2-40B4-BE49-F238E27FC236}">
                <a16:creationId xmlns:a16="http://schemas.microsoft.com/office/drawing/2014/main" id="{307B05E4-A068-ABF8-8310-3F80B9F888C1}"/>
              </a:ext>
            </a:extLst>
          </p:cNvPr>
          <p:cNvCxnSpPr>
            <a:cxnSpLocks/>
            <a:stCxn id="99" idx="6"/>
            <a:endCxn id="104" idx="1"/>
          </p:cNvCxnSpPr>
          <p:nvPr/>
        </p:nvCxnSpPr>
        <p:spPr>
          <a:xfrm>
            <a:off x="5596597" y="4069963"/>
            <a:ext cx="2064324" cy="55087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6" name="Straight Arrow Connector 125">
            <a:extLst>
              <a:ext uri="{FF2B5EF4-FFF2-40B4-BE49-F238E27FC236}">
                <a16:creationId xmlns:a16="http://schemas.microsoft.com/office/drawing/2014/main" id="{C073EF5F-4A20-E860-D516-B1BA1CC0EF33}"/>
              </a:ext>
            </a:extLst>
          </p:cNvPr>
          <p:cNvCxnSpPr>
            <a:stCxn id="99" idx="5"/>
            <a:endCxn id="105" idx="2"/>
          </p:cNvCxnSpPr>
          <p:nvPr/>
        </p:nvCxnSpPr>
        <p:spPr>
          <a:xfrm>
            <a:off x="5553333" y="4172035"/>
            <a:ext cx="2064324" cy="101462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0" name="Straight Arrow Connector 129">
            <a:extLst>
              <a:ext uri="{FF2B5EF4-FFF2-40B4-BE49-F238E27FC236}">
                <a16:creationId xmlns:a16="http://schemas.microsoft.com/office/drawing/2014/main" id="{FD754154-DFBE-CECA-7183-5CD04FDCDF49}"/>
              </a:ext>
            </a:extLst>
          </p:cNvPr>
          <p:cNvCxnSpPr>
            <a:stCxn id="99" idx="5"/>
            <a:endCxn id="106" idx="1"/>
          </p:cNvCxnSpPr>
          <p:nvPr/>
        </p:nvCxnSpPr>
        <p:spPr>
          <a:xfrm>
            <a:off x="5553333" y="4172035"/>
            <a:ext cx="2107588" cy="179743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4" name="Straight Arrow Connector 133">
            <a:extLst>
              <a:ext uri="{FF2B5EF4-FFF2-40B4-BE49-F238E27FC236}">
                <a16:creationId xmlns:a16="http://schemas.microsoft.com/office/drawing/2014/main" id="{51324438-A9B2-D935-D2AC-487E574A25B0}"/>
              </a:ext>
            </a:extLst>
          </p:cNvPr>
          <p:cNvCxnSpPr>
            <a:stCxn id="100" idx="7"/>
            <a:endCxn id="103" idx="2"/>
          </p:cNvCxnSpPr>
          <p:nvPr/>
        </p:nvCxnSpPr>
        <p:spPr>
          <a:xfrm flipV="1">
            <a:off x="5553333" y="4259150"/>
            <a:ext cx="2064324" cy="26796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8" name="Straight Arrow Connector 137">
            <a:extLst>
              <a:ext uri="{FF2B5EF4-FFF2-40B4-BE49-F238E27FC236}">
                <a16:creationId xmlns:a16="http://schemas.microsoft.com/office/drawing/2014/main" id="{21F1D270-E399-E963-1F54-C72824517C04}"/>
              </a:ext>
            </a:extLst>
          </p:cNvPr>
          <p:cNvCxnSpPr>
            <a:stCxn id="100" idx="6"/>
            <a:endCxn id="104" idx="2"/>
          </p:cNvCxnSpPr>
          <p:nvPr/>
        </p:nvCxnSpPr>
        <p:spPr>
          <a:xfrm>
            <a:off x="5596597" y="4629183"/>
            <a:ext cx="2021060" cy="9372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2" name="Straight Arrow Connector 141">
            <a:extLst>
              <a:ext uri="{FF2B5EF4-FFF2-40B4-BE49-F238E27FC236}">
                <a16:creationId xmlns:a16="http://schemas.microsoft.com/office/drawing/2014/main" id="{714A5F39-43DB-DFAC-B9D5-70B80A5C392A}"/>
              </a:ext>
            </a:extLst>
          </p:cNvPr>
          <p:cNvCxnSpPr>
            <a:stCxn id="100" idx="5"/>
            <a:endCxn id="105" idx="1"/>
          </p:cNvCxnSpPr>
          <p:nvPr/>
        </p:nvCxnSpPr>
        <p:spPr>
          <a:xfrm>
            <a:off x="5553333" y="4731255"/>
            <a:ext cx="2107588" cy="35333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5" name="Straight Arrow Connector 144">
            <a:extLst>
              <a:ext uri="{FF2B5EF4-FFF2-40B4-BE49-F238E27FC236}">
                <a16:creationId xmlns:a16="http://schemas.microsoft.com/office/drawing/2014/main" id="{821995CE-BF71-51E6-4D73-424F07CEE68B}"/>
              </a:ext>
            </a:extLst>
          </p:cNvPr>
          <p:cNvCxnSpPr>
            <a:cxnSpLocks/>
            <a:stCxn id="100" idx="5"/>
            <a:endCxn id="106" idx="2"/>
          </p:cNvCxnSpPr>
          <p:nvPr/>
        </p:nvCxnSpPr>
        <p:spPr>
          <a:xfrm>
            <a:off x="5553333" y="4731255"/>
            <a:ext cx="2064324" cy="134028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1" name="Straight Arrow Connector 150">
            <a:extLst>
              <a:ext uri="{FF2B5EF4-FFF2-40B4-BE49-F238E27FC236}">
                <a16:creationId xmlns:a16="http://schemas.microsoft.com/office/drawing/2014/main" id="{1ADF4AD5-DA33-F904-CA2F-F596AF6EE66F}"/>
              </a:ext>
            </a:extLst>
          </p:cNvPr>
          <p:cNvCxnSpPr>
            <a:stCxn id="101" idx="0"/>
            <a:endCxn id="103" idx="3"/>
          </p:cNvCxnSpPr>
          <p:nvPr/>
        </p:nvCxnSpPr>
        <p:spPr>
          <a:xfrm flipV="1">
            <a:off x="5448886" y="4361222"/>
            <a:ext cx="2212035" cy="75497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5" name="Straight Arrow Connector 154">
            <a:extLst>
              <a:ext uri="{FF2B5EF4-FFF2-40B4-BE49-F238E27FC236}">
                <a16:creationId xmlns:a16="http://schemas.microsoft.com/office/drawing/2014/main" id="{EC758B5D-68E4-FA62-1C8A-5EEA9926BC69}"/>
              </a:ext>
            </a:extLst>
          </p:cNvPr>
          <p:cNvCxnSpPr>
            <a:stCxn id="101" idx="7"/>
            <a:endCxn id="104" idx="3"/>
          </p:cNvCxnSpPr>
          <p:nvPr/>
        </p:nvCxnSpPr>
        <p:spPr>
          <a:xfrm flipV="1">
            <a:off x="5553333" y="4824979"/>
            <a:ext cx="2107588" cy="33349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7" name="Straight Arrow Connector 156">
            <a:extLst>
              <a:ext uri="{FF2B5EF4-FFF2-40B4-BE49-F238E27FC236}">
                <a16:creationId xmlns:a16="http://schemas.microsoft.com/office/drawing/2014/main" id="{1DFA8138-308F-3AAB-39F1-994D754407C8}"/>
              </a:ext>
            </a:extLst>
          </p:cNvPr>
          <p:cNvCxnSpPr>
            <a:stCxn id="101" idx="5"/>
            <a:endCxn id="105" idx="3"/>
          </p:cNvCxnSpPr>
          <p:nvPr/>
        </p:nvCxnSpPr>
        <p:spPr>
          <a:xfrm flipV="1">
            <a:off x="5553333" y="5288736"/>
            <a:ext cx="2107588" cy="7388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0" name="Straight Arrow Connector 159">
            <a:extLst>
              <a:ext uri="{FF2B5EF4-FFF2-40B4-BE49-F238E27FC236}">
                <a16:creationId xmlns:a16="http://schemas.microsoft.com/office/drawing/2014/main" id="{55715485-17C7-3FE8-D665-273E045DE4D6}"/>
              </a:ext>
            </a:extLst>
          </p:cNvPr>
          <p:cNvCxnSpPr>
            <a:cxnSpLocks/>
            <a:stCxn id="101" idx="6"/>
            <a:endCxn id="106" idx="3"/>
          </p:cNvCxnSpPr>
          <p:nvPr/>
        </p:nvCxnSpPr>
        <p:spPr>
          <a:xfrm>
            <a:off x="5596597" y="5260549"/>
            <a:ext cx="2064324" cy="91306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3" name="Straight Arrow Connector 162">
            <a:extLst>
              <a:ext uri="{FF2B5EF4-FFF2-40B4-BE49-F238E27FC236}">
                <a16:creationId xmlns:a16="http://schemas.microsoft.com/office/drawing/2014/main" id="{D3D77F63-0317-8FB4-31C7-0901C863BA6B}"/>
              </a:ext>
            </a:extLst>
          </p:cNvPr>
          <p:cNvCxnSpPr>
            <a:stCxn id="102" idx="7"/>
            <a:endCxn id="103" idx="3"/>
          </p:cNvCxnSpPr>
          <p:nvPr/>
        </p:nvCxnSpPr>
        <p:spPr>
          <a:xfrm flipV="1">
            <a:off x="5567400" y="4361222"/>
            <a:ext cx="2093521" cy="186178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5" name="Straight Arrow Connector 164">
            <a:extLst>
              <a:ext uri="{FF2B5EF4-FFF2-40B4-BE49-F238E27FC236}">
                <a16:creationId xmlns:a16="http://schemas.microsoft.com/office/drawing/2014/main" id="{4EBAD2E1-5712-0D9D-2AB6-9F518DD42535}"/>
              </a:ext>
            </a:extLst>
          </p:cNvPr>
          <p:cNvCxnSpPr>
            <a:stCxn id="102" idx="6"/>
            <a:endCxn id="104" idx="3"/>
          </p:cNvCxnSpPr>
          <p:nvPr/>
        </p:nvCxnSpPr>
        <p:spPr>
          <a:xfrm flipV="1">
            <a:off x="5610664" y="4824979"/>
            <a:ext cx="2050257" cy="150009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7" name="Straight Arrow Connector 166">
            <a:extLst>
              <a:ext uri="{FF2B5EF4-FFF2-40B4-BE49-F238E27FC236}">
                <a16:creationId xmlns:a16="http://schemas.microsoft.com/office/drawing/2014/main" id="{15AD5750-CCB8-459F-F2AB-81380AC2FD00}"/>
              </a:ext>
            </a:extLst>
          </p:cNvPr>
          <p:cNvCxnSpPr>
            <a:stCxn id="102" idx="6"/>
            <a:endCxn id="105" idx="3"/>
          </p:cNvCxnSpPr>
          <p:nvPr/>
        </p:nvCxnSpPr>
        <p:spPr>
          <a:xfrm flipV="1">
            <a:off x="5610664" y="5288736"/>
            <a:ext cx="2050257" cy="103634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9" name="Straight Arrow Connector 168">
            <a:extLst>
              <a:ext uri="{FF2B5EF4-FFF2-40B4-BE49-F238E27FC236}">
                <a16:creationId xmlns:a16="http://schemas.microsoft.com/office/drawing/2014/main" id="{D12DC0B6-9398-7535-5AE7-6E40B72309B7}"/>
              </a:ext>
            </a:extLst>
          </p:cNvPr>
          <p:cNvCxnSpPr>
            <a:stCxn id="102" idx="5"/>
            <a:endCxn id="106" idx="3"/>
          </p:cNvCxnSpPr>
          <p:nvPr/>
        </p:nvCxnSpPr>
        <p:spPr>
          <a:xfrm flipV="1">
            <a:off x="5567400" y="6173610"/>
            <a:ext cx="2093521" cy="25353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0" name="TextBox 169">
            <a:extLst>
              <a:ext uri="{FF2B5EF4-FFF2-40B4-BE49-F238E27FC236}">
                <a16:creationId xmlns:a16="http://schemas.microsoft.com/office/drawing/2014/main" id="{6BB150D8-357F-DE87-F08C-4E0E062492DF}"/>
              </a:ext>
            </a:extLst>
          </p:cNvPr>
          <p:cNvSpPr txBox="1"/>
          <p:nvPr/>
        </p:nvSpPr>
        <p:spPr>
          <a:xfrm>
            <a:off x="2232272" y="6219583"/>
            <a:ext cx="137407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Layer</a:t>
            </a:r>
          </a:p>
        </p:txBody>
      </p:sp>
      <p:sp>
        <p:nvSpPr>
          <p:cNvPr id="176" name="TextBox 175">
            <a:extLst>
              <a:ext uri="{FF2B5EF4-FFF2-40B4-BE49-F238E27FC236}">
                <a16:creationId xmlns:a16="http://schemas.microsoft.com/office/drawing/2014/main" id="{FF52E0B6-DD6C-D2BE-DDF9-6D24352AADA8}"/>
              </a:ext>
            </a:extLst>
          </p:cNvPr>
          <p:cNvSpPr txBox="1"/>
          <p:nvPr/>
        </p:nvSpPr>
        <p:spPr>
          <a:xfrm>
            <a:off x="4676669" y="6349911"/>
            <a:ext cx="163172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Hidden Layer</a:t>
            </a:r>
          </a:p>
        </p:txBody>
      </p:sp>
      <p:sp>
        <p:nvSpPr>
          <p:cNvPr id="177" name="TextBox 176">
            <a:extLst>
              <a:ext uri="{FF2B5EF4-FFF2-40B4-BE49-F238E27FC236}">
                <a16:creationId xmlns:a16="http://schemas.microsoft.com/office/drawing/2014/main" id="{1E401C79-040E-4E2B-FC6C-E200E76CE989}"/>
              </a:ext>
            </a:extLst>
          </p:cNvPr>
          <p:cNvSpPr txBox="1"/>
          <p:nvPr/>
        </p:nvSpPr>
        <p:spPr>
          <a:xfrm>
            <a:off x="7085837" y="6300379"/>
            <a:ext cx="156954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Output Layer</a:t>
            </a:r>
          </a:p>
        </p:txBody>
      </p:sp>
      <p:sp>
        <p:nvSpPr>
          <p:cNvPr id="178" name="TextBox 177">
            <a:extLst>
              <a:ext uri="{FF2B5EF4-FFF2-40B4-BE49-F238E27FC236}">
                <a16:creationId xmlns:a16="http://schemas.microsoft.com/office/drawing/2014/main" id="{15C569AD-2360-FAE8-F5F9-0A36C1F94102}"/>
              </a:ext>
            </a:extLst>
          </p:cNvPr>
          <p:cNvSpPr txBox="1"/>
          <p:nvPr/>
        </p:nvSpPr>
        <p:spPr>
          <a:xfrm>
            <a:off x="9767922" y="1330147"/>
            <a:ext cx="110411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CNN</a:t>
            </a:r>
          </a:p>
        </p:txBody>
      </p:sp>
      <p:sp>
        <p:nvSpPr>
          <p:cNvPr id="179" name="TextBox 178">
            <a:extLst>
              <a:ext uri="{FF2B5EF4-FFF2-40B4-BE49-F238E27FC236}">
                <a16:creationId xmlns:a16="http://schemas.microsoft.com/office/drawing/2014/main" id="{FC5F8AE2-0FC1-3E3C-F60E-307B620A0896}"/>
              </a:ext>
            </a:extLst>
          </p:cNvPr>
          <p:cNvSpPr txBox="1"/>
          <p:nvPr/>
        </p:nvSpPr>
        <p:spPr>
          <a:xfrm>
            <a:off x="668215" y="5362621"/>
            <a:ext cx="1119442"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SNN</a:t>
            </a:r>
          </a:p>
        </p:txBody>
      </p:sp>
    </p:spTree>
    <p:extLst>
      <p:ext uri="{BB962C8B-B14F-4D97-AF65-F5344CB8AC3E}">
        <p14:creationId xmlns:p14="http://schemas.microsoft.com/office/powerpoint/2010/main" val="640191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610A6-9955-8541-9070-AC514BD7A709}"/>
              </a:ext>
            </a:extLst>
          </p:cNvPr>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Algorithms</a:t>
            </a:r>
          </a:p>
        </p:txBody>
      </p:sp>
      <p:sp>
        <p:nvSpPr>
          <p:cNvPr id="3" name="Content Placeholder 2">
            <a:extLst>
              <a:ext uri="{FF2B5EF4-FFF2-40B4-BE49-F238E27FC236}">
                <a16:creationId xmlns:a16="http://schemas.microsoft.com/office/drawing/2014/main" id="{55860DCA-08D0-CD55-1669-83F57BBA8EC7}"/>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Convolution Neural Network(CNN)</a:t>
            </a:r>
          </a:p>
          <a:p>
            <a:pPr lvl="1" algn="just"/>
            <a:r>
              <a:rPr lang="en-US" dirty="0">
                <a:latin typeface="Times New Roman" panose="02020603050405020304" pitchFamily="18" charset="0"/>
                <a:cs typeface="Times New Roman" panose="02020603050405020304" pitchFamily="18" charset="0"/>
              </a:rPr>
              <a:t>Convolution Neural Network (CNN) </a:t>
            </a:r>
            <a:r>
              <a:rPr lang="en-US" b="0" i="0" dirty="0">
                <a:solidFill>
                  <a:srgbClr val="202124"/>
                </a:solidFill>
                <a:effectLst/>
                <a:latin typeface="Times New Roman" panose="02020603050405020304" pitchFamily="18" charset="0"/>
                <a:cs typeface="Times New Roman" panose="02020603050405020304" pitchFamily="18" charset="0"/>
              </a:rPr>
              <a:t>built-in convolutional layer reduces the high dimensionality of images without losing its information.</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The main application of convolution neural network is image and speech recognition.</a:t>
            </a:r>
          </a:p>
          <a:p>
            <a:pPr algn="just"/>
            <a:r>
              <a:rPr lang="en-US" dirty="0">
                <a:latin typeface="Times New Roman" panose="02020603050405020304" pitchFamily="18" charset="0"/>
                <a:cs typeface="Times New Roman" panose="02020603050405020304" pitchFamily="18" charset="0"/>
              </a:rPr>
              <a:t>Spiking Neural Network(SNN)</a:t>
            </a:r>
          </a:p>
          <a:p>
            <a:pPr lvl="1" algn="just"/>
            <a:r>
              <a:rPr lang="en-US" b="0" i="0" dirty="0">
                <a:solidFill>
                  <a:srgbClr val="202124"/>
                </a:solidFill>
                <a:effectLst/>
                <a:latin typeface="Times New Roman" panose="02020603050405020304" pitchFamily="18" charset="0"/>
                <a:cs typeface="Times New Roman" panose="02020603050405020304" pitchFamily="18" charset="0"/>
              </a:rPr>
              <a:t>Spiking Neural Network (SNN) is one of the core components of brain-like intelligence and has good application prospects.</a:t>
            </a:r>
            <a:endParaRPr lang="en-US" dirty="0">
              <a:latin typeface="Times New Roman" panose="02020603050405020304" pitchFamily="18" charset="0"/>
              <a:cs typeface="Times New Roman" panose="02020603050405020304" pitchFamily="18" charset="0"/>
            </a:endParaRPr>
          </a:p>
          <a:p>
            <a:pPr lvl="1" algn="just"/>
            <a:r>
              <a:rPr lang="en-US" b="0" i="0" dirty="0">
                <a:solidFill>
                  <a:srgbClr val="202124"/>
                </a:solidFill>
                <a:effectLst/>
                <a:latin typeface="Times New Roman" panose="02020603050405020304" pitchFamily="18" charset="0"/>
                <a:cs typeface="Times New Roman" panose="02020603050405020304" pitchFamily="18" charset="0"/>
              </a:rPr>
              <a:t>It is well suited for functions such as</a:t>
            </a:r>
            <a:r>
              <a:rPr lang="en-US" i="0" dirty="0">
                <a:solidFill>
                  <a:srgbClr val="202124"/>
                </a:solidFill>
                <a:effectLst/>
                <a:latin typeface="Times New Roman" panose="02020603050405020304" pitchFamily="18" charset="0"/>
                <a:cs typeface="Times New Roman" panose="02020603050405020304" pitchFamily="18" charset="0"/>
              </a:rPr>
              <a:t> data/pattern classification, estimation, prediction, signal processing and robotic control applications.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29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13EB9-11F6-47B5-A77F-87AEC451B6AB}"/>
              </a:ext>
            </a:extLst>
          </p:cNvPr>
          <p:cNvSpPr>
            <a:spLocks noGrp="1"/>
          </p:cNvSpPr>
          <p:nvPr>
            <p:ph type="ctrTitle"/>
          </p:nvPr>
        </p:nvSpPr>
        <p:spPr>
          <a:xfrm>
            <a:off x="1524000" y="714400"/>
            <a:ext cx="9144000" cy="607963"/>
          </a:xfrm>
        </p:spPr>
        <p:txBody>
          <a:bodyPr>
            <a:normAutofit/>
          </a:bodyPr>
          <a:lstStyle/>
          <a:p>
            <a:pPr algn="ctr"/>
            <a:r>
              <a:rPr lang="en-US" sz="3600" u="sng" dirty="0">
                <a:latin typeface="Times New Roman" panose="02020603050405020304" pitchFamily="18" charset="0"/>
                <a:cs typeface="Times New Roman" panose="02020603050405020304" pitchFamily="18" charset="0"/>
              </a:rPr>
              <a:t>Dataflow diagram</a:t>
            </a:r>
          </a:p>
        </p:txBody>
      </p:sp>
      <p:sp>
        <p:nvSpPr>
          <p:cNvPr id="18" name="Rectangle: Rounded Corners 248">
            <a:extLst>
              <a:ext uri="{FF2B5EF4-FFF2-40B4-BE49-F238E27FC236}">
                <a16:creationId xmlns:a16="http://schemas.microsoft.com/office/drawing/2014/main" id="{81DE1415-0D03-46E5-80F1-E57F2BE968AE}"/>
              </a:ext>
            </a:extLst>
          </p:cNvPr>
          <p:cNvSpPr>
            <a:spLocks noChangeArrowheads="1"/>
          </p:cNvSpPr>
          <p:nvPr/>
        </p:nvSpPr>
        <p:spPr bwMode="auto">
          <a:xfrm>
            <a:off x="1529951" y="2464174"/>
            <a:ext cx="1584960" cy="607962"/>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a-IN"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Latha" panose="020B0604020202020204" pitchFamily="34" charset="0"/>
              </a:rPr>
              <a:t>INPUT</a:t>
            </a:r>
            <a:endParaRPr kumimoji="0" lang="ta-IN" altLang="en-US" sz="1400" b="0" i="0" u="none" strike="noStrike" cap="none" normalizeH="0" baseline="0" dirty="0">
              <a:ln>
                <a:noFill/>
              </a:ln>
              <a:solidFill>
                <a:schemeClr val="tx1"/>
              </a:solidFill>
              <a:effectLst/>
              <a:latin typeface="Arial" panose="020B0604020202020204" pitchFamily="34" charset="0"/>
            </a:endParaRPr>
          </a:p>
        </p:txBody>
      </p:sp>
      <p:sp>
        <p:nvSpPr>
          <p:cNvPr id="19" name="Rectangle: Rounded Corners 249">
            <a:extLst>
              <a:ext uri="{FF2B5EF4-FFF2-40B4-BE49-F238E27FC236}">
                <a16:creationId xmlns:a16="http://schemas.microsoft.com/office/drawing/2014/main" id="{B17BF5AF-17EC-46C0-BB31-0014BA4BE553}"/>
              </a:ext>
            </a:extLst>
          </p:cNvPr>
          <p:cNvSpPr>
            <a:spLocks noChangeArrowheads="1"/>
          </p:cNvSpPr>
          <p:nvPr/>
        </p:nvSpPr>
        <p:spPr bwMode="auto">
          <a:xfrm>
            <a:off x="4235812" y="2464174"/>
            <a:ext cx="1291905" cy="607962"/>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a-IN"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Latha" panose="020B0604020202020204" pitchFamily="34" charset="0"/>
              </a:rPr>
              <a:t>CNN MODEL</a:t>
            </a:r>
            <a:endParaRPr kumimoji="0" lang="ta-IN" altLang="en-US" sz="1400" b="0" i="0" u="none" strike="noStrike" cap="none" normalizeH="0" baseline="0" dirty="0">
              <a:ln>
                <a:noFill/>
              </a:ln>
              <a:solidFill>
                <a:schemeClr val="tx1"/>
              </a:solidFill>
              <a:effectLst/>
              <a:latin typeface="Arial" panose="020B0604020202020204" pitchFamily="34" charset="0"/>
            </a:endParaRPr>
          </a:p>
        </p:txBody>
      </p:sp>
      <p:sp>
        <p:nvSpPr>
          <p:cNvPr id="20" name="Rectangle: Rounded Corners 250">
            <a:extLst>
              <a:ext uri="{FF2B5EF4-FFF2-40B4-BE49-F238E27FC236}">
                <a16:creationId xmlns:a16="http://schemas.microsoft.com/office/drawing/2014/main" id="{357A2545-2FBB-45AB-AF3B-F653478C283E}"/>
              </a:ext>
            </a:extLst>
          </p:cNvPr>
          <p:cNvSpPr>
            <a:spLocks noChangeArrowheads="1"/>
          </p:cNvSpPr>
          <p:nvPr/>
        </p:nvSpPr>
        <p:spPr bwMode="auto">
          <a:xfrm>
            <a:off x="6558021" y="2456350"/>
            <a:ext cx="1291905" cy="651874"/>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a-IN"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Latha" panose="020B0604020202020204" pitchFamily="34" charset="0"/>
              </a:rPr>
              <a:t>SNN MODEL</a:t>
            </a:r>
            <a:endParaRPr kumimoji="0" lang="ta-IN" altLang="en-US" sz="1400" b="0" i="0" u="none" strike="noStrike" cap="none" normalizeH="0" baseline="0" dirty="0">
              <a:ln>
                <a:noFill/>
              </a:ln>
              <a:solidFill>
                <a:schemeClr val="tx1"/>
              </a:solidFill>
              <a:effectLst/>
              <a:latin typeface="Arial" panose="020B0604020202020204" pitchFamily="34" charset="0"/>
            </a:endParaRPr>
          </a:p>
        </p:txBody>
      </p:sp>
      <p:sp>
        <p:nvSpPr>
          <p:cNvPr id="21" name="Rectangle: Rounded Corners 251">
            <a:extLst>
              <a:ext uri="{FF2B5EF4-FFF2-40B4-BE49-F238E27FC236}">
                <a16:creationId xmlns:a16="http://schemas.microsoft.com/office/drawing/2014/main" id="{3EEDD730-EE2D-43E8-9646-EB565C362F19}"/>
              </a:ext>
            </a:extLst>
          </p:cNvPr>
          <p:cNvSpPr>
            <a:spLocks noChangeArrowheads="1"/>
          </p:cNvSpPr>
          <p:nvPr/>
        </p:nvSpPr>
        <p:spPr bwMode="auto">
          <a:xfrm>
            <a:off x="8881974" y="2476939"/>
            <a:ext cx="1190494" cy="607962"/>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a-IN"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Latha" panose="020B0604020202020204" pitchFamily="34" charset="0"/>
              </a:rPr>
              <a:t>OUTPUT</a:t>
            </a:r>
            <a:endParaRPr kumimoji="0" lang="ta-IN" altLang="en-US" sz="1400" b="0" i="0" u="none" strike="noStrike" cap="none" normalizeH="0" baseline="0" dirty="0">
              <a:ln>
                <a:noFill/>
              </a:ln>
              <a:solidFill>
                <a:schemeClr val="tx1"/>
              </a:solidFill>
              <a:effectLst/>
              <a:latin typeface="Arial" panose="020B0604020202020204" pitchFamily="34" charset="0"/>
            </a:endParaRPr>
          </a:p>
        </p:txBody>
      </p:sp>
      <p:sp>
        <p:nvSpPr>
          <p:cNvPr id="22" name="Rectangle: Rounded Corners 252">
            <a:extLst>
              <a:ext uri="{FF2B5EF4-FFF2-40B4-BE49-F238E27FC236}">
                <a16:creationId xmlns:a16="http://schemas.microsoft.com/office/drawing/2014/main" id="{D4E78046-F40A-439F-8C28-39EC8560472F}"/>
              </a:ext>
            </a:extLst>
          </p:cNvPr>
          <p:cNvSpPr>
            <a:spLocks noChangeArrowheads="1"/>
          </p:cNvSpPr>
          <p:nvPr/>
        </p:nvSpPr>
        <p:spPr bwMode="auto">
          <a:xfrm>
            <a:off x="4236974" y="4002112"/>
            <a:ext cx="1291905" cy="650022"/>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a-IN"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Latha" panose="020B0604020202020204" pitchFamily="34" charset="0"/>
              </a:rPr>
              <a:t>CLASSIFY THE IMAGE</a:t>
            </a:r>
            <a:endParaRPr kumimoji="0" lang="ta-IN" altLang="en-US" sz="1400" b="0" i="0" u="none" strike="noStrike" cap="none" normalizeH="0" baseline="0" dirty="0">
              <a:ln>
                <a:noFill/>
              </a:ln>
              <a:solidFill>
                <a:schemeClr val="tx1"/>
              </a:solidFill>
              <a:effectLst/>
              <a:latin typeface="Arial" panose="020B0604020202020204" pitchFamily="34" charset="0"/>
            </a:endParaRPr>
          </a:p>
        </p:txBody>
      </p:sp>
      <p:sp>
        <p:nvSpPr>
          <p:cNvPr id="23" name="Rectangle: Rounded Corners 253">
            <a:extLst>
              <a:ext uri="{FF2B5EF4-FFF2-40B4-BE49-F238E27FC236}">
                <a16:creationId xmlns:a16="http://schemas.microsoft.com/office/drawing/2014/main" id="{462BFA82-3132-4555-BC7B-EF9F9DA14E3F}"/>
              </a:ext>
            </a:extLst>
          </p:cNvPr>
          <p:cNvSpPr>
            <a:spLocks noChangeArrowheads="1"/>
          </p:cNvSpPr>
          <p:nvPr/>
        </p:nvSpPr>
        <p:spPr bwMode="auto">
          <a:xfrm>
            <a:off x="6558021" y="4002112"/>
            <a:ext cx="1424173" cy="650022"/>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a-IN"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Latha" panose="020B0604020202020204" pitchFamily="34" charset="0"/>
              </a:rPr>
              <a:t>ENHANCE THE IMAGE</a:t>
            </a:r>
            <a:endParaRPr kumimoji="0" lang="ta-IN" altLang="en-US" sz="1400" b="0" i="0" u="none" strike="noStrike" cap="none" normalizeH="0" baseline="0" dirty="0">
              <a:ln>
                <a:noFill/>
              </a:ln>
              <a:solidFill>
                <a:schemeClr val="tx1"/>
              </a:solidFill>
              <a:effectLst/>
              <a:latin typeface="Arial" panose="020B0604020202020204" pitchFamily="34" charset="0"/>
            </a:endParaRPr>
          </a:p>
        </p:txBody>
      </p:sp>
      <p:cxnSp>
        <p:nvCxnSpPr>
          <p:cNvPr id="24" name="Straight Arrow Connector 23">
            <a:extLst>
              <a:ext uri="{FF2B5EF4-FFF2-40B4-BE49-F238E27FC236}">
                <a16:creationId xmlns:a16="http://schemas.microsoft.com/office/drawing/2014/main" id="{37D53CDC-449C-4A9D-82EC-9D5189CCA2F4}"/>
              </a:ext>
            </a:extLst>
          </p:cNvPr>
          <p:cNvCxnSpPr>
            <a:cxnSpLocks/>
          </p:cNvCxnSpPr>
          <p:nvPr/>
        </p:nvCxnSpPr>
        <p:spPr>
          <a:xfrm>
            <a:off x="3108960" y="2715063"/>
            <a:ext cx="112510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8BE90CEC-085B-49E9-AA70-D36B817DFBCC}"/>
              </a:ext>
            </a:extLst>
          </p:cNvPr>
          <p:cNvCxnSpPr>
            <a:cxnSpLocks/>
            <a:endCxn id="20" idx="1"/>
          </p:cNvCxnSpPr>
          <p:nvPr/>
        </p:nvCxnSpPr>
        <p:spPr>
          <a:xfrm>
            <a:off x="5514960" y="2780920"/>
            <a:ext cx="1043061" cy="13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4BDCF2CD-9A38-46C5-9E79-DE6CAD45D41D}"/>
              </a:ext>
            </a:extLst>
          </p:cNvPr>
          <p:cNvCxnSpPr>
            <a:cxnSpLocks/>
            <a:endCxn id="21" idx="1"/>
          </p:cNvCxnSpPr>
          <p:nvPr/>
        </p:nvCxnSpPr>
        <p:spPr>
          <a:xfrm>
            <a:off x="7838913" y="2780920"/>
            <a:ext cx="10430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9DD1BF96-6701-4BE8-81E8-503E3891E482}"/>
              </a:ext>
            </a:extLst>
          </p:cNvPr>
          <p:cNvCxnSpPr>
            <a:cxnSpLocks/>
            <a:endCxn id="22" idx="0"/>
          </p:cNvCxnSpPr>
          <p:nvPr/>
        </p:nvCxnSpPr>
        <p:spPr>
          <a:xfrm>
            <a:off x="4880020" y="3084901"/>
            <a:ext cx="2907" cy="9172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A88292A6-D2A1-4FCB-A828-DD5C70EA30B0}"/>
              </a:ext>
            </a:extLst>
          </p:cNvPr>
          <p:cNvCxnSpPr>
            <a:cxnSpLocks/>
          </p:cNvCxnSpPr>
          <p:nvPr/>
        </p:nvCxnSpPr>
        <p:spPr>
          <a:xfrm>
            <a:off x="7191224" y="3084901"/>
            <a:ext cx="0" cy="853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Rectangle 39">
            <a:extLst>
              <a:ext uri="{FF2B5EF4-FFF2-40B4-BE49-F238E27FC236}">
                <a16:creationId xmlns:a16="http://schemas.microsoft.com/office/drawing/2014/main" id="{DBED1B4C-FBCB-491C-B2FE-25F1A1C717D8}"/>
              </a:ext>
            </a:extLst>
          </p:cNvPr>
          <p:cNvSpPr>
            <a:spLocks noChangeArrowheads="1"/>
          </p:cNvSpPr>
          <p:nvPr/>
        </p:nvSpPr>
        <p:spPr bwMode="auto">
          <a:xfrm>
            <a:off x="3108960" y="3172264"/>
            <a:ext cx="106070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60356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7922-276F-4235-A34A-6C0288D89AC4}"/>
              </a:ext>
            </a:extLst>
          </p:cNvPr>
          <p:cNvSpPr>
            <a:spLocks noGrp="1"/>
          </p:cNvSpPr>
          <p:nvPr>
            <p:ph type="ctrTitle"/>
          </p:nvPr>
        </p:nvSpPr>
        <p:spPr>
          <a:xfrm>
            <a:off x="1753772" y="351691"/>
            <a:ext cx="8684455" cy="682357"/>
          </a:xfrm>
        </p:spPr>
        <p:txBody>
          <a:bodyPr>
            <a:normAutofit/>
          </a:bodyPr>
          <a:lstStyle/>
          <a:p>
            <a:r>
              <a:rPr lang="en-US" sz="3200" b="1" u="sng" dirty="0">
                <a:latin typeface="Times New Roman" panose="02020603050405020304" pitchFamily="18" charset="0"/>
                <a:cs typeface="Times New Roman" panose="02020603050405020304" pitchFamily="18" charset="0"/>
              </a:rPr>
              <a:t>BACKEND DESIGN OUTPUT</a:t>
            </a:r>
          </a:p>
        </p:txBody>
      </p:sp>
      <p:pic>
        <p:nvPicPr>
          <p:cNvPr id="5" name="Picture 4">
            <a:extLst>
              <a:ext uri="{FF2B5EF4-FFF2-40B4-BE49-F238E27FC236}">
                <a16:creationId xmlns:a16="http://schemas.microsoft.com/office/drawing/2014/main" id="{771B40A1-53CC-447F-A656-A2B91C35F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666" y="1209771"/>
            <a:ext cx="9420665" cy="5296538"/>
          </a:xfrm>
          <a:prstGeom prst="rect">
            <a:avLst/>
          </a:prstGeom>
        </p:spPr>
      </p:pic>
    </p:spTree>
    <p:extLst>
      <p:ext uri="{BB962C8B-B14F-4D97-AF65-F5344CB8AC3E}">
        <p14:creationId xmlns:p14="http://schemas.microsoft.com/office/powerpoint/2010/main" val="3904083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D0B2D6-051B-440E-9153-40C9F2252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755" y="816763"/>
            <a:ext cx="9292489" cy="5224474"/>
          </a:xfrm>
          <a:prstGeom prst="rect">
            <a:avLst/>
          </a:prstGeom>
        </p:spPr>
      </p:pic>
    </p:spTree>
    <p:extLst>
      <p:ext uri="{BB962C8B-B14F-4D97-AF65-F5344CB8AC3E}">
        <p14:creationId xmlns:p14="http://schemas.microsoft.com/office/powerpoint/2010/main" val="256989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55A742-364F-4D6E-B8E8-EE3C5F512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581" y="858129"/>
            <a:ext cx="10068153" cy="5660572"/>
          </a:xfrm>
          <a:prstGeom prst="rect">
            <a:avLst/>
          </a:prstGeom>
        </p:spPr>
      </p:pic>
    </p:spTree>
    <p:extLst>
      <p:ext uri="{BB962C8B-B14F-4D97-AF65-F5344CB8AC3E}">
        <p14:creationId xmlns:p14="http://schemas.microsoft.com/office/powerpoint/2010/main" val="3558843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E9A5BF-4D7B-4325-A969-7CEAC5662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859" y="552993"/>
            <a:ext cx="10230796" cy="5752014"/>
          </a:xfrm>
          <a:prstGeom prst="rect">
            <a:avLst/>
          </a:prstGeom>
        </p:spPr>
      </p:pic>
    </p:spTree>
    <p:extLst>
      <p:ext uri="{BB962C8B-B14F-4D97-AF65-F5344CB8AC3E}">
        <p14:creationId xmlns:p14="http://schemas.microsoft.com/office/powerpoint/2010/main" val="629717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F1D7-E368-4727-87C3-564FC10E7F12}"/>
              </a:ext>
            </a:extLst>
          </p:cNvPr>
          <p:cNvSpPr>
            <a:spLocks noGrp="1"/>
          </p:cNvSpPr>
          <p:nvPr>
            <p:ph type="title"/>
          </p:nvPr>
        </p:nvSpPr>
        <p:spPr>
          <a:xfrm>
            <a:off x="855198" y="0"/>
            <a:ext cx="10481603" cy="1001371"/>
          </a:xfrm>
        </p:spPr>
        <p:txBody>
          <a:bodyPr>
            <a:normAutofit/>
          </a:bodyPr>
          <a:lstStyle/>
          <a:p>
            <a:pPr algn="ctr"/>
            <a:r>
              <a:rPr lang="en-US" sz="3200" b="1" u="sng" dirty="0">
                <a:latin typeface="Times New Roman" panose="02020603050405020304" pitchFamily="18" charset="0"/>
                <a:cs typeface="Times New Roman" panose="02020603050405020304" pitchFamily="18" charset="0"/>
              </a:rPr>
              <a:t>FRONTEND DESIGN OUTPUT</a:t>
            </a:r>
          </a:p>
        </p:txBody>
      </p:sp>
      <p:pic>
        <p:nvPicPr>
          <p:cNvPr id="4" name="Picture 3">
            <a:extLst>
              <a:ext uri="{FF2B5EF4-FFF2-40B4-BE49-F238E27FC236}">
                <a16:creationId xmlns:a16="http://schemas.microsoft.com/office/drawing/2014/main" id="{0385DBEC-6CAA-490D-9668-DCAE73F4E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766" y="1001371"/>
            <a:ext cx="9360466" cy="5262692"/>
          </a:xfrm>
          <a:prstGeom prst="rect">
            <a:avLst/>
          </a:prstGeom>
        </p:spPr>
      </p:pic>
    </p:spTree>
    <p:extLst>
      <p:ext uri="{BB962C8B-B14F-4D97-AF65-F5344CB8AC3E}">
        <p14:creationId xmlns:p14="http://schemas.microsoft.com/office/powerpoint/2010/main" val="4092128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11AEEF-E24D-47C5-AF5B-471064917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199" y="494043"/>
            <a:ext cx="10005601" cy="5625404"/>
          </a:xfrm>
          <a:prstGeom prst="rect">
            <a:avLst/>
          </a:prstGeom>
        </p:spPr>
      </p:pic>
    </p:spTree>
    <p:extLst>
      <p:ext uri="{BB962C8B-B14F-4D97-AF65-F5344CB8AC3E}">
        <p14:creationId xmlns:p14="http://schemas.microsoft.com/office/powerpoint/2010/main" val="1500875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51308F-1DA6-420A-B2B2-0AC0FED11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513" y="548640"/>
            <a:ext cx="10592973" cy="5458265"/>
          </a:xfrm>
          <a:prstGeom prst="rect">
            <a:avLst/>
          </a:prstGeom>
        </p:spPr>
      </p:pic>
    </p:spTree>
    <p:extLst>
      <p:ext uri="{BB962C8B-B14F-4D97-AF65-F5344CB8AC3E}">
        <p14:creationId xmlns:p14="http://schemas.microsoft.com/office/powerpoint/2010/main" val="2451976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49298-C846-4E0D-B93C-F67C64E0421F}"/>
              </a:ext>
            </a:extLst>
          </p:cNvPr>
          <p:cNvSpPr>
            <a:spLocks noGrp="1"/>
          </p:cNvSpPr>
          <p:nvPr>
            <p:ph type="title"/>
          </p:nvPr>
        </p:nvSpPr>
        <p:spPr>
          <a:xfrm>
            <a:off x="838199" y="669925"/>
            <a:ext cx="10515600" cy="880579"/>
          </a:xfrm>
        </p:spPr>
        <p:txBody>
          <a:bodyPr/>
          <a:lstStyle/>
          <a:p>
            <a:pPr algn="ctr"/>
            <a:r>
              <a:rPr lang="en-US" u="sng"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E13BE40E-E79C-40E4-BD54-8D10E9F08FE5}"/>
              </a:ext>
            </a:extLst>
          </p:cNvPr>
          <p:cNvSpPr>
            <a:spLocks noGrp="1"/>
          </p:cNvSpPr>
          <p:nvPr>
            <p:ph idx="1"/>
          </p:nvPr>
        </p:nvSpPr>
        <p:spPr>
          <a:xfrm>
            <a:off x="1262268" y="2001078"/>
            <a:ext cx="9667461" cy="4081670"/>
          </a:xfrm>
        </p:spPr>
        <p:txBody>
          <a:bodyPr>
            <a:noAutofit/>
          </a:bodyPr>
          <a:lstStyle/>
          <a:p>
            <a:pPr marL="0" indent="0" algn="just">
              <a:lnSpc>
                <a:spcPct val="100000"/>
              </a:lnSpc>
              <a:buNone/>
            </a:pPr>
            <a:r>
              <a:rPr lang="en-US" sz="1800" dirty="0">
                <a:solidFill>
                  <a:srgbClr val="2E2E2E"/>
                </a:solidFill>
                <a:latin typeface="Times New Roman" panose="02020603050405020304" pitchFamily="18" charset="0"/>
                <a:cs typeface="Times New Roman" panose="02020603050405020304" pitchFamily="18" charset="0"/>
              </a:rPr>
              <a:t>        </a:t>
            </a:r>
            <a:r>
              <a:rPr lang="en-US" sz="2400" dirty="0">
                <a:solidFill>
                  <a:srgbClr val="2E2E2E"/>
                </a:solidFill>
                <a:latin typeface="Times New Roman" panose="02020603050405020304" pitchFamily="18" charset="0"/>
                <a:cs typeface="Times New Roman" panose="02020603050405020304" pitchFamily="18" charset="0"/>
              </a:rPr>
              <a:t>Image Classification nowadays is used to narrow the gap between the computer vision and human vision so that the images can be recognized by machines in the same way as we humans do. It deals with assigning the appropriate class for the given image. Recent classification works on the objects present in satellite images are based on assembly processes, a mixture of one or more classification systems. For the precise image classification, a novel neural network based convolution method is proposed. A new spiking neural network (SNN) algorithm is also applied to increase the contrast and quality of the input image resulting in an enhanced output image.</a:t>
            </a:r>
          </a:p>
        </p:txBody>
      </p:sp>
    </p:spTree>
    <p:extLst>
      <p:ext uri="{BB962C8B-B14F-4D97-AF65-F5344CB8AC3E}">
        <p14:creationId xmlns:p14="http://schemas.microsoft.com/office/powerpoint/2010/main" val="282123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A3252-2645-4D21-91CA-E183CF9E4FFF}"/>
              </a:ext>
            </a:extLst>
          </p:cNvPr>
          <p:cNvSpPr>
            <a:spLocks noGrp="1"/>
          </p:cNvSpPr>
          <p:nvPr>
            <p:ph type="title"/>
          </p:nvPr>
        </p:nvSpPr>
        <p:spPr/>
        <p:txBody>
          <a:bodyPr>
            <a:normAutofit/>
          </a:bodyPr>
          <a:lstStyle/>
          <a:p>
            <a:pPr algn="ctr"/>
            <a:r>
              <a:rPr lang="en-US" sz="4800"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AD83335-95A5-4109-B912-BCBC68A8ACFC}"/>
              </a:ext>
            </a:extLst>
          </p:cNvPr>
          <p:cNvSpPr>
            <a:spLocks noGrp="1"/>
          </p:cNvSpPr>
          <p:nvPr>
            <p:ph idx="1"/>
          </p:nvPr>
        </p:nvSpPr>
        <p:spPr>
          <a:xfrm>
            <a:off x="1317087" y="1797489"/>
            <a:ext cx="9557825" cy="4351338"/>
          </a:xfrm>
        </p:spPr>
        <p:txBody>
          <a:bodyPr/>
          <a:lstStyle/>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Explored machine learning techniques for SAR image classification and enhancement.</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Preprocessing involved noise reduction and speckle filtering.</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Utilized convolutional neural networks (CNN) for image classification.</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Applied a spiking neural network (SNN) for image enhancement.</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Results demonstrated effectiveness in both classification and enhancement.</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CNN achieved high accuracy in image classification.</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SNN significantly improved image quality by reducing noise and enhancing details.</a:t>
            </a:r>
          </a:p>
          <a:p>
            <a:endParaRPr lang="en-US" sz="1800" kern="1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57557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CB681-5F3F-4605-8783-99782F9A4DBE}"/>
              </a:ext>
            </a:extLst>
          </p:cNvPr>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References</a:t>
            </a:r>
          </a:p>
        </p:txBody>
      </p:sp>
      <p:graphicFrame>
        <p:nvGraphicFramePr>
          <p:cNvPr id="4" name="Table 4">
            <a:extLst>
              <a:ext uri="{FF2B5EF4-FFF2-40B4-BE49-F238E27FC236}">
                <a16:creationId xmlns:a16="http://schemas.microsoft.com/office/drawing/2014/main" id="{2A9FE8AF-FD28-4755-B621-6DCA6056018D}"/>
              </a:ext>
            </a:extLst>
          </p:cNvPr>
          <p:cNvGraphicFramePr>
            <a:graphicFrameLocks noGrp="1"/>
          </p:cNvGraphicFramePr>
          <p:nvPr>
            <p:ph idx="1"/>
          </p:nvPr>
        </p:nvGraphicFramePr>
        <p:xfrm>
          <a:off x="1696278" y="1690688"/>
          <a:ext cx="9130748" cy="4333262"/>
        </p:xfrm>
        <a:graphic>
          <a:graphicData uri="http://schemas.openxmlformats.org/drawingml/2006/table">
            <a:tbl>
              <a:tblPr firstRow="1" bandRow="1">
                <a:tableStyleId>{5940675A-B579-460E-94D1-54222C63F5DA}</a:tableStyleId>
              </a:tblPr>
              <a:tblGrid>
                <a:gridCol w="560276">
                  <a:extLst>
                    <a:ext uri="{9D8B030D-6E8A-4147-A177-3AD203B41FA5}">
                      <a16:colId xmlns:a16="http://schemas.microsoft.com/office/drawing/2014/main" val="3961785757"/>
                    </a:ext>
                  </a:extLst>
                </a:gridCol>
                <a:gridCol w="8570472">
                  <a:extLst>
                    <a:ext uri="{9D8B030D-6E8A-4147-A177-3AD203B41FA5}">
                      <a16:colId xmlns:a16="http://schemas.microsoft.com/office/drawing/2014/main" val="4249335540"/>
                    </a:ext>
                  </a:extLst>
                </a:gridCol>
              </a:tblGrid>
              <a:tr h="772001">
                <a:tc>
                  <a:txBody>
                    <a:bodyPr/>
                    <a:lstStyle/>
                    <a:p>
                      <a:r>
                        <a:rPr lang="en-US" dirty="0">
                          <a:latin typeface="Times New Roman" panose="02020603050405020304" pitchFamily="18" charset="0"/>
                          <a:cs typeface="Times New Roman" panose="02020603050405020304" pitchFamily="18"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W. Mcculloch, W. Pitts, A logical calculus of the ideas immanent in nervous activity, The bulletin of mathematical biophysics 5 (4) (1943) 115–133. doi:10.1007/BF02478259.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9091849"/>
                  </a:ext>
                </a:extLst>
              </a:tr>
              <a:tr h="772001">
                <a:tc>
                  <a:txBody>
                    <a:bodyPr/>
                    <a:lstStyle/>
                    <a:p>
                      <a:r>
                        <a:rPr lang="en-US" dirty="0">
                          <a:latin typeface="Times New Roman" panose="02020603050405020304" pitchFamily="18" charset="0"/>
                          <a:cs typeface="Times New Roman" panose="02020603050405020304" pitchFamily="18" charset="0"/>
                        </a:rPr>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Alberto, M.; Prats- </a:t>
                      </a:r>
                      <a:r>
                        <a:rPr lang="en-US" dirty="0" err="1">
                          <a:latin typeface="Times New Roman" panose="02020603050405020304" pitchFamily="18" charset="0"/>
                          <a:cs typeface="Times New Roman" panose="02020603050405020304" pitchFamily="18" charset="0"/>
                        </a:rPr>
                        <a:t>Iraola</a:t>
                      </a:r>
                      <a:r>
                        <a:rPr lang="en-US" dirty="0">
                          <a:latin typeface="Times New Roman" panose="02020603050405020304" pitchFamily="18" charset="0"/>
                          <a:cs typeface="Times New Roman" panose="02020603050405020304" pitchFamily="18" charset="0"/>
                        </a:rPr>
                        <a:t>, P.; Younis, M.; Krieger, G.; Hajnsek, I.; Papathanassiou, K.P. A tutorial on synthetic aperture radar. IEEE Geosci. Remote Sens. Mag. 2013, 1, 6–43.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03016644"/>
                  </a:ext>
                </a:extLst>
              </a:tr>
              <a:tr h="1102859">
                <a:tc>
                  <a:txBody>
                    <a:bodyPr/>
                    <a:lstStyle/>
                    <a:p>
                      <a:r>
                        <a:rPr lang="en-US" dirty="0">
                          <a:latin typeface="Times New Roman" panose="02020603050405020304" pitchFamily="18" charset="0"/>
                          <a:cs typeface="Times New Roman" panose="02020603050405020304" pitchFamily="18" charset="0"/>
                        </a:rPr>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A. K. Engel, P. Konig, et al., Temporal coding in the visual cortex: new vistas on integration in the nervous system - ScienceDirect, Trends in Neurosciences 15 (6) (1992) 218–226. doi:10.1016/0166-2236(92)90039-B.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86263368"/>
                  </a:ext>
                </a:extLst>
              </a:tr>
              <a:tr h="772001">
                <a:tc>
                  <a:txBody>
                    <a:bodyPr/>
                    <a:lstStyle/>
                    <a:p>
                      <a:r>
                        <a:rPr lang="en-US" dirty="0">
                          <a:latin typeface="Times New Roman" panose="02020603050405020304" pitchFamily="18" charset="0"/>
                          <a:cs typeface="Times New Roman" panose="02020603050405020304" pitchFamily="18" charset="0"/>
                        </a:rPr>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K. I. Mcanally, J. F. Stein, Auditory temporal coding in dyslexia, Proceedings of the Royal Society B: Biological Sciences 263 (1373) (1996) 961–965. doi:10.1098/rspb.1996.0142.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08141825"/>
                  </a:ext>
                </a:extLst>
              </a:tr>
              <a:tr h="772001">
                <a:tc>
                  <a:txBody>
                    <a:bodyPr/>
                    <a:lstStyle/>
                    <a:p>
                      <a:r>
                        <a:rPr lang="en-US" dirty="0">
                          <a:latin typeface="Times New Roman" panose="02020603050405020304" pitchFamily="18" charset="0"/>
                          <a:cs typeface="Times New Roman" panose="02020603050405020304" pitchFamily="18" charset="0"/>
                        </a:rPr>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Simard, M.; De </a:t>
                      </a:r>
                      <a:r>
                        <a:rPr lang="en-US" dirty="0" err="1">
                          <a:latin typeface="Times New Roman" panose="02020603050405020304" pitchFamily="18" charset="0"/>
                          <a:cs typeface="Times New Roman" panose="02020603050405020304" pitchFamily="18" charset="0"/>
                        </a:rPr>
                        <a:t>Grandi</a:t>
                      </a:r>
                      <a:r>
                        <a:rPr lang="en-US" dirty="0">
                          <a:latin typeface="Times New Roman" panose="02020603050405020304" pitchFamily="18" charset="0"/>
                          <a:cs typeface="Times New Roman" panose="02020603050405020304" pitchFamily="18" charset="0"/>
                        </a:rPr>
                        <a:t>, G.; Thomson, K.P.; </a:t>
                      </a:r>
                      <a:r>
                        <a:rPr lang="en-US" dirty="0" err="1">
                          <a:latin typeface="Times New Roman" panose="02020603050405020304" pitchFamily="18" charset="0"/>
                          <a:cs typeface="Times New Roman" panose="02020603050405020304" pitchFamily="18" charset="0"/>
                        </a:rPr>
                        <a:t>Benie</a:t>
                      </a:r>
                      <a:r>
                        <a:rPr lang="en-US" dirty="0">
                          <a:latin typeface="Times New Roman" panose="02020603050405020304" pitchFamily="18" charset="0"/>
                          <a:cs typeface="Times New Roman" panose="02020603050405020304" pitchFamily="18" charset="0"/>
                        </a:rPr>
                        <a:t>, G.B. Analysis of speckle noise contribution on wavelet decomposition of SAR images. IEEE Trans. Geosci. Remote Sens. 1998, 36, 1953–1962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7112156"/>
                  </a:ext>
                </a:extLst>
              </a:tr>
            </a:tbl>
          </a:graphicData>
        </a:graphic>
      </p:graphicFrame>
    </p:spTree>
    <p:extLst>
      <p:ext uri="{BB962C8B-B14F-4D97-AF65-F5344CB8AC3E}">
        <p14:creationId xmlns:p14="http://schemas.microsoft.com/office/powerpoint/2010/main" val="2347994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392CA32-62B1-401C-8C4B-D2D4772609A5}"/>
              </a:ext>
            </a:extLst>
          </p:cNvPr>
          <p:cNvGraphicFramePr>
            <a:graphicFrameLocks noGrp="1"/>
          </p:cNvGraphicFramePr>
          <p:nvPr/>
        </p:nvGraphicFramePr>
        <p:xfrm>
          <a:off x="1457738" y="728871"/>
          <a:ext cx="9382540" cy="3564835"/>
        </p:xfrm>
        <a:graphic>
          <a:graphicData uri="http://schemas.openxmlformats.org/drawingml/2006/table">
            <a:tbl>
              <a:tblPr firstRow="1" bandRow="1">
                <a:tableStyleId>{5940675A-B579-460E-94D1-54222C63F5DA}</a:tableStyleId>
              </a:tblPr>
              <a:tblGrid>
                <a:gridCol w="820972">
                  <a:extLst>
                    <a:ext uri="{9D8B030D-6E8A-4147-A177-3AD203B41FA5}">
                      <a16:colId xmlns:a16="http://schemas.microsoft.com/office/drawing/2014/main" val="2637585537"/>
                    </a:ext>
                  </a:extLst>
                </a:gridCol>
                <a:gridCol w="8561568">
                  <a:extLst>
                    <a:ext uri="{9D8B030D-6E8A-4147-A177-3AD203B41FA5}">
                      <a16:colId xmlns:a16="http://schemas.microsoft.com/office/drawing/2014/main" val="39315721"/>
                    </a:ext>
                  </a:extLst>
                </a:gridCol>
              </a:tblGrid>
              <a:tr h="712967">
                <a:tc>
                  <a:txBody>
                    <a:bodyPr/>
                    <a:lstStyle/>
                    <a:p>
                      <a:pPr algn="ctr"/>
                      <a:r>
                        <a:rPr lang="en-US" dirty="0">
                          <a:latin typeface="Times New Roman" panose="02020603050405020304" pitchFamily="18" charset="0"/>
                          <a:cs typeface="Times New Roman" panose="02020603050405020304" pitchFamily="18" charset="0"/>
                        </a:rPr>
                        <a:t>[6]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US" dirty="0">
                          <a:latin typeface="Times New Roman" panose="02020603050405020304" pitchFamily="18" charset="0"/>
                          <a:cs typeface="Times New Roman" panose="02020603050405020304" pitchFamily="18" charset="0"/>
                        </a:rPr>
                        <a:t>Melgani, F.; Melgani, S.B. A Markov random field approach to spatiotemporal contextual image classification. IEEE Trans. Geosci. Remote Sens. 2003, 41, 2478–2487.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90567840"/>
                  </a:ext>
                </a:extLst>
              </a:tr>
              <a:tr h="712967">
                <a:tc>
                  <a:txBody>
                    <a:bodyPr/>
                    <a:lstStyle/>
                    <a:p>
                      <a:pPr algn="ctr"/>
                      <a:r>
                        <a:rPr lang="en-US" dirty="0">
                          <a:latin typeface="Times New Roman" panose="02020603050405020304" pitchFamily="18" charset="0"/>
                          <a:cs typeface="Times New Roman" panose="02020603050405020304" pitchFamily="18" charset="0"/>
                        </a:rPr>
                        <a:t>[7]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D. E. Rumelhart, G. E. Hinton, R. J. Williams, Learning representations by back-propagating errors, Nature 323 (6088) (1988) 533–536. doi:10. 1038/323533a0.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28948435"/>
                  </a:ext>
                </a:extLst>
              </a:tr>
              <a:tr h="712967">
                <a:tc>
                  <a:txBody>
                    <a:bodyPr/>
                    <a:lstStyle/>
                    <a:p>
                      <a:pPr algn="ctr"/>
                      <a:r>
                        <a:rPr lang="en-US" dirty="0">
                          <a:latin typeface="Times New Roman" panose="02020603050405020304" pitchFamily="18" charset="0"/>
                          <a:cs typeface="Times New Roman" panose="02020603050405020304" pitchFamily="18" charset="0"/>
                        </a:rPr>
                        <a:t>[8]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US" dirty="0">
                          <a:latin typeface="Times New Roman" panose="02020603050405020304" pitchFamily="18" charset="0"/>
                          <a:cs typeface="Times New Roman" panose="02020603050405020304" pitchFamily="18" charset="0"/>
                        </a:rPr>
                        <a:t>Deng, H.; Clausi, D.A. Gaussian MRF rotation-invariant features for image classification. IEEE Trans. Pattern Anal. Mach. Intell. 2004, 26, 951–955.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0473213"/>
                  </a:ext>
                </a:extLst>
              </a:tr>
              <a:tr h="712967">
                <a:tc>
                  <a:txBody>
                    <a:bodyPr/>
                    <a:lstStyle/>
                    <a:p>
                      <a:pPr algn="ctr"/>
                      <a:r>
                        <a:rPr lang="en-US" dirty="0">
                          <a:latin typeface="Times New Roman" panose="02020603050405020304" pitchFamily="18" charset="0"/>
                          <a:cs typeface="Times New Roman" panose="02020603050405020304" pitchFamily="18" charset="0"/>
                        </a:rPr>
                        <a:t>[9]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 K. Seth, Neural coding: Rate and time codes work together, Current Biology 25 (3) (2015) 110–113. doi:10.1016/j.cub.2014.12.043.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5458525"/>
                  </a:ext>
                </a:extLst>
              </a:tr>
              <a:tr h="712967">
                <a:tc>
                  <a:txBody>
                    <a:bodyPr/>
                    <a:lstStyle/>
                    <a:p>
                      <a:pPr algn="ctr"/>
                      <a:r>
                        <a:rPr lang="en-US" dirty="0">
                          <a:latin typeface="Times New Roman" panose="02020603050405020304" pitchFamily="18" charset="0"/>
                          <a:cs typeface="Times New Roman" panose="02020603050405020304" pitchFamily="18" charset="0"/>
                        </a:rPr>
                        <a:t>[10]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US" dirty="0">
                          <a:latin typeface="Times New Roman" panose="02020603050405020304" pitchFamily="18" charset="0"/>
                          <a:cs typeface="Times New Roman" panose="02020603050405020304" pitchFamily="18" charset="0"/>
                        </a:rPr>
                        <a:t>Olivier, C.; Haffner, P.; Vapnik, N.V. Support vector machines for histogram-based image classification. IEEE Trans. Neural. Netw. 1999, 10, 1055–1064.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98597982"/>
                  </a:ext>
                </a:extLst>
              </a:tr>
            </a:tbl>
          </a:graphicData>
        </a:graphic>
      </p:graphicFrame>
      <p:graphicFrame>
        <p:nvGraphicFramePr>
          <p:cNvPr id="5" name="Table 5">
            <a:extLst>
              <a:ext uri="{FF2B5EF4-FFF2-40B4-BE49-F238E27FC236}">
                <a16:creationId xmlns:a16="http://schemas.microsoft.com/office/drawing/2014/main" id="{38085E9F-0BBD-4453-82C1-5FB947ABCDEC}"/>
              </a:ext>
            </a:extLst>
          </p:cNvPr>
          <p:cNvGraphicFramePr>
            <a:graphicFrameLocks noGrp="1"/>
          </p:cNvGraphicFramePr>
          <p:nvPr/>
        </p:nvGraphicFramePr>
        <p:xfrm>
          <a:off x="1457738" y="4293704"/>
          <a:ext cx="9382540" cy="1828800"/>
        </p:xfrm>
        <a:graphic>
          <a:graphicData uri="http://schemas.openxmlformats.org/drawingml/2006/table">
            <a:tbl>
              <a:tblPr firstRow="1" bandRow="1">
                <a:tableStyleId>{5940675A-B579-460E-94D1-54222C63F5DA}</a:tableStyleId>
              </a:tblPr>
              <a:tblGrid>
                <a:gridCol w="817623">
                  <a:extLst>
                    <a:ext uri="{9D8B030D-6E8A-4147-A177-3AD203B41FA5}">
                      <a16:colId xmlns:a16="http://schemas.microsoft.com/office/drawing/2014/main" val="4267609"/>
                    </a:ext>
                  </a:extLst>
                </a:gridCol>
                <a:gridCol w="8564917">
                  <a:extLst>
                    <a:ext uri="{9D8B030D-6E8A-4147-A177-3AD203B41FA5}">
                      <a16:colId xmlns:a16="http://schemas.microsoft.com/office/drawing/2014/main" val="2272801927"/>
                    </a:ext>
                  </a:extLst>
                </a:gridCol>
              </a:tblGrid>
              <a:tr h="914400">
                <a:tc>
                  <a:txBody>
                    <a:bodyPr/>
                    <a:lstStyle/>
                    <a:p>
                      <a:pPr algn="ctr"/>
                      <a:r>
                        <a:rPr lang="en-US" dirty="0">
                          <a:latin typeface="Times New Roman" panose="02020603050405020304" pitchFamily="18" charset="0"/>
                          <a:cs typeface="Times New Roman" panose="02020603050405020304" pitchFamily="18" charset="0"/>
                        </a:rPr>
                        <a:t>[11]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US" dirty="0">
                          <a:latin typeface="Times New Roman" panose="02020603050405020304" pitchFamily="18" charset="0"/>
                          <a:cs typeface="Times New Roman" panose="02020603050405020304" pitchFamily="18" charset="0"/>
                        </a:rPr>
                        <a:t>McNairn, H.; Kross, A.; Lapen, D.; Caves, R. Shang. Early season monitoring of corn and soybeans with TerraSAR-X and RADARSAT-2. Int. J. Appl. Earth Obs. Geoinf. 2014, 28, 252–259.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15830271"/>
                  </a:ext>
                </a:extLst>
              </a:tr>
              <a:tr h="755763">
                <a:tc>
                  <a:txBody>
                    <a:bodyPr/>
                    <a:lstStyle/>
                    <a:p>
                      <a:pPr algn="ctr"/>
                      <a:r>
                        <a:rPr lang="en-US" dirty="0">
                          <a:latin typeface="Times New Roman" panose="02020603050405020304" pitchFamily="18" charset="0"/>
                          <a:cs typeface="Times New Roman" panose="02020603050405020304" pitchFamily="18" charset="0"/>
                        </a:rPr>
                        <a:t>[12]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US" dirty="0">
                          <a:latin typeface="Times New Roman" panose="02020603050405020304" pitchFamily="18" charset="0"/>
                          <a:cs typeface="Times New Roman" panose="02020603050405020304" pitchFamily="18" charset="0"/>
                        </a:rPr>
                        <a:t>Li, W.; Prasad, S.; Fowler, J.E. Hyperspectral Image Classification Using Gaussian Mixture Models and Markov Random Fields. IEEE Geosci. Remote Sens. Lett. 2014, 11, 153–157.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74058092"/>
                  </a:ext>
                </a:extLst>
              </a:tr>
            </a:tbl>
          </a:graphicData>
        </a:graphic>
      </p:graphicFrame>
    </p:spTree>
    <p:extLst>
      <p:ext uri="{BB962C8B-B14F-4D97-AF65-F5344CB8AC3E}">
        <p14:creationId xmlns:p14="http://schemas.microsoft.com/office/powerpoint/2010/main" val="3227704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CE4C6-D253-4533-B69B-C3E86CF9686E}"/>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592693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F0E8D-F496-4223-A82E-452A025BC848}"/>
              </a:ext>
            </a:extLst>
          </p:cNvPr>
          <p:cNvSpPr>
            <a:spLocks noGrp="1"/>
          </p:cNvSpPr>
          <p:nvPr>
            <p:ph type="title"/>
          </p:nvPr>
        </p:nvSpPr>
        <p:spPr/>
        <p:txBody>
          <a:bodyPr/>
          <a:lstStyle/>
          <a:p>
            <a:pPr algn="ctr"/>
            <a:r>
              <a:rPr lang="en-US"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75E57A0-EE63-4E1F-BE29-B1744E10EC30}"/>
              </a:ext>
            </a:extLst>
          </p:cNvPr>
          <p:cNvSpPr>
            <a:spLocks noGrp="1"/>
          </p:cNvSpPr>
          <p:nvPr>
            <p:ph idx="1"/>
          </p:nvPr>
        </p:nvSpPr>
        <p:spPr>
          <a:xfrm>
            <a:off x="838200" y="1475564"/>
            <a:ext cx="10710790" cy="4320325"/>
          </a:xfrm>
        </p:spPr>
        <p:txBody>
          <a:bodyPr>
            <a:noAutofit/>
          </a:bodyPr>
          <a:lstStyle/>
          <a:p>
            <a:pPr algn="just">
              <a:lnSpc>
                <a:spcPct val="110000"/>
              </a:lnSpc>
            </a:pPr>
            <a:r>
              <a:rPr lang="en-US" sz="2000" b="0" i="0" dirty="0">
                <a:solidFill>
                  <a:srgbClr val="000000"/>
                </a:solidFill>
                <a:effectLst/>
                <a:latin typeface="Times New Roman" panose="02020603050405020304" pitchFamily="18" charset="0"/>
                <a:cs typeface="Times New Roman" panose="02020603050405020304" pitchFamily="18" charset="0"/>
              </a:rPr>
              <a:t>Machine learning algorithms have been applied in SAR image classiﬁcation studies. </a:t>
            </a:r>
          </a:p>
          <a:p>
            <a:pPr algn="just">
              <a:lnSpc>
                <a:spcPct val="110000"/>
              </a:lnSpc>
            </a:pPr>
            <a:r>
              <a:rPr lang="en-US" sz="2000" b="0" i="0" dirty="0">
                <a:solidFill>
                  <a:srgbClr val="000000"/>
                </a:solidFill>
                <a:effectLst/>
                <a:latin typeface="Times New Roman" panose="02020603050405020304" pitchFamily="18" charset="0"/>
                <a:cs typeface="Times New Roman" panose="02020603050405020304" pitchFamily="18" charset="0"/>
              </a:rPr>
              <a:t>A synthetic-aperture radar (SAR) is an imaging radar stationed on a moving airborne vehicle. </a:t>
            </a:r>
          </a:p>
          <a:p>
            <a:pPr algn="just">
              <a:lnSpc>
                <a:spcPct val="110000"/>
              </a:lnSpc>
            </a:pPr>
            <a:r>
              <a:rPr lang="en-US" sz="2000" b="0" i="0" dirty="0">
                <a:solidFill>
                  <a:srgbClr val="000000"/>
                </a:solidFill>
                <a:effectLst/>
                <a:latin typeface="Times New Roman" panose="02020603050405020304" pitchFamily="18" charset="0"/>
                <a:cs typeface="Times New Roman" panose="02020603050405020304" pitchFamily="18" charset="0"/>
              </a:rPr>
              <a:t>Like a typical radar, SAR transmits and receives electromagnetic waves sequentially and the corresponding echoes are collected. </a:t>
            </a:r>
          </a:p>
          <a:p>
            <a:pPr algn="just">
              <a:lnSpc>
                <a:spcPct val="110000"/>
              </a:lnSpc>
            </a:pPr>
            <a:r>
              <a:rPr lang="en-US" sz="2000" b="0" i="0" dirty="0">
                <a:solidFill>
                  <a:srgbClr val="000000"/>
                </a:solidFill>
                <a:effectLst/>
                <a:latin typeface="Times New Roman" panose="02020603050405020304" pitchFamily="18" charset="0"/>
                <a:cs typeface="Times New Roman" panose="02020603050405020304" pitchFamily="18" charset="0"/>
              </a:rPr>
              <a:t>Transmission and reception occur at successive intervals and hence are mapped to different positions. </a:t>
            </a:r>
          </a:p>
          <a:p>
            <a:pPr algn="just">
              <a:lnSpc>
                <a:spcPct val="110000"/>
              </a:lnSpc>
            </a:pPr>
            <a:r>
              <a:rPr lang="en-US" sz="2000" b="0" i="0" dirty="0">
                <a:solidFill>
                  <a:srgbClr val="000000"/>
                </a:solidFill>
                <a:effectLst/>
                <a:latin typeface="Times New Roman" panose="02020603050405020304" pitchFamily="18" charset="0"/>
                <a:cs typeface="Times New Roman" panose="02020603050405020304" pitchFamily="18" charset="0"/>
              </a:rPr>
              <a:t>This creates a virtual perception of an antenna that is much longer than the actual size of the antenna. </a:t>
            </a:r>
          </a:p>
          <a:p>
            <a:pPr algn="just">
              <a:lnSpc>
                <a:spcPct val="110000"/>
              </a:lnSpc>
            </a:pPr>
            <a:r>
              <a:rPr lang="en-US" sz="2000" b="0" i="0" dirty="0">
                <a:solidFill>
                  <a:srgbClr val="000000"/>
                </a:solidFill>
                <a:effectLst/>
                <a:latin typeface="Times New Roman" panose="02020603050405020304" pitchFamily="18" charset="0"/>
                <a:cs typeface="Times New Roman" panose="02020603050405020304" pitchFamily="18" charset="0"/>
              </a:rPr>
              <a:t>The distance travelled by the aircraft in simulation of this antenna is known as synthetic aperture. </a:t>
            </a:r>
          </a:p>
          <a:p>
            <a:pPr algn="just">
              <a:lnSpc>
                <a:spcPct val="110000"/>
              </a:lnSpc>
            </a:pPr>
            <a:r>
              <a:rPr lang="en-US" sz="2000" b="0" i="0" dirty="0">
                <a:solidFill>
                  <a:srgbClr val="000000"/>
                </a:solidFill>
                <a:effectLst/>
                <a:latin typeface="Times New Roman" panose="02020603050405020304" pitchFamily="18" charset="0"/>
                <a:cs typeface="Times New Roman" panose="02020603050405020304" pitchFamily="18" charset="0"/>
              </a:rPr>
              <a:t>In machine learning, most of the work is to choose the correct set of features. </a:t>
            </a:r>
          </a:p>
          <a:p>
            <a:pPr algn="just">
              <a:lnSpc>
                <a:spcPct val="110000"/>
              </a:lnSpc>
            </a:pPr>
            <a:r>
              <a:rPr lang="en-US" sz="2000" b="0" i="0" dirty="0">
                <a:solidFill>
                  <a:srgbClr val="000000"/>
                </a:solidFill>
                <a:effectLst/>
                <a:latin typeface="Times New Roman" panose="02020603050405020304" pitchFamily="18" charset="0"/>
                <a:cs typeface="Times New Roman" panose="02020603050405020304" pitchFamily="18" charset="0"/>
              </a:rPr>
              <a:t>Since it is task speciﬁc, the designed features must well discriminate among different images.</a:t>
            </a:r>
          </a:p>
        </p:txBody>
      </p:sp>
    </p:spTree>
    <p:extLst>
      <p:ext uri="{BB962C8B-B14F-4D97-AF65-F5344CB8AC3E}">
        <p14:creationId xmlns:p14="http://schemas.microsoft.com/office/powerpoint/2010/main" val="3079873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5795F-9241-4A2B-9842-535419E8C45D}"/>
              </a:ext>
            </a:extLst>
          </p:cNvPr>
          <p:cNvSpPr>
            <a:spLocks noGrp="1"/>
          </p:cNvSpPr>
          <p:nvPr>
            <p:ph type="title"/>
          </p:nvPr>
        </p:nvSpPr>
        <p:spPr>
          <a:xfrm>
            <a:off x="838200" y="146058"/>
            <a:ext cx="10515600" cy="1325563"/>
          </a:xfrm>
        </p:spPr>
        <p:txBody>
          <a:bodyPr/>
          <a:lstStyle/>
          <a:p>
            <a:pPr algn="ctr"/>
            <a:r>
              <a:rPr lang="en-US" u="sng"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8562C5B2-61BC-4BA8-8518-1FC623398632}"/>
              </a:ext>
            </a:extLst>
          </p:cNvPr>
          <p:cNvGraphicFramePr>
            <a:graphicFrameLocks noGrp="1"/>
          </p:cNvGraphicFramePr>
          <p:nvPr>
            <p:ph idx="1"/>
          </p:nvPr>
        </p:nvGraphicFramePr>
        <p:xfrm>
          <a:off x="649750" y="1249174"/>
          <a:ext cx="10908838" cy="5202476"/>
        </p:xfrm>
        <a:graphic>
          <a:graphicData uri="http://schemas.openxmlformats.org/drawingml/2006/table">
            <a:tbl>
              <a:tblPr firstRow="1" bandRow="1"/>
              <a:tblGrid>
                <a:gridCol w="551225">
                  <a:extLst>
                    <a:ext uri="{9D8B030D-6E8A-4147-A177-3AD203B41FA5}">
                      <a16:colId xmlns:a16="http://schemas.microsoft.com/office/drawing/2014/main" val="639121525"/>
                    </a:ext>
                  </a:extLst>
                </a:gridCol>
                <a:gridCol w="3348146">
                  <a:extLst>
                    <a:ext uri="{9D8B030D-6E8A-4147-A177-3AD203B41FA5}">
                      <a16:colId xmlns:a16="http://schemas.microsoft.com/office/drawing/2014/main" val="3856476540"/>
                    </a:ext>
                  </a:extLst>
                </a:gridCol>
                <a:gridCol w="761081">
                  <a:extLst>
                    <a:ext uri="{9D8B030D-6E8A-4147-A177-3AD203B41FA5}">
                      <a16:colId xmlns:a16="http://schemas.microsoft.com/office/drawing/2014/main" val="928525091"/>
                    </a:ext>
                  </a:extLst>
                </a:gridCol>
                <a:gridCol w="1536257">
                  <a:extLst>
                    <a:ext uri="{9D8B030D-6E8A-4147-A177-3AD203B41FA5}">
                      <a16:colId xmlns:a16="http://schemas.microsoft.com/office/drawing/2014/main" val="3413949278"/>
                    </a:ext>
                  </a:extLst>
                </a:gridCol>
                <a:gridCol w="3784103">
                  <a:extLst>
                    <a:ext uri="{9D8B030D-6E8A-4147-A177-3AD203B41FA5}">
                      <a16:colId xmlns:a16="http://schemas.microsoft.com/office/drawing/2014/main" val="230550331"/>
                    </a:ext>
                  </a:extLst>
                </a:gridCol>
                <a:gridCol w="928026">
                  <a:extLst>
                    <a:ext uri="{9D8B030D-6E8A-4147-A177-3AD203B41FA5}">
                      <a16:colId xmlns:a16="http://schemas.microsoft.com/office/drawing/2014/main" val="2670149572"/>
                    </a:ext>
                  </a:extLst>
                </a:gridCol>
              </a:tblGrid>
              <a:tr h="610174">
                <a:tc>
                  <a:txBody>
                    <a:bodyPr/>
                    <a:lstStyle/>
                    <a:p>
                      <a:pPr algn="ctr"/>
                      <a:r>
                        <a:rPr lang="en-US" dirty="0">
                          <a:latin typeface="Times New Roman" panose="02020603050405020304" pitchFamily="18" charset="0"/>
                          <a:cs typeface="Times New Roman" panose="02020603050405020304" pitchFamily="18" charset="0"/>
                        </a:rPr>
                        <a:t>S. No </a:t>
                      </a:r>
                    </a:p>
                  </a:txBody>
                  <a:tcPr/>
                </a:tc>
                <a:tc>
                  <a:txBody>
                    <a:bodyPr/>
                    <a:lstStyle/>
                    <a:p>
                      <a:pPr algn="ctr"/>
                      <a:r>
                        <a:rPr lang="en-US" dirty="0">
                          <a:latin typeface="Times New Roman" panose="02020603050405020304" pitchFamily="18" charset="0"/>
                          <a:cs typeface="Times New Roman" panose="02020603050405020304" pitchFamily="18" charset="0"/>
                        </a:rPr>
                        <a:t>Title</a:t>
                      </a:r>
                    </a:p>
                  </a:txBody>
                  <a:tcPr/>
                </a:tc>
                <a:tc>
                  <a:txBody>
                    <a:bodyPr/>
                    <a:lstStyle/>
                    <a:p>
                      <a:pPr algn="ctr"/>
                      <a:r>
                        <a:rPr lang="en-US" dirty="0">
                          <a:latin typeface="Times New Roman" panose="02020603050405020304" pitchFamily="18" charset="0"/>
                          <a:cs typeface="Times New Roman" panose="02020603050405020304" pitchFamily="18" charset="0"/>
                        </a:rPr>
                        <a:t>Year</a:t>
                      </a:r>
                    </a:p>
                  </a:txBody>
                  <a:tcPr/>
                </a:tc>
                <a:tc>
                  <a:txBody>
                    <a:bodyPr/>
                    <a:lstStyle/>
                    <a:p>
                      <a:pPr algn="ctr"/>
                      <a:r>
                        <a:rPr lang="en-US" dirty="0">
                          <a:latin typeface="Times New Roman" panose="02020603050405020304" pitchFamily="18" charset="0"/>
                          <a:cs typeface="Times New Roman" panose="02020603050405020304" pitchFamily="18" charset="0"/>
                        </a:rPr>
                        <a:t>Author</a:t>
                      </a:r>
                    </a:p>
                  </a:txBody>
                  <a:tcPr/>
                </a:tc>
                <a:tc>
                  <a:txBody>
                    <a:bodyPr/>
                    <a:lstStyle/>
                    <a:p>
                      <a:pPr algn="ctr"/>
                      <a:r>
                        <a:rPr lang="en-US" dirty="0">
                          <a:latin typeface="Times New Roman" panose="02020603050405020304" pitchFamily="18" charset="0"/>
                          <a:cs typeface="Times New Roman" panose="02020603050405020304" pitchFamily="18" charset="0"/>
                        </a:rPr>
                        <a:t>Methodology</a:t>
                      </a:r>
                    </a:p>
                  </a:txBody>
                  <a:tcPr/>
                </a:tc>
                <a:tc>
                  <a:txBody>
                    <a:bodyPr/>
                    <a:lstStyle/>
                    <a:p>
                      <a:pPr algn="ctr"/>
                      <a:r>
                        <a:rPr lang="en-US" dirty="0">
                          <a:latin typeface="Times New Roman" panose="02020603050405020304" pitchFamily="18" charset="0"/>
                          <a:cs typeface="Times New Roman" panose="02020603050405020304" pitchFamily="18" charset="0"/>
                        </a:rPr>
                        <a:t>Journal</a:t>
                      </a:r>
                    </a:p>
                  </a:txBody>
                  <a:tcPr/>
                </a:tc>
                <a:extLst>
                  <a:ext uri="{0D108BD9-81ED-4DB2-BD59-A6C34878D82A}">
                    <a16:rowId xmlns:a16="http://schemas.microsoft.com/office/drawing/2014/main" val="928431998"/>
                  </a:ext>
                </a:extLst>
              </a:tr>
              <a:tr h="1394683">
                <a:tc>
                  <a:txBody>
                    <a:bodyPr/>
                    <a:lstStyle/>
                    <a:p>
                      <a:pPr algn="just"/>
                      <a:r>
                        <a:rPr lang="en-US" dirty="0">
                          <a:latin typeface="Times New Roman" panose="02020603050405020304" pitchFamily="18" charset="0"/>
                          <a:cs typeface="Times New Roman" panose="02020603050405020304" pitchFamily="18" charset="0"/>
                        </a:rPr>
                        <a:t>01.</a:t>
                      </a:r>
                    </a:p>
                  </a:txBody>
                  <a:tcPr/>
                </a:tc>
                <a:tc>
                  <a:txBody>
                    <a:bodyPr/>
                    <a:lstStyle/>
                    <a:p>
                      <a:pPr algn="just"/>
                      <a:r>
                        <a:rPr lang="en-US" dirty="0">
                          <a:latin typeface="Times New Roman" panose="02020603050405020304" pitchFamily="18" charset="0"/>
                          <a:cs typeface="Times New Roman" panose="02020603050405020304" pitchFamily="18" charset="0"/>
                        </a:rPr>
                        <a:t>SAR image classification based on spiking neural network through spike-time dependent plasticity and gradient descent</a:t>
                      </a:r>
                    </a:p>
                  </a:txBody>
                  <a:tcPr/>
                </a:tc>
                <a:tc>
                  <a:txBody>
                    <a:bodyPr/>
                    <a:lstStyle/>
                    <a:p>
                      <a:pPr algn="just"/>
                      <a:r>
                        <a:rPr lang="en-US" dirty="0">
                          <a:latin typeface="Times New Roman" panose="02020603050405020304" pitchFamily="18" charset="0"/>
                          <a:cs typeface="Times New Roman" panose="02020603050405020304" pitchFamily="18" charset="0"/>
                        </a:rPr>
                        <a:t>2022</a:t>
                      </a:r>
                    </a:p>
                  </a:txBody>
                  <a:tcPr/>
                </a:tc>
                <a:tc>
                  <a:txBody>
                    <a:bodyPr/>
                    <a:lstStyle/>
                    <a:p>
                      <a:pPr algn="just"/>
                      <a:r>
                        <a:rPr lang="en-US" dirty="0">
                          <a:latin typeface="Times New Roman" panose="02020603050405020304" pitchFamily="18" charset="0"/>
                          <a:cs typeface="Times New Roman" panose="02020603050405020304" pitchFamily="18" charset="0"/>
                        </a:rPr>
                        <a:t>Xiaolan Qiu</a:t>
                      </a:r>
                    </a:p>
                  </a:txBody>
                  <a:tcPr/>
                </a:tc>
                <a:tc>
                  <a:txBody>
                    <a:bodyPr/>
                    <a:lstStyle/>
                    <a:p>
                      <a:pPr algn="just"/>
                      <a:r>
                        <a:rPr lang="en-US" dirty="0">
                          <a:latin typeface="Times New Roman" panose="02020603050405020304" pitchFamily="18" charset="0"/>
                          <a:cs typeface="Times New Roman" panose="02020603050405020304" pitchFamily="18" charset="0"/>
                        </a:rPr>
                        <a:t>This article proposes a full-link method from the unsupervised learning of SNN based on STDP to the supervised learning of SNN based on gradient descent.</a:t>
                      </a:r>
                    </a:p>
                  </a:txBody>
                  <a:tcPr/>
                </a:tc>
                <a:tc>
                  <a:txBody>
                    <a:bodyPr/>
                    <a:lstStyle/>
                    <a:p>
                      <a:pPr algn="just"/>
                      <a:r>
                        <a:rPr lang="en-US" dirty="0">
                          <a:latin typeface="Times New Roman" panose="02020603050405020304" pitchFamily="18" charset="0"/>
                          <a:cs typeface="Times New Roman" panose="02020603050405020304" pitchFamily="18" charset="0"/>
                        </a:rPr>
                        <a:t>ISPRS</a:t>
                      </a:r>
                    </a:p>
                  </a:txBody>
                  <a:tcPr/>
                </a:tc>
                <a:extLst>
                  <a:ext uri="{0D108BD9-81ED-4DB2-BD59-A6C34878D82A}">
                    <a16:rowId xmlns:a16="http://schemas.microsoft.com/office/drawing/2014/main" val="3838237689"/>
                  </a:ext>
                </a:extLst>
              </a:tr>
              <a:tr h="1656186">
                <a:tc>
                  <a:txBody>
                    <a:bodyPr/>
                    <a:lstStyle/>
                    <a:p>
                      <a:pPr algn="just"/>
                      <a:r>
                        <a:rPr lang="en-US" dirty="0">
                          <a:latin typeface="Times New Roman" panose="02020603050405020304" pitchFamily="18" charset="0"/>
                          <a:cs typeface="Times New Roman" panose="02020603050405020304" pitchFamily="18" charset="0"/>
                        </a:rPr>
                        <a:t>02.</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Towards big SAR data era: An efficient Sentinel-1 Near-Real-Time In SAR processing workflow with an emphasis on co-registration and phase unwrapping.</a:t>
                      </a:r>
                    </a:p>
                  </a:txBody>
                  <a:tcPr/>
                </a:tc>
                <a:tc>
                  <a:txBody>
                    <a:bodyPr/>
                    <a:lstStyle/>
                    <a:p>
                      <a:pPr algn="just"/>
                      <a:r>
                        <a:rPr lang="en-US" dirty="0">
                          <a:latin typeface="Times New Roman" panose="02020603050405020304" pitchFamily="18" charset="0"/>
                          <a:cs typeface="Times New Roman" panose="02020603050405020304" pitchFamily="18" charset="0"/>
                        </a:rPr>
                        <a:t>2022</a:t>
                      </a:r>
                    </a:p>
                  </a:txBody>
                  <a:tcPr/>
                </a:tc>
                <a:tc>
                  <a:txBody>
                    <a:bodyPr/>
                    <a:lstStyle/>
                    <a:p>
                      <a:pPr algn="just"/>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Zhangfeng Ma</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This article proposed workflow explores two key steps in Sentinel-1 NRT processing: Big SAR data co-registration and 3D phase unwrapping.</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ISPRS</a:t>
                      </a:r>
                    </a:p>
                    <a:p>
                      <a:pPr algn="just"/>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10377244"/>
                  </a:ext>
                </a:extLst>
              </a:tr>
              <a:tr h="1361996">
                <a:tc>
                  <a:txBody>
                    <a:bodyPr/>
                    <a:lstStyle/>
                    <a:p>
                      <a:r>
                        <a:rPr lang="en-US" dirty="0">
                          <a:latin typeface="Times New Roman" panose="02020603050405020304" pitchFamily="18" charset="0"/>
                          <a:cs typeface="Times New Roman" panose="02020603050405020304" pitchFamily="18" charset="0"/>
                        </a:rPr>
                        <a:t>03.</a:t>
                      </a:r>
                    </a:p>
                  </a:txBody>
                  <a:tcPr/>
                </a:tc>
                <a:tc>
                  <a:txBody>
                    <a:bodyPr/>
                    <a:lstStyle/>
                    <a:p>
                      <a:r>
                        <a:rPr lang="en-US" dirty="0">
                          <a:latin typeface="Times New Roman" panose="02020603050405020304" pitchFamily="18" charset="0"/>
                          <a:cs typeface="Times New Roman" panose="02020603050405020304" pitchFamily="18" charset="0"/>
                        </a:rPr>
                        <a:t>Unsupervised learning method for SAR image classification based on spiking neural network</a:t>
                      </a:r>
                    </a:p>
                  </a:txBody>
                  <a:tcPr/>
                </a:tc>
                <a:tc>
                  <a:txBody>
                    <a:bodyPr/>
                    <a:lstStyle/>
                    <a:p>
                      <a:r>
                        <a:rPr lang="en-US" dirty="0">
                          <a:latin typeface="Times New Roman" panose="02020603050405020304" pitchFamily="18" charset="0"/>
                          <a:cs typeface="Times New Roman" panose="02020603050405020304" pitchFamily="18" charset="0"/>
                        </a:rPr>
                        <a:t>2021</a:t>
                      </a:r>
                    </a:p>
                  </a:txBody>
                  <a:tcPr/>
                </a:tc>
                <a:tc>
                  <a:txBody>
                    <a:bodyPr/>
                    <a:lstStyle/>
                    <a:p>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Jiankun Chen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This paper proved that the synaptic weight in SNN could be dynamically updated by STDP rule without any supervision.</a:t>
                      </a:r>
                    </a:p>
                  </a:txBody>
                  <a:tcPr/>
                </a:tc>
                <a:tc>
                  <a:txBody>
                    <a:bodyPr/>
                    <a:lstStyle/>
                    <a:p>
                      <a:r>
                        <a:rPr lang="en-US" dirty="0">
                          <a:latin typeface="Times New Roman" panose="02020603050405020304" pitchFamily="18" charset="0"/>
                          <a:cs typeface="Times New Roman" panose="02020603050405020304" pitchFamily="18" charset="0"/>
                        </a:rPr>
                        <a:t>IEEE</a:t>
                      </a:r>
                    </a:p>
                  </a:txBody>
                  <a:tcPr/>
                </a:tc>
                <a:extLst>
                  <a:ext uri="{0D108BD9-81ED-4DB2-BD59-A6C34878D82A}">
                    <a16:rowId xmlns:a16="http://schemas.microsoft.com/office/drawing/2014/main" val="2622631947"/>
                  </a:ext>
                </a:extLst>
              </a:tr>
            </a:tbl>
          </a:graphicData>
        </a:graphic>
      </p:graphicFrame>
    </p:spTree>
    <p:extLst>
      <p:ext uri="{BB962C8B-B14F-4D97-AF65-F5344CB8AC3E}">
        <p14:creationId xmlns:p14="http://schemas.microsoft.com/office/powerpoint/2010/main" val="1664289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B3A840F-A1B6-42B4-874B-FFF3701C8A4B}"/>
              </a:ext>
            </a:extLst>
          </p:cNvPr>
          <p:cNvGraphicFramePr>
            <a:graphicFrameLocks noGrp="1"/>
          </p:cNvGraphicFramePr>
          <p:nvPr>
            <p:ph idx="4294967295"/>
          </p:nvPr>
        </p:nvGraphicFramePr>
        <p:xfrm>
          <a:off x="877491" y="718176"/>
          <a:ext cx="10437018" cy="5421648"/>
        </p:xfrm>
        <a:graphic>
          <a:graphicData uri="http://schemas.openxmlformats.org/drawingml/2006/table">
            <a:tbl>
              <a:tblPr firstRow="1" bandRow="1"/>
              <a:tblGrid>
                <a:gridCol w="799633">
                  <a:extLst>
                    <a:ext uri="{9D8B030D-6E8A-4147-A177-3AD203B41FA5}">
                      <a16:colId xmlns:a16="http://schemas.microsoft.com/office/drawing/2014/main" val="3252722080"/>
                    </a:ext>
                  </a:extLst>
                </a:gridCol>
                <a:gridCol w="2679372">
                  <a:extLst>
                    <a:ext uri="{9D8B030D-6E8A-4147-A177-3AD203B41FA5}">
                      <a16:colId xmlns:a16="http://schemas.microsoft.com/office/drawing/2014/main" val="1249286938"/>
                    </a:ext>
                  </a:extLst>
                </a:gridCol>
                <a:gridCol w="1026528">
                  <a:extLst>
                    <a:ext uri="{9D8B030D-6E8A-4147-A177-3AD203B41FA5}">
                      <a16:colId xmlns:a16="http://schemas.microsoft.com/office/drawing/2014/main" val="4067968301"/>
                    </a:ext>
                  </a:extLst>
                </a:gridCol>
                <a:gridCol w="1472432">
                  <a:extLst>
                    <a:ext uri="{9D8B030D-6E8A-4147-A177-3AD203B41FA5}">
                      <a16:colId xmlns:a16="http://schemas.microsoft.com/office/drawing/2014/main" val="2954403902"/>
                    </a:ext>
                  </a:extLst>
                </a:gridCol>
                <a:gridCol w="3248686">
                  <a:extLst>
                    <a:ext uri="{9D8B030D-6E8A-4147-A177-3AD203B41FA5}">
                      <a16:colId xmlns:a16="http://schemas.microsoft.com/office/drawing/2014/main" val="199349960"/>
                    </a:ext>
                  </a:extLst>
                </a:gridCol>
                <a:gridCol w="1210367">
                  <a:extLst>
                    <a:ext uri="{9D8B030D-6E8A-4147-A177-3AD203B41FA5}">
                      <a16:colId xmlns:a16="http://schemas.microsoft.com/office/drawing/2014/main" val="3500197979"/>
                    </a:ext>
                  </a:extLst>
                </a:gridCol>
              </a:tblGrid>
              <a:tr h="349345">
                <a:tc>
                  <a:txBody>
                    <a:bodyPr/>
                    <a:lstStyle/>
                    <a:p>
                      <a:pPr algn="ctr"/>
                      <a:r>
                        <a:rPr lang="en-US" dirty="0">
                          <a:latin typeface="Times New Roman" panose="02020603050405020304" pitchFamily="18" charset="0"/>
                          <a:cs typeface="Times New Roman" panose="02020603050405020304" pitchFamily="18" charset="0"/>
                        </a:rPr>
                        <a:t>S. No </a:t>
                      </a:r>
                    </a:p>
                  </a:txBody>
                  <a:tcPr/>
                </a:tc>
                <a:tc>
                  <a:txBody>
                    <a:bodyPr/>
                    <a:lstStyle/>
                    <a:p>
                      <a:pPr algn="ctr"/>
                      <a:r>
                        <a:rPr lang="en-US" dirty="0">
                          <a:latin typeface="Times New Roman" panose="02020603050405020304" pitchFamily="18" charset="0"/>
                          <a:cs typeface="Times New Roman" panose="02020603050405020304" pitchFamily="18" charset="0"/>
                        </a:rPr>
                        <a:t>Title</a:t>
                      </a:r>
                    </a:p>
                  </a:txBody>
                  <a:tcPr/>
                </a:tc>
                <a:tc>
                  <a:txBody>
                    <a:bodyPr/>
                    <a:lstStyle/>
                    <a:p>
                      <a:pPr algn="ctr"/>
                      <a:r>
                        <a:rPr lang="en-US" dirty="0">
                          <a:latin typeface="Times New Roman" panose="02020603050405020304" pitchFamily="18" charset="0"/>
                          <a:cs typeface="Times New Roman" panose="02020603050405020304" pitchFamily="18" charset="0"/>
                        </a:rPr>
                        <a:t>Year</a:t>
                      </a:r>
                    </a:p>
                  </a:txBody>
                  <a:tcPr/>
                </a:tc>
                <a:tc>
                  <a:txBody>
                    <a:bodyPr/>
                    <a:lstStyle/>
                    <a:p>
                      <a:pPr algn="ctr"/>
                      <a:r>
                        <a:rPr lang="en-US" dirty="0">
                          <a:latin typeface="Times New Roman" panose="02020603050405020304" pitchFamily="18" charset="0"/>
                          <a:cs typeface="Times New Roman" panose="02020603050405020304" pitchFamily="18" charset="0"/>
                        </a:rPr>
                        <a:t>Author</a:t>
                      </a:r>
                    </a:p>
                  </a:txBody>
                  <a:tcPr/>
                </a:tc>
                <a:tc>
                  <a:txBody>
                    <a:bodyPr/>
                    <a:lstStyle/>
                    <a:p>
                      <a:pPr algn="ctr"/>
                      <a:r>
                        <a:rPr lang="en-US" dirty="0">
                          <a:latin typeface="Times New Roman" panose="02020603050405020304" pitchFamily="18" charset="0"/>
                          <a:cs typeface="Times New Roman" panose="02020603050405020304" pitchFamily="18" charset="0"/>
                        </a:rPr>
                        <a:t>Methodology</a:t>
                      </a:r>
                    </a:p>
                  </a:txBody>
                  <a:tcPr/>
                </a:tc>
                <a:tc>
                  <a:txBody>
                    <a:bodyPr/>
                    <a:lstStyle/>
                    <a:p>
                      <a:pPr algn="ctr"/>
                      <a:r>
                        <a:rPr lang="en-US" dirty="0">
                          <a:latin typeface="Times New Roman" panose="02020603050405020304" pitchFamily="18" charset="0"/>
                          <a:cs typeface="Times New Roman" panose="02020603050405020304" pitchFamily="18" charset="0"/>
                        </a:rPr>
                        <a:t>Journal</a:t>
                      </a:r>
                    </a:p>
                  </a:txBody>
                  <a:tcPr/>
                </a:tc>
                <a:extLst>
                  <a:ext uri="{0D108BD9-81ED-4DB2-BD59-A6C34878D82A}">
                    <a16:rowId xmlns:a16="http://schemas.microsoft.com/office/drawing/2014/main" val="1224386578"/>
                  </a:ext>
                </a:extLst>
              </a:tr>
              <a:tr h="1921397">
                <a:tc>
                  <a:txBody>
                    <a:bodyPr/>
                    <a:lstStyle/>
                    <a:p>
                      <a:r>
                        <a:rPr lang="en-US" dirty="0">
                          <a:latin typeface="Times New Roman" panose="02020603050405020304" pitchFamily="18" charset="0"/>
                          <a:cs typeface="Times New Roman" panose="02020603050405020304" pitchFamily="18" charset="0"/>
                        </a:rPr>
                        <a:t>04.</a:t>
                      </a:r>
                    </a:p>
                  </a:txBody>
                  <a:tcPr/>
                </a:tc>
                <a:tc>
                  <a:txBody>
                    <a:bodyPr/>
                    <a:lstStyle/>
                    <a:p>
                      <a:r>
                        <a:rPr lang="en-US" dirty="0">
                          <a:latin typeface="Times New Roman" panose="02020603050405020304" pitchFamily="18" charset="0"/>
                          <a:cs typeface="Times New Roman" panose="02020603050405020304" pitchFamily="18" charset="0"/>
                        </a:rPr>
                        <a:t>Hybrid inference network for few-shot SAR automatic target recognitions.</a:t>
                      </a:r>
                    </a:p>
                  </a:txBody>
                  <a:tcPr/>
                </a:tc>
                <a:tc>
                  <a:txBody>
                    <a:bodyPr/>
                    <a:lstStyle/>
                    <a:p>
                      <a:r>
                        <a:rPr lang="en-US" dirty="0">
                          <a:latin typeface="Times New Roman" panose="02020603050405020304" pitchFamily="18" charset="0"/>
                          <a:cs typeface="Times New Roman" panose="02020603050405020304" pitchFamily="18" charset="0"/>
                        </a:rPr>
                        <a:t>2021</a:t>
                      </a:r>
                    </a:p>
                  </a:txBody>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Li Wang</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This paper propose SAR  target recognition using few-shot . The automated target recognition is applied to hybrid inference network and experimentally verification is carried out on the MSTAR dataset.</a:t>
                      </a:r>
                    </a:p>
                  </a:txBody>
                  <a:tcPr/>
                </a:tc>
                <a:tc>
                  <a:txBody>
                    <a:bodyPr/>
                    <a:lstStyle/>
                    <a:p>
                      <a:r>
                        <a:rPr lang="en-US" dirty="0">
                          <a:latin typeface="Times New Roman" panose="02020603050405020304" pitchFamily="18" charset="0"/>
                          <a:cs typeface="Times New Roman" panose="02020603050405020304" pitchFamily="18" charset="0"/>
                        </a:rPr>
                        <a:t>IEEE</a:t>
                      </a:r>
                    </a:p>
                  </a:txBody>
                  <a:tcPr/>
                </a:tc>
                <a:extLst>
                  <a:ext uri="{0D108BD9-81ED-4DB2-BD59-A6C34878D82A}">
                    <a16:rowId xmlns:a16="http://schemas.microsoft.com/office/drawing/2014/main" val="3285881688"/>
                  </a:ext>
                </a:extLst>
              </a:tr>
              <a:tr h="1522104">
                <a:tc>
                  <a:txBody>
                    <a:bodyPr/>
                    <a:lstStyle/>
                    <a:p>
                      <a:r>
                        <a:rPr lang="en-US" dirty="0">
                          <a:latin typeface="Times New Roman" panose="02020603050405020304" pitchFamily="18" charset="0"/>
                          <a:cs typeface="Times New Roman" panose="02020603050405020304" pitchFamily="18" charset="0"/>
                        </a:rPr>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Complex Contourlet-CNN for polarimetric SAR image classification</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2020</a:t>
                      </a:r>
                    </a:p>
                  </a:txBody>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Lingling</a:t>
                      </a:r>
                      <a:r>
                        <a:rPr lang="en-US" sz="1800" b="0" i="0" u="sng"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Li</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This article propose</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 complex multiscale network named complex Contourlet-CNN is proposed for PolSAR image classification task</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ISPRS</a:t>
                      </a:r>
                    </a:p>
                  </a:txBody>
                  <a:tcPr/>
                </a:tc>
                <a:extLst>
                  <a:ext uri="{0D108BD9-81ED-4DB2-BD59-A6C34878D82A}">
                    <a16:rowId xmlns:a16="http://schemas.microsoft.com/office/drawing/2014/main" val="559429310"/>
                  </a:ext>
                </a:extLst>
              </a:tr>
              <a:tr h="1522104">
                <a:tc>
                  <a:txBody>
                    <a:bodyPr/>
                    <a:lstStyle/>
                    <a:p>
                      <a:r>
                        <a:rPr lang="en-US" dirty="0">
                          <a:latin typeface="Times New Roman" panose="02020603050405020304" pitchFamily="18" charset="0"/>
                          <a:cs typeface="Times New Roman" panose="02020603050405020304" pitchFamily="18" charset="0"/>
                        </a:rPr>
                        <a:t>06.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Region level SAR image classification using deep features and spatial constraints.</a:t>
                      </a:r>
                    </a:p>
                  </a:txBody>
                  <a:tcPr/>
                </a:tc>
                <a:tc>
                  <a:txBody>
                    <a:bodyPr/>
                    <a:lstStyle/>
                    <a:p>
                      <a:r>
                        <a:rPr lang="en-US" dirty="0">
                          <a:latin typeface="Times New Roman" panose="02020603050405020304" pitchFamily="18" charset="0"/>
                          <a:cs typeface="Times New Roman" panose="02020603050405020304" pitchFamily="18" charset="0"/>
                        </a:rPr>
                        <a:t>2020</a:t>
                      </a:r>
                    </a:p>
                  </a:txBody>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Anjun Zhang</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This paper propose a region-level SAR image classification using novel CNN algorithm.</a:t>
                      </a:r>
                    </a:p>
                  </a:txBody>
                  <a:tcPr/>
                </a:tc>
                <a:tc>
                  <a:txBody>
                    <a:bodyPr/>
                    <a:lstStyle/>
                    <a:p>
                      <a:r>
                        <a:rPr lang="en-US" dirty="0">
                          <a:latin typeface="Times New Roman" panose="02020603050405020304" pitchFamily="18" charset="0"/>
                          <a:cs typeface="Times New Roman" panose="02020603050405020304" pitchFamily="18" charset="0"/>
                        </a:rPr>
                        <a:t>ISPRS</a:t>
                      </a:r>
                    </a:p>
                  </a:txBody>
                  <a:tcPr/>
                </a:tc>
                <a:extLst>
                  <a:ext uri="{0D108BD9-81ED-4DB2-BD59-A6C34878D82A}">
                    <a16:rowId xmlns:a16="http://schemas.microsoft.com/office/drawing/2014/main" val="1310410424"/>
                  </a:ext>
                </a:extLst>
              </a:tr>
            </a:tbl>
          </a:graphicData>
        </a:graphic>
      </p:graphicFrame>
    </p:spTree>
    <p:extLst>
      <p:ext uri="{BB962C8B-B14F-4D97-AF65-F5344CB8AC3E}">
        <p14:creationId xmlns:p14="http://schemas.microsoft.com/office/powerpoint/2010/main" val="2367204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0F89B-2D3D-4D6D-A701-7A552BD6350D}"/>
              </a:ext>
            </a:extLst>
          </p:cNvPr>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64D4C95B-13B9-4F5C-B101-7C28EA77D681}"/>
              </a:ext>
            </a:extLst>
          </p:cNvPr>
          <p:cNvSpPr>
            <a:spLocks noGrp="1"/>
          </p:cNvSpPr>
          <p:nvPr>
            <p:ph idx="1"/>
          </p:nvPr>
        </p:nvSpPr>
        <p:spPr>
          <a:xfrm>
            <a:off x="1277815" y="2098333"/>
            <a:ext cx="9636369" cy="3275526"/>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We came to know that Synthetic Aperture Radar(SAR) image classification method based on Convolution Neural Network(CNN) has faced some problems such as poor noise resistance and generalization ability.</a:t>
            </a:r>
          </a:p>
          <a:p>
            <a:pPr algn="just">
              <a:lnSpc>
                <a:spcPct val="150000"/>
              </a:lnSpc>
            </a:pPr>
            <a:r>
              <a:rPr lang="en-US" sz="2400" dirty="0">
                <a:latin typeface="Times New Roman" panose="02020603050405020304" pitchFamily="18" charset="0"/>
                <a:cs typeface="Times New Roman" panose="02020603050405020304" pitchFamily="18" charset="0"/>
              </a:rPr>
              <a:t>By comparing noise resistance and model parameters between SNNs and CNNs, the effectiveness and outstanding advantages of SNN are verified.</a:t>
            </a:r>
          </a:p>
        </p:txBody>
      </p:sp>
    </p:spTree>
    <p:extLst>
      <p:ext uri="{BB962C8B-B14F-4D97-AF65-F5344CB8AC3E}">
        <p14:creationId xmlns:p14="http://schemas.microsoft.com/office/powerpoint/2010/main" val="3725967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83165-2280-4E3A-B818-B1316CAA06BE}"/>
              </a:ext>
            </a:extLst>
          </p:cNvPr>
          <p:cNvSpPr>
            <a:spLocks noGrp="1"/>
          </p:cNvSpPr>
          <p:nvPr>
            <p:ph type="title"/>
          </p:nvPr>
        </p:nvSpPr>
        <p:spPr/>
        <p:txBody>
          <a:bodyPr>
            <a:normAutofit/>
          </a:bodyPr>
          <a:lstStyle/>
          <a:p>
            <a:pPr algn="ctr"/>
            <a:r>
              <a:rPr lang="en-US" sz="3600" b="1" u="sng" dirty="0">
                <a:latin typeface="Times New Roman" panose="02020603050405020304" pitchFamily="18" charset="0"/>
                <a:cs typeface="Times New Roman" panose="02020603050405020304" pitchFamily="18" charset="0"/>
              </a:rPr>
              <a:t>Disadvantage of Existing System</a:t>
            </a:r>
          </a:p>
        </p:txBody>
      </p:sp>
      <p:sp>
        <p:nvSpPr>
          <p:cNvPr id="3" name="Content Placeholder 2">
            <a:extLst>
              <a:ext uri="{FF2B5EF4-FFF2-40B4-BE49-F238E27FC236}">
                <a16:creationId xmlns:a16="http://schemas.microsoft.com/office/drawing/2014/main" id="{FBBBB7D5-FCE5-4AB5-B23A-37A60344A8DF}"/>
              </a:ext>
            </a:extLst>
          </p:cNvPr>
          <p:cNvSpPr>
            <a:spLocks noGrp="1"/>
          </p:cNvSpPr>
          <p:nvPr>
            <p:ph idx="1"/>
          </p:nvPr>
        </p:nvSpPr>
        <p:spPr>
          <a:xfrm>
            <a:off x="1453661" y="1867828"/>
            <a:ext cx="9284677" cy="2816713"/>
          </a:xfrm>
        </p:spPr>
        <p:txBody>
          <a:bodyPr>
            <a:normAutofit lnSpcReduction="10000"/>
          </a:bodyPr>
          <a:lstStyle/>
          <a:p>
            <a:pPr algn="just">
              <a:lnSpc>
                <a:spcPct val="100000"/>
              </a:lnSpc>
            </a:pPr>
            <a:r>
              <a:rPr lang="en-US" sz="2400" kern="0" dirty="0">
                <a:effectLst/>
                <a:latin typeface="Times New Roman" panose="02020603050405020304" pitchFamily="18" charset="0"/>
                <a:ea typeface="Times New Roman" panose="02020603050405020304" pitchFamily="18" charset="0"/>
              </a:rPr>
              <a:t>Spiking neural networks are still a relatively new and developing area of research</a:t>
            </a:r>
          </a:p>
          <a:p>
            <a:pPr algn="just">
              <a:lnSpc>
                <a:spcPct val="100000"/>
              </a:lnSpc>
            </a:pPr>
            <a:r>
              <a:rPr lang="en-US" sz="2400" kern="0" dirty="0">
                <a:latin typeface="Times New Roman" panose="02020603050405020304" pitchFamily="18" charset="0"/>
                <a:ea typeface="Times New Roman" panose="02020603050405020304" pitchFamily="18" charset="0"/>
              </a:rPr>
              <a:t>T</a:t>
            </a:r>
            <a:r>
              <a:rPr lang="en-US" sz="2400" kern="0" dirty="0">
                <a:effectLst/>
                <a:latin typeface="Times New Roman" panose="02020603050405020304" pitchFamily="18" charset="0"/>
                <a:ea typeface="Times New Roman" panose="02020603050405020304" pitchFamily="18" charset="0"/>
              </a:rPr>
              <a:t>he performance and efficiency may not yet be comparable to traditional neural networks for some applications.</a:t>
            </a:r>
          </a:p>
          <a:p>
            <a:pPr algn="just">
              <a:lnSpc>
                <a:spcPct val="100000"/>
              </a:lnSpc>
            </a:pPr>
            <a:r>
              <a:rPr lang="en-US" sz="2400" kern="0" dirty="0">
                <a:effectLst/>
                <a:latin typeface="Times New Roman" panose="02020603050405020304" pitchFamily="18" charset="0"/>
                <a:ea typeface="Times New Roman" panose="02020603050405020304" pitchFamily="18" charset="0"/>
              </a:rPr>
              <a:t>The classification using spiking neural network is not accurate.</a:t>
            </a:r>
          </a:p>
          <a:p>
            <a:pPr algn="just">
              <a:lnSpc>
                <a:spcPct val="100000"/>
              </a:lnSpc>
            </a:pPr>
            <a:r>
              <a:rPr lang="en-US" sz="2400" kern="0" dirty="0">
                <a:effectLst/>
                <a:latin typeface="Times New Roman" panose="02020603050405020304" pitchFamily="18" charset="0"/>
                <a:ea typeface="Times New Roman" panose="02020603050405020304" pitchFamily="18" charset="0"/>
              </a:rPr>
              <a:t>The accuracy of the system may be limited by the quality and quantity of the training data.</a:t>
            </a:r>
            <a:endParaRPr lang="en-US" sz="2400" dirty="0"/>
          </a:p>
        </p:txBody>
      </p:sp>
    </p:spTree>
    <p:extLst>
      <p:ext uri="{BB962C8B-B14F-4D97-AF65-F5344CB8AC3E}">
        <p14:creationId xmlns:p14="http://schemas.microsoft.com/office/powerpoint/2010/main" val="3380405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788D3-07E3-4333-8C27-8336FE6A22B3}"/>
              </a:ext>
            </a:extLst>
          </p:cNvPr>
          <p:cNvSpPr>
            <a:spLocks noGrp="1"/>
          </p:cNvSpPr>
          <p:nvPr>
            <p:ph type="title"/>
          </p:nvPr>
        </p:nvSpPr>
        <p:spPr>
          <a:xfrm>
            <a:off x="838200" y="142253"/>
            <a:ext cx="10515600" cy="1325563"/>
          </a:xfrm>
        </p:spPr>
        <p:txBody>
          <a:bodyPr/>
          <a:lstStyle/>
          <a:p>
            <a:pPr algn="ctr"/>
            <a:r>
              <a:rPr lang="en-US" u="sng"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61E3EBA4-DF78-4D2C-A335-1DD05FB1D4A2}"/>
              </a:ext>
            </a:extLst>
          </p:cNvPr>
          <p:cNvSpPr>
            <a:spLocks noGrp="1"/>
          </p:cNvSpPr>
          <p:nvPr>
            <p:ph idx="1"/>
          </p:nvPr>
        </p:nvSpPr>
        <p:spPr>
          <a:xfrm>
            <a:off x="838200" y="1861710"/>
            <a:ext cx="10515600" cy="4510953"/>
          </a:xfrm>
        </p:spPr>
        <p:txBody>
          <a:bodyPr>
            <a:normAutofit/>
          </a:bodyPr>
          <a:lstStyle/>
          <a:p>
            <a:pPr algn="just"/>
            <a:r>
              <a:rPr lang="en-US" sz="2500" dirty="0">
                <a:latin typeface="Times New Roman" panose="02020603050405020304" pitchFamily="18" charset="0"/>
                <a:cs typeface="Times New Roman" panose="02020603050405020304" pitchFamily="18" charset="0"/>
              </a:rPr>
              <a:t>Efficient image classification.</a:t>
            </a:r>
          </a:p>
          <a:p>
            <a:pPr algn="just"/>
            <a:r>
              <a:rPr lang="en-US" sz="2500" dirty="0">
                <a:latin typeface="Times New Roman" panose="02020603050405020304" pitchFamily="18" charset="0"/>
                <a:cs typeface="Times New Roman" panose="02020603050405020304" pitchFamily="18" charset="0"/>
              </a:rPr>
              <a:t>Combines classical CNN method and advanced SNN method.</a:t>
            </a:r>
          </a:p>
          <a:p>
            <a:pPr algn="just"/>
            <a:r>
              <a:rPr lang="en-US" sz="2500" dirty="0">
                <a:latin typeface="Times New Roman" panose="02020603050405020304" pitchFamily="18" charset="0"/>
                <a:cs typeface="Times New Roman" panose="02020603050405020304" pitchFamily="18" charset="0"/>
              </a:rPr>
              <a:t>Fine tuned enhanced image.</a:t>
            </a:r>
          </a:p>
        </p:txBody>
      </p:sp>
    </p:spTree>
    <p:extLst>
      <p:ext uri="{BB962C8B-B14F-4D97-AF65-F5344CB8AC3E}">
        <p14:creationId xmlns:p14="http://schemas.microsoft.com/office/powerpoint/2010/main" val="85563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3F6A7-13E9-4BD0-8414-701157BEC7CF}"/>
              </a:ext>
            </a:extLst>
          </p:cNvPr>
          <p:cNvSpPr>
            <a:spLocks noGrp="1"/>
          </p:cNvSpPr>
          <p:nvPr>
            <p:ph type="title"/>
          </p:nvPr>
        </p:nvSpPr>
        <p:spPr>
          <a:xfrm>
            <a:off x="838200" y="404881"/>
            <a:ext cx="10515600" cy="1325563"/>
          </a:xfrm>
        </p:spPr>
        <p:txBody>
          <a:bodyPr/>
          <a:lstStyle/>
          <a:p>
            <a:pPr algn="ctr"/>
            <a:r>
              <a:rPr lang="en-US" u="sng" dirty="0">
                <a:latin typeface="Times New Roman" panose="02020603050405020304" pitchFamily="18" charset="0"/>
                <a:cs typeface="Times New Roman" panose="02020603050405020304" pitchFamily="18" charset="0"/>
              </a:rPr>
              <a:t>Modules Split-Up </a:t>
            </a:r>
          </a:p>
        </p:txBody>
      </p:sp>
      <p:sp>
        <p:nvSpPr>
          <p:cNvPr id="5" name="Content Placeholder 4">
            <a:extLst>
              <a:ext uri="{FF2B5EF4-FFF2-40B4-BE49-F238E27FC236}">
                <a16:creationId xmlns:a16="http://schemas.microsoft.com/office/drawing/2014/main" id="{EFD83257-0C4F-4DF5-81F6-3FFF223799B9}"/>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Preprocessing</a:t>
            </a:r>
          </a:p>
          <a:p>
            <a:pPr lvl="1"/>
            <a:r>
              <a:rPr lang="en-US" dirty="0">
                <a:latin typeface="Times New Roman" panose="02020603050405020304" pitchFamily="18" charset="0"/>
                <a:cs typeface="Times New Roman" panose="02020603050405020304" pitchFamily="18" charset="0"/>
              </a:rPr>
              <a:t>Data set collection</a:t>
            </a:r>
          </a:p>
          <a:p>
            <a:pPr lvl="1"/>
            <a:r>
              <a:rPr lang="en-US" dirty="0">
                <a:latin typeface="Times New Roman" panose="02020603050405020304" pitchFamily="18" charset="0"/>
                <a:cs typeface="Times New Roman" panose="02020603050405020304" pitchFamily="18" charset="0"/>
              </a:rPr>
              <a:t>Noise reduction</a:t>
            </a:r>
          </a:p>
          <a:p>
            <a:r>
              <a:rPr lang="en-US" dirty="0">
                <a:latin typeface="Times New Roman" panose="02020603050405020304" pitchFamily="18" charset="0"/>
                <a:cs typeface="Times New Roman" panose="02020603050405020304" pitchFamily="18" charset="0"/>
              </a:rPr>
              <a:t>Classification (CNN)</a:t>
            </a:r>
          </a:p>
          <a:p>
            <a:pPr lvl="1"/>
            <a:r>
              <a:rPr lang="en-US" dirty="0">
                <a:latin typeface="Times New Roman" panose="02020603050405020304" pitchFamily="18" charset="0"/>
                <a:cs typeface="Times New Roman" panose="02020603050405020304" pitchFamily="18" charset="0"/>
              </a:rPr>
              <a:t>Convolution Layer</a:t>
            </a:r>
          </a:p>
          <a:p>
            <a:pPr lvl="1"/>
            <a:r>
              <a:rPr lang="en-US" dirty="0">
                <a:latin typeface="Times New Roman" panose="02020603050405020304" pitchFamily="18" charset="0"/>
                <a:cs typeface="Times New Roman" panose="02020603050405020304" pitchFamily="18" charset="0"/>
              </a:rPr>
              <a:t>Max Pooling</a:t>
            </a:r>
          </a:p>
          <a:p>
            <a:pPr lvl="1"/>
            <a:r>
              <a:rPr lang="en-US" dirty="0">
                <a:latin typeface="Times New Roman" panose="02020603050405020304" pitchFamily="18" charset="0"/>
                <a:cs typeface="Times New Roman" panose="02020603050405020304" pitchFamily="18" charset="0"/>
              </a:rPr>
              <a:t>Activation Function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Layer)</a:t>
            </a:r>
          </a:p>
          <a:p>
            <a:pPr lvl="1"/>
            <a:r>
              <a:rPr lang="en-US" dirty="0">
                <a:latin typeface="Times New Roman" panose="02020603050405020304" pitchFamily="18" charset="0"/>
                <a:cs typeface="Times New Roman" panose="02020603050405020304" pitchFamily="18" charset="0"/>
              </a:rPr>
              <a:t>Fully Connected Layer</a:t>
            </a:r>
          </a:p>
          <a:p>
            <a:r>
              <a:rPr lang="en-US" dirty="0">
                <a:latin typeface="Times New Roman" panose="02020603050405020304" pitchFamily="18" charset="0"/>
                <a:cs typeface="Times New Roman" panose="02020603050405020304" pitchFamily="18" charset="0"/>
              </a:rPr>
              <a:t>Tuning (SNN)</a:t>
            </a:r>
          </a:p>
          <a:p>
            <a:pPr lvl="1"/>
            <a:r>
              <a:rPr lang="en-US" dirty="0">
                <a:latin typeface="Times New Roman" panose="02020603050405020304" pitchFamily="18" charset="0"/>
                <a:cs typeface="Times New Roman" panose="02020603050405020304" pitchFamily="18" charset="0"/>
              </a:rPr>
              <a:t>Action potentials</a:t>
            </a:r>
          </a:p>
          <a:p>
            <a:pPr lvl="1"/>
            <a:r>
              <a:rPr lang="en-US" dirty="0">
                <a:latin typeface="Times New Roman" panose="02020603050405020304" pitchFamily="18" charset="0"/>
                <a:cs typeface="Times New Roman" panose="02020603050405020304" pitchFamily="18" charset="0"/>
              </a:rPr>
              <a:t>Spikes</a:t>
            </a:r>
          </a:p>
          <a:p>
            <a:pPr lvl="1"/>
            <a:r>
              <a:rPr lang="en-US" dirty="0">
                <a:latin typeface="Times New Roman" panose="02020603050405020304" pitchFamily="18" charset="0"/>
                <a:cs typeface="Times New Roman" panose="02020603050405020304" pitchFamily="18" charset="0"/>
              </a:rPr>
              <a:t>Pulses</a:t>
            </a:r>
          </a:p>
        </p:txBody>
      </p:sp>
    </p:spTree>
    <p:extLst>
      <p:ext uri="{BB962C8B-B14F-4D97-AF65-F5344CB8AC3E}">
        <p14:creationId xmlns:p14="http://schemas.microsoft.com/office/powerpoint/2010/main" val="1727853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1454</Words>
  <Application>Microsoft Office PowerPoint</Application>
  <PresentationFormat>Widescreen</PresentationFormat>
  <Paragraphs>158</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Classification and Enhancement of SAR Images using Machine Learning Techniques </vt:lpstr>
      <vt:lpstr>Abstract</vt:lpstr>
      <vt:lpstr>Introduction</vt:lpstr>
      <vt:lpstr>Literature Survey</vt:lpstr>
      <vt:lpstr>PowerPoint Presentation</vt:lpstr>
      <vt:lpstr>Existing System</vt:lpstr>
      <vt:lpstr>Disadvantage of Existing System</vt:lpstr>
      <vt:lpstr>Proposed System</vt:lpstr>
      <vt:lpstr>Modules Split-Up </vt:lpstr>
      <vt:lpstr>Architecture Diagram</vt:lpstr>
      <vt:lpstr>Algorithms</vt:lpstr>
      <vt:lpstr>Dataflow diagram</vt:lpstr>
      <vt:lpstr>BACKEND DESIGN OUTPUT</vt:lpstr>
      <vt:lpstr>PowerPoint Presentation</vt:lpstr>
      <vt:lpstr>PowerPoint Presentation</vt:lpstr>
      <vt:lpstr>PowerPoint Presentation</vt:lpstr>
      <vt:lpstr>FRONTEND DESIGN OUTPUT</vt:lpstr>
      <vt:lpstr>PowerPoint Presentation</vt:lpstr>
      <vt:lpstr>PowerPoint Presentation</vt:lpstr>
      <vt:lpstr>CONCLUSION</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and Enhancement of SAR Images using Machine Learning Techniques </dc:title>
  <dc:creator>Shofica Lakshmanan</dc:creator>
  <cp:lastModifiedBy>Shofica Lakshmanan</cp:lastModifiedBy>
  <cp:revision>15</cp:revision>
  <dcterms:created xsi:type="dcterms:W3CDTF">2023-05-05T16:20:16Z</dcterms:created>
  <dcterms:modified xsi:type="dcterms:W3CDTF">2023-05-18T04:28:12Z</dcterms:modified>
</cp:coreProperties>
</file>