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42B2A-DD6E-4DEE-89B0-6CB4BD4E9819}">
          <p14:sldIdLst>
            <p14:sldId id="256"/>
            <p14:sldId id="257"/>
            <p14:sldId id="258"/>
            <p14:sldId id="259"/>
            <p14:sldId id="260"/>
            <p14:sldId id="261"/>
            <p14:sldId id="262"/>
            <p14:sldId id="269"/>
            <p14:sldId id="263"/>
            <p14:sldId id="264"/>
            <p14:sldId id="265"/>
            <p14:sldId id="270"/>
            <p14:sldId id="268"/>
          </p14:sldIdLst>
        </p14:section>
      </p14:sectionLst>
    </p:ex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B.Ramya</a:t>
            </a:r>
            <a:r>
              <a:rPr lang="en-US" sz="2400" dirty="0" smtClean="0"/>
              <a:t> </a:t>
            </a:r>
            <a:endParaRPr lang="en-US" sz="2400" dirty="0"/>
          </a:p>
          <a:p>
            <a:r>
              <a:rPr lang="en-US" sz="2400" dirty="0"/>
              <a:t>REGISTER NO</a:t>
            </a:r>
            <a:r>
              <a:rPr lang="en-US" sz="2400" smtClean="0"/>
              <a:t>: </a:t>
            </a:r>
            <a:r>
              <a:rPr lang="en-US" sz="2400" smtClean="0"/>
              <a:t>312218836</a:t>
            </a:r>
            <a:endParaRPr lang="en-US" sz="2400" dirty="0"/>
          </a:p>
          <a:p>
            <a:r>
              <a:rPr lang="en-US" sz="2400" dirty="0"/>
              <a:t>DEPARTMENT</a:t>
            </a:r>
            <a:r>
              <a:rPr lang="en-US" sz="2400" dirty="0" smtClean="0"/>
              <a:t>: B.COM Accounting &amp; Finance </a:t>
            </a:r>
            <a:endParaRPr lang="en-US" sz="2400" dirty="0"/>
          </a:p>
          <a:p>
            <a:r>
              <a:rPr lang="en-US" sz="2400" dirty="0" smtClean="0"/>
              <a:t>COLLEGE : </a:t>
            </a:r>
            <a:r>
              <a:rPr lang="en-US" sz="2400" dirty="0" err="1" smtClean="0"/>
              <a:t>Avichi</a:t>
            </a:r>
            <a:r>
              <a:rPr lang="en-US" sz="2400" dirty="0" smtClean="0"/>
              <a:t> College Of Arts &amp;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914400" y="1028343"/>
            <a:ext cx="8229600" cy="3693319"/>
          </a:xfrm>
          <a:prstGeom prst="rect">
            <a:avLst/>
          </a:prstGeom>
        </p:spPr>
        <p:txBody>
          <a:bodyPr wrap="square">
            <a:spAutoFit/>
          </a:bodyPr>
          <a:lstStyle/>
          <a:p>
            <a:endParaRPr lang="en-US" dirty="0"/>
          </a:p>
          <a:p>
            <a:endParaRPr lang="en-US" dirty="0"/>
          </a:p>
          <a:p>
            <a:r>
              <a:rPr lang="en-US" dirty="0"/>
              <a:t>Our solution incorporates several advanced modeling techniques to enhance performance analysis. The </a:t>
            </a:r>
            <a:r>
              <a:rPr lang="en-US" dirty="0" smtClean="0"/>
              <a:t>Performance </a:t>
            </a:r>
            <a:r>
              <a:rPr lang="en-US" dirty="0"/>
              <a:t>Scoring </a:t>
            </a:r>
            <a:r>
              <a:rPr lang="en-US" dirty="0" smtClean="0"/>
              <a:t>Model </a:t>
            </a:r>
            <a:r>
              <a:rPr lang="en-US" dirty="0"/>
              <a:t>quantifies employee performance using weighted KPIs, helping to rank and identify top and low performers. The </a:t>
            </a:r>
            <a:r>
              <a:rPr lang="en-US" dirty="0" smtClean="0"/>
              <a:t>Trend </a:t>
            </a:r>
            <a:r>
              <a:rPr lang="en-US" dirty="0"/>
              <a:t>Analysis </a:t>
            </a:r>
            <a:r>
              <a:rPr lang="en-US" dirty="0" smtClean="0"/>
              <a:t>Model </a:t>
            </a:r>
            <a:r>
              <a:rPr lang="en-US" dirty="0"/>
              <a:t>examines historical data to uncover performance patterns and trends over time. With the </a:t>
            </a:r>
            <a:r>
              <a:rPr lang="en-US" dirty="0" smtClean="0"/>
              <a:t>Benchmarking Model, </a:t>
            </a:r>
            <a:r>
              <a:rPr lang="en-US" dirty="0"/>
              <a:t>performance is compared against industry standards or organizational goals to gauge relative success. The </a:t>
            </a:r>
            <a:r>
              <a:rPr lang="en-US" dirty="0" smtClean="0"/>
              <a:t>Predictive </a:t>
            </a:r>
            <a:r>
              <a:rPr lang="en-US" dirty="0"/>
              <a:t>Analytics </a:t>
            </a:r>
            <a:r>
              <a:rPr lang="en-US" dirty="0" smtClean="0"/>
              <a:t>Model </a:t>
            </a:r>
            <a:r>
              <a:rPr lang="en-US" dirty="0"/>
              <a:t>forecasts future performance based on past data, while the </a:t>
            </a:r>
            <a:r>
              <a:rPr lang="en-US" dirty="0" smtClean="0"/>
              <a:t>Scenario </a:t>
            </a:r>
            <a:r>
              <a:rPr lang="en-US" dirty="0"/>
              <a:t>Analysis </a:t>
            </a:r>
            <a:r>
              <a:rPr lang="en-US" dirty="0" smtClean="0"/>
              <a:t>Model tests </a:t>
            </a:r>
            <a:r>
              <a:rPr lang="en-US" dirty="0"/>
              <a:t>various scenarios to understand their potential impact. Together, these models provide a comprehensive and actionable view of employee performance, facilitating informed decision-making and strategic planning.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2462868064"/>
              </p:ext>
            </p:extLst>
          </p:nvPr>
        </p:nvGraphicFramePr>
        <p:xfrm>
          <a:off x="914400" y="1577975"/>
          <a:ext cx="10134600" cy="4525962"/>
        </p:xfrm>
        <a:graphic>
          <a:graphicData uri="http://schemas.openxmlformats.org/drawingml/2006/table">
            <a:tbl>
              <a:tblPr>
                <a:tableStyleId>{2D5ABB26-0587-4C30-8999-92F81FD0307C}</a:tableStyleId>
              </a:tblPr>
              <a:tblGrid>
                <a:gridCol w="1219200"/>
                <a:gridCol w="1042424"/>
                <a:gridCol w="729994"/>
                <a:gridCol w="729994"/>
                <a:gridCol w="729994"/>
                <a:gridCol w="729994"/>
                <a:gridCol w="729994"/>
                <a:gridCol w="729994"/>
                <a:gridCol w="729994"/>
                <a:gridCol w="729994"/>
                <a:gridCol w="729994"/>
                <a:gridCol w="1303030"/>
              </a:tblGrid>
              <a:tr h="948992">
                <a:tc>
                  <a:txBody>
                    <a:bodyPr/>
                    <a:lstStyle/>
                    <a:p>
                      <a:r>
                        <a:rPr lang="en-US" sz="1400" dirty="0"/>
                        <a:t>Employee ID</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Employee Name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Department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Position</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Performance Rating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Productivity Metric</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Attendance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Goal Achievement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Trend Analysis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Benchmarking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Predicted Performance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Scenario Analysis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48992">
                <a:tc>
                  <a:txBody>
                    <a:bodyPr/>
                    <a:lstStyle/>
                    <a:p>
                      <a:r>
                        <a:rPr lang="en-US" sz="1400"/>
                        <a:t>001</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John Doe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Sales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Sales Manager</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4.5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120 units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95%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85%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Improving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Above 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4.8</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Positive with Training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29994">
                <a:tc>
                  <a:txBody>
                    <a:bodyPr/>
                    <a:lstStyle/>
                    <a:p>
                      <a:r>
                        <a:rPr lang="en-US" sz="1400" dirty="0"/>
                        <a:t>002</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Jane Smith</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Marketing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Marketing Lead</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3.8</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80 campaigns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90%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75%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Stable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3.6</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Neutral Impact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48992">
                <a:tc>
                  <a:txBody>
                    <a:bodyPr/>
                    <a:lstStyle/>
                    <a:p>
                      <a:r>
                        <a:rPr lang="en-US" sz="1400"/>
                        <a:t>003</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Alex Johnson</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IT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Developer</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4.2</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15 projects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98%</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90%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Declining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Above 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4.0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Positive with Support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48992">
                <a:tc>
                  <a:txBody>
                    <a:bodyPr/>
                    <a:lstStyle/>
                    <a:p>
                      <a:r>
                        <a:rPr lang="en-US" sz="1400"/>
                        <a:t>004</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Emily Davis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HR</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HR Specialist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3.5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50 recruitment drives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85%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70%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Improving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Below 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3.7</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Requires Improvement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Rectangle 1"/>
          <p:cNvSpPr>
            <a:spLocks noChangeArrowheads="1"/>
          </p:cNvSpPr>
          <p:nvPr/>
        </p:nvSpPr>
        <p:spPr bwMode="auto">
          <a:xfrm>
            <a:off x="762000" y="136846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685800" y="1295400"/>
            <a:ext cx="8229600" cy="5078313"/>
          </a:xfrm>
          <a:prstGeom prst="rect">
            <a:avLst/>
          </a:prstGeom>
        </p:spPr>
        <p:txBody>
          <a:bodyPr wrap="square">
            <a:spAutoFit/>
          </a:bodyPr>
          <a:lstStyle/>
          <a:p>
            <a:r>
              <a:rPr lang="en-US" b="1" dirty="0"/>
              <a:t>Column Descriptions</a:t>
            </a:r>
            <a:r>
              <a:rPr lang="en-US" b="1" dirty="0" smtClean="0"/>
              <a:t>:</a:t>
            </a:r>
          </a:p>
          <a:p>
            <a:endParaRPr lang="en-US" dirty="0"/>
          </a:p>
          <a:p>
            <a:r>
              <a:rPr lang="en-US" b="1" dirty="0"/>
              <a:t>Employee ID:</a:t>
            </a:r>
            <a:r>
              <a:rPr lang="en-US" dirty="0"/>
              <a:t> Unique identifier for each employee.</a:t>
            </a:r>
          </a:p>
          <a:p>
            <a:r>
              <a:rPr lang="en-US" b="1" dirty="0"/>
              <a:t>Employee Name:</a:t>
            </a:r>
            <a:r>
              <a:rPr lang="en-US" dirty="0"/>
              <a:t> Full name of the employee.</a:t>
            </a:r>
          </a:p>
          <a:p>
            <a:r>
              <a:rPr lang="en-US" b="1" dirty="0"/>
              <a:t>Department:</a:t>
            </a:r>
            <a:r>
              <a:rPr lang="en-US" dirty="0"/>
              <a:t> The department where the employee works.</a:t>
            </a:r>
          </a:p>
          <a:p>
            <a:r>
              <a:rPr lang="en-US" b="1" dirty="0"/>
              <a:t>Position:</a:t>
            </a:r>
            <a:r>
              <a:rPr lang="en-US" dirty="0"/>
              <a:t> Job title or role of the employee.</a:t>
            </a:r>
          </a:p>
          <a:p>
            <a:r>
              <a:rPr lang="en-US" b="1" dirty="0"/>
              <a:t>Performance Rating:</a:t>
            </a:r>
            <a:r>
              <a:rPr lang="en-US" dirty="0"/>
              <a:t> Overall rating based on performance reviews.</a:t>
            </a:r>
          </a:p>
          <a:p>
            <a:r>
              <a:rPr lang="en-US" b="1" dirty="0"/>
              <a:t>Productivity Metric:</a:t>
            </a:r>
            <a:r>
              <a:rPr lang="en-US" dirty="0"/>
              <a:t> Quantitative measure of work output.</a:t>
            </a:r>
          </a:p>
          <a:p>
            <a:r>
              <a:rPr lang="en-US" b="1" dirty="0"/>
              <a:t>Attendance:</a:t>
            </a:r>
            <a:r>
              <a:rPr lang="en-US" dirty="0"/>
              <a:t> Percentage of time present versus time missed.</a:t>
            </a:r>
          </a:p>
          <a:p>
            <a:r>
              <a:rPr lang="en-US" b="1" dirty="0"/>
              <a:t>Goal Achievement:</a:t>
            </a:r>
            <a:r>
              <a:rPr lang="en-US" dirty="0"/>
              <a:t> Percentage of goals met.</a:t>
            </a:r>
          </a:p>
          <a:p>
            <a:r>
              <a:rPr lang="en-US" b="1" dirty="0"/>
              <a:t>Trend Analysis:</a:t>
            </a:r>
            <a:r>
              <a:rPr lang="en-US" dirty="0"/>
              <a:t> Performance trend over time (e.g., Improving, Stable, Declining).</a:t>
            </a:r>
          </a:p>
          <a:p>
            <a:r>
              <a:rPr lang="en-US" b="1" dirty="0"/>
              <a:t>Benchmarking:</a:t>
            </a:r>
            <a:r>
              <a:rPr lang="en-US" dirty="0"/>
              <a:t> Comparison against industry standards or company goals (e.g., Above Average, Average, Below Average).</a:t>
            </a:r>
          </a:p>
          <a:p>
            <a:r>
              <a:rPr lang="en-US" b="1" dirty="0"/>
              <a:t>Predicted Performance:</a:t>
            </a:r>
            <a:r>
              <a:rPr lang="en-US" dirty="0"/>
              <a:t> Forecasted performance based on historical data.</a:t>
            </a:r>
          </a:p>
          <a:p>
            <a:r>
              <a:rPr lang="en-US" b="1" dirty="0"/>
              <a:t>Scenario Analysis:</a:t>
            </a:r>
            <a:r>
              <a:rPr lang="en-US" dirty="0"/>
              <a:t> Impact of potential scenarios on performance (e.g., Positive with Training, Requires Improvement).</a:t>
            </a:r>
          </a:p>
          <a:p>
            <a:r>
              <a:rPr lang="en-US" dirty="0"/>
              <a:t>This table provides a clear and structured view of various performance metrics and insights for each employee, facilitating effective analysis and decision-making.</a:t>
            </a:r>
          </a:p>
        </p:txBody>
      </p:sp>
    </p:spTree>
    <p:extLst>
      <p:ext uri="{BB962C8B-B14F-4D97-AF65-F5344CB8AC3E}">
        <p14:creationId xmlns:p14="http://schemas.microsoft.com/office/powerpoint/2010/main" val="227853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533400" y="1219200"/>
            <a:ext cx="8001000" cy="3970318"/>
          </a:xfrm>
          <a:prstGeom prst="rect">
            <a:avLst/>
          </a:prstGeom>
        </p:spPr>
        <p:txBody>
          <a:bodyPr wrap="square">
            <a:spAutoFit/>
          </a:bodyPr>
          <a:lstStyle/>
          <a:p>
            <a:endParaRPr lang="en-US" dirty="0"/>
          </a:p>
          <a:p>
            <a:endParaRPr lang="en-US" dirty="0"/>
          </a:p>
          <a:p>
            <a:r>
              <a:rPr lang="en-US" dirty="0"/>
              <a:t>The Employee Performance Analysis system developed using Microsoft Excel offers a powerful tool for evaluating and enhancing employee performance. By integrating diverse data sources and applying advanced modeling techniques, the system delivers actionable insights and a comprehensive view of employee metrics. The structured approach enables HR professionals, department managers, and senior leaders to make informed decisions, track performance trends, and identify both high performers and areas needing improvement. The interactive dashboards and detailed reports facilitate easy interpretation of data, while predictive and scenario analysis models support strategic planning and proactive management. Overall, this solution not only streamlines performance evaluation processes but also drives more effective talent management and organizational development, contributing to a more engaged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381000"/>
            <a:ext cx="10681335" cy="758190"/>
          </a:xfrm>
        </p:spPr>
        <p:txBody>
          <a:bodyPr/>
          <a:lstStyle/>
          <a:p>
            <a:r>
              <a:rPr lang="en-US" dirty="0" smtClean="0"/>
              <a:t>PROBLEM	STATEMENT</a:t>
            </a:r>
            <a:endParaRPr lang="en-US" dirty="0"/>
          </a:p>
        </p:txBody>
      </p:sp>
      <p:sp>
        <p:nvSpPr>
          <p:cNvPr id="10" name="object 10"/>
          <p:cNvSpPr txBox="1">
            <a:spLocks noGrp="1"/>
          </p:cNvSpPr>
          <p:nvPr>
            <p:ph type="sldNum" sz="quarter" idx="7"/>
          </p:nvPr>
        </p:nvSpPr>
        <p:spPr/>
        <p:txBody>
          <a:bodyPr/>
          <a:lstStyle/>
          <a:p>
            <a:fld id="{81D60167-4931-47E6-BA6A-407CBD079E47}" type="slidenum">
              <a:rPr lang="en-US" smtClean="0"/>
              <a:pPr/>
              <a:t>4</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457200" y="1271391"/>
            <a:ext cx="6858000" cy="3693319"/>
          </a:xfrm>
          <a:prstGeom prst="rect">
            <a:avLst/>
          </a:prstGeom>
        </p:spPr>
        <p:txBody>
          <a:bodyPr wrap="square">
            <a:spAutoFit/>
          </a:bodyPr>
          <a:lstStyle/>
          <a:p>
            <a:r>
              <a:rPr lang="en-US" dirty="0"/>
              <a:t>The objective of this project is to develop a performance analysis system using Microsoft Excel to evaluate employee performance metrics effectively. This involves collecting data from performance reviews, productivity metrics, and attendance records, and organizing it in a structured Excel workbook. Key performance indicators (KPIs) such as productivity, quality of work, and attendance will be defined and analyzed using Excel functions and pivot tables. The project will include creating interactive dashboards and detailed reports to present insights and actionable recommendations. Comprehensive documentation and training materials will also be developed to ensure effective use of the analysis system. Success will be measured by the accuracy of the data analysis, the clarity of insights provided, and the overall improvement in decision-making processes.</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533400" y="1524000"/>
            <a:ext cx="8820150" cy="4893647"/>
          </a:xfrm>
          <a:prstGeom prst="rect">
            <a:avLst/>
          </a:prstGeom>
          <a:noFill/>
        </p:spPr>
        <p:txBody>
          <a:bodyPr wrap="square" rtlCol="0">
            <a:spAutoFit/>
          </a:bodyPr>
          <a:lstStyle/>
          <a:p>
            <a:r>
              <a:rPr lang="en-US" sz="2400" dirty="0"/>
              <a:t>This project aims to create a comprehensive performance analysis system using Microsoft Excel to evaluate and enhance employee performance. It involves collecting and organizing data from performance reviews, productivity metrics, and attendance records into a well-structured Excel workbook. Key performance indicators (KPIs) such as productivity, quality of work, and attendance will be defined and analyzed using Excel’s functions and pivot tables. The project will produce interactive dashboards and detailed reports to present clear, actionable insights and recommendations. Additionally, thorough documentation and training materials will be provided to ensure effective use of the analysis system. This initiative will help HR and management make data-driven decisions, recognize top performers, and identify areas for improvement.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57237" y="1897856"/>
            <a:ext cx="6096000" cy="3970318"/>
          </a:xfrm>
          <a:prstGeom prst="rect">
            <a:avLst/>
          </a:prstGeom>
        </p:spPr>
        <p:txBody>
          <a:bodyPr>
            <a:spAutoFit/>
          </a:bodyPr>
          <a:lstStyle/>
          <a:p>
            <a:r>
              <a:rPr lang="en-US" dirty="0"/>
              <a:t>Certainly! Here are the end users of the Employee Performance Analysis system </a:t>
            </a:r>
          </a:p>
          <a:p>
            <a:endParaRPr lang="en-US" dirty="0"/>
          </a:p>
          <a:p>
            <a:pPr marL="285750" indent="-285750">
              <a:buFont typeface="Wingdings" pitchFamily="2" charset="2"/>
              <a:buChar char="§"/>
            </a:pPr>
            <a:r>
              <a:rPr lang="en-US" dirty="0" smtClean="0"/>
              <a:t>HR Professionals: Manage </a:t>
            </a:r>
            <a:r>
              <a:rPr lang="en-US" dirty="0"/>
              <a:t>and assess employee performance, handle talent management and development.</a:t>
            </a:r>
          </a:p>
          <a:p>
            <a:pPr marL="285750" indent="-285750">
              <a:buFont typeface="Wingdings" pitchFamily="2" charset="2"/>
              <a:buChar char="§"/>
            </a:pPr>
            <a:r>
              <a:rPr lang="en-US" dirty="0" smtClean="0"/>
              <a:t>Department Managers: Evaluate </a:t>
            </a:r>
            <a:r>
              <a:rPr lang="en-US" dirty="0"/>
              <a:t>team and individual performance, set goals, and provide feedback.</a:t>
            </a:r>
          </a:p>
          <a:p>
            <a:pPr marL="285750" indent="-285750">
              <a:buFont typeface="Wingdings" pitchFamily="2" charset="2"/>
              <a:buChar char="§"/>
            </a:pPr>
            <a:r>
              <a:rPr lang="en-US" dirty="0" smtClean="0"/>
              <a:t>Senior Management : </a:t>
            </a:r>
            <a:r>
              <a:rPr lang="en-US" dirty="0"/>
              <a:t>Make strategic decisions based on high-level performance insights and organizational trends.</a:t>
            </a:r>
          </a:p>
          <a:p>
            <a:pPr marL="285750" indent="-285750">
              <a:buFont typeface="Wingdings" pitchFamily="2" charset="2"/>
              <a:buChar char="§"/>
            </a:pPr>
            <a:r>
              <a:rPr lang="en-US" dirty="0" smtClean="0"/>
              <a:t>Team </a:t>
            </a:r>
            <a:r>
              <a:rPr lang="en-US" dirty="0"/>
              <a:t>Leaders</a:t>
            </a:r>
            <a:r>
              <a:rPr lang="en-US" dirty="0" smtClean="0"/>
              <a:t>: </a:t>
            </a:r>
            <a:r>
              <a:rPr lang="en-US" dirty="0"/>
              <a:t>Use performance data to support team members and address performance issues.</a:t>
            </a:r>
          </a:p>
          <a:p>
            <a:pPr marL="285750" indent="-285750">
              <a:buFont typeface="Wingdings" pitchFamily="2" charset="2"/>
              <a:buChar char="§"/>
            </a:pPr>
            <a:r>
              <a:rPr lang="en-US" dirty="0" smtClean="0"/>
              <a:t>Employees </a:t>
            </a:r>
            <a:r>
              <a:rPr lang="en-US" dirty="0"/>
              <a:t>(Indirectly</a:t>
            </a:r>
            <a:r>
              <a:rPr lang="en-US" dirty="0" smtClean="0"/>
              <a:t>):Benefit </a:t>
            </a:r>
            <a:r>
              <a:rPr lang="en-US" dirty="0"/>
              <a:t>from fair evaluations and targeted development opportunities based on system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71800" y="1946255"/>
            <a:ext cx="6096000" cy="3416320"/>
          </a:xfrm>
          <a:prstGeom prst="rect">
            <a:avLst/>
          </a:prstGeom>
        </p:spPr>
        <p:txBody>
          <a:bodyPr>
            <a:spAutoFit/>
          </a:bodyPr>
          <a:lstStyle/>
          <a:p>
            <a:pPr marL="285750" indent="-285750">
              <a:buFont typeface="Arial" pitchFamily="34" charset="0"/>
              <a:buChar char="•"/>
            </a:pPr>
            <a:r>
              <a:rPr lang="en-US" dirty="0" smtClean="0"/>
              <a:t>Streamlined Analysis: Integrates </a:t>
            </a:r>
            <a:r>
              <a:rPr lang="en-US" dirty="0"/>
              <a:t>and organizes performance data for efficient evaluation and reporting.</a:t>
            </a:r>
          </a:p>
          <a:p>
            <a:pPr marL="285750" indent="-285750">
              <a:buFont typeface="Arial" pitchFamily="34" charset="0"/>
              <a:buChar char="•"/>
            </a:pPr>
            <a:r>
              <a:rPr lang="en-US" dirty="0" smtClean="0"/>
              <a:t>Data-Driven Decisions: Offers </a:t>
            </a:r>
            <a:r>
              <a:rPr lang="en-US" dirty="0"/>
              <a:t>actionable insights to guide HR and management in making informed decisions on employee development and rewards.</a:t>
            </a:r>
          </a:p>
          <a:p>
            <a:pPr marL="285750" indent="-285750">
              <a:buFont typeface="Arial" pitchFamily="34" charset="0"/>
              <a:buChar char="•"/>
            </a:pPr>
            <a:r>
              <a:rPr lang="en-US" dirty="0" smtClean="0"/>
              <a:t>Enhanced </a:t>
            </a:r>
            <a:r>
              <a:rPr lang="en-US" dirty="0"/>
              <a:t>Efficiency</a:t>
            </a:r>
            <a:r>
              <a:rPr lang="en-US" dirty="0" smtClean="0"/>
              <a:t>:  </a:t>
            </a:r>
            <a:r>
              <a:rPr lang="en-US" dirty="0"/>
              <a:t>Automates data processing and reporting, reducing manual effort and saving time.</a:t>
            </a:r>
          </a:p>
          <a:p>
            <a:pPr marL="285750" indent="-285750">
              <a:buFont typeface="Arial" pitchFamily="34" charset="0"/>
              <a:buChar char="•"/>
            </a:pPr>
            <a:r>
              <a:rPr lang="en-US" dirty="0" smtClean="0"/>
              <a:t>Visual </a:t>
            </a:r>
            <a:r>
              <a:rPr lang="en-US" dirty="0"/>
              <a:t>Clarity</a:t>
            </a:r>
            <a:r>
              <a:rPr lang="en-US" dirty="0" smtClean="0"/>
              <a:t>: </a:t>
            </a:r>
            <a:r>
              <a:rPr lang="en-US" dirty="0"/>
              <a:t>Features interactive dashboards and clear visualizations to easily track and understand performance trends.</a:t>
            </a:r>
          </a:p>
          <a:p>
            <a:pPr marL="285750" indent="-285750">
              <a:buFont typeface="Arial" pitchFamily="34" charset="0"/>
              <a:buChar char="•"/>
            </a:pPr>
            <a:r>
              <a:rPr lang="en-US" dirty="0" err="1" smtClean="0"/>
              <a:t>User-Friendly:Utilizes</a:t>
            </a:r>
            <a:r>
              <a:rPr lang="en-US" dirty="0" smtClean="0"/>
              <a:t> </a:t>
            </a:r>
            <a:r>
              <a:rPr lang="en-US" dirty="0"/>
              <a:t>familiar Excel tools for ease of use, ensuring quick adoption and effective application.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85800" y="1371600"/>
            <a:ext cx="8458200" cy="2862322"/>
          </a:xfrm>
          <a:prstGeom prst="rect">
            <a:avLst/>
          </a:prstGeom>
        </p:spPr>
        <p:txBody>
          <a:bodyPr wrap="square">
            <a:spAutoFit/>
          </a:bodyPr>
          <a:lstStyle/>
          <a:p>
            <a:r>
              <a:rPr lang="en-US" dirty="0"/>
              <a:t>The dataset for the Employee Performance Analysis system includes several key components. It contains </a:t>
            </a:r>
            <a:r>
              <a:rPr lang="en-US" dirty="0" smtClean="0"/>
              <a:t>Employee ID </a:t>
            </a:r>
            <a:r>
              <a:rPr lang="en-US" dirty="0"/>
              <a:t>and </a:t>
            </a:r>
            <a:r>
              <a:rPr lang="en-US" dirty="0" smtClean="0"/>
              <a:t>Employee Name for </a:t>
            </a:r>
            <a:r>
              <a:rPr lang="en-US" dirty="0"/>
              <a:t>accurate tracking and identification. </a:t>
            </a:r>
            <a:r>
              <a:rPr lang="en-US" dirty="0" smtClean="0"/>
              <a:t>Department and Position  </a:t>
            </a:r>
            <a:r>
              <a:rPr lang="en-US" dirty="0"/>
              <a:t>fields categorize employees by their roles and teams, aiding in targeted analysis. </a:t>
            </a:r>
            <a:r>
              <a:rPr lang="en-US" dirty="0" smtClean="0"/>
              <a:t>Performance Ratings</a:t>
            </a:r>
            <a:r>
              <a:rPr lang="en-US" dirty="0"/>
              <a:t> </a:t>
            </a:r>
            <a:r>
              <a:rPr lang="en-US" dirty="0" smtClean="0"/>
              <a:t> </a:t>
            </a:r>
            <a:r>
              <a:rPr lang="en-US" dirty="0"/>
              <a:t>offer evaluative scores from performance reviews, while </a:t>
            </a:r>
            <a:r>
              <a:rPr lang="en-US" dirty="0" smtClean="0"/>
              <a:t>Productivity Metrics </a:t>
            </a:r>
            <a:r>
              <a:rPr lang="en-US" dirty="0"/>
              <a:t>measure work output and efficiency. </a:t>
            </a:r>
            <a:r>
              <a:rPr lang="en-US" dirty="0" smtClean="0"/>
              <a:t>Attendance Records track </a:t>
            </a:r>
            <a:r>
              <a:rPr lang="en-US" dirty="0"/>
              <a:t>hours worked and punctuality, and </a:t>
            </a:r>
            <a:r>
              <a:rPr lang="en-US" dirty="0" smtClean="0"/>
              <a:t>Goal Achievement </a:t>
            </a:r>
            <a:r>
              <a:rPr lang="en-US" dirty="0"/>
              <a:t>indicates how well employees meet their objectives. Additionally, </a:t>
            </a:r>
            <a:r>
              <a:rPr lang="en-US" dirty="0" smtClean="0"/>
              <a:t>Feedback Comments </a:t>
            </a:r>
            <a:r>
              <a:rPr lang="en-US" dirty="0"/>
              <a:t>provide qualitative insights, and </a:t>
            </a:r>
            <a:r>
              <a:rPr lang="en-US" dirty="0" smtClean="0"/>
              <a:t>Training </a:t>
            </a:r>
            <a:r>
              <a:rPr lang="en-US" dirty="0"/>
              <a:t>and </a:t>
            </a:r>
            <a:r>
              <a:rPr lang="en-US" dirty="0" smtClean="0"/>
              <a:t>Development information </a:t>
            </a:r>
            <a:r>
              <a:rPr lang="en-US" dirty="0"/>
              <a:t>highlights completed programs and skill improvements. This comprehensive dataset allows for a thorough analysis of employee performance from multiple perspectives.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458494" y="1695450"/>
            <a:ext cx="7848600" cy="2646878"/>
          </a:xfrm>
          <a:prstGeom prst="rect">
            <a:avLst/>
          </a:prstGeom>
          <a:noFill/>
        </p:spPr>
        <p:txBody>
          <a:bodyPr wrap="square" rtlCol="0">
            <a:spAutoFit/>
          </a:bodyPr>
          <a:lstStyle/>
          <a:p>
            <a:pPr marL="285750" indent="-285750">
              <a:buFont typeface="Arial" pitchFamily="34" charset="0"/>
              <a:buChar char="•"/>
            </a:pPr>
            <a:r>
              <a:rPr lang="en-US" dirty="0" smtClean="0">
                <a:solidFill>
                  <a:srgbClr val="0D0D0D"/>
                </a:solidFill>
                <a:cs typeface="Times New Roman" panose="02020603050405020304" pitchFamily="18" charset="0"/>
              </a:rPr>
              <a:t>Integrated </a:t>
            </a:r>
            <a:r>
              <a:rPr lang="en-US" dirty="0">
                <a:solidFill>
                  <a:srgbClr val="0D0D0D"/>
                </a:solidFill>
                <a:cs typeface="Times New Roman" panose="02020603050405020304" pitchFamily="18" charset="0"/>
              </a:rPr>
              <a:t>Analysis</a:t>
            </a:r>
            <a:r>
              <a:rPr lang="en-US" dirty="0" smtClean="0">
                <a:solidFill>
                  <a:srgbClr val="0D0D0D"/>
                </a:solidFill>
                <a:cs typeface="Times New Roman" panose="02020603050405020304" pitchFamily="18" charset="0"/>
              </a:rPr>
              <a:t>: </a:t>
            </a:r>
            <a:r>
              <a:rPr lang="en-US" dirty="0">
                <a:solidFill>
                  <a:srgbClr val="0D0D0D"/>
                </a:solidFill>
                <a:cs typeface="Times New Roman" panose="02020603050405020304" pitchFamily="18" charset="0"/>
              </a:rPr>
              <a:t>Seamlessly combines multiple data sources into one cohesive Excel system, providing a holistic view of employee performance</a:t>
            </a:r>
            <a:r>
              <a:rPr lang="en-US" sz="2000" dirty="0">
                <a:solidFill>
                  <a:srgbClr val="0D0D0D"/>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smtClean="0">
                <a:solidFill>
                  <a:srgbClr val="0D0D0D"/>
                </a:solidFill>
                <a:latin typeface="+mj-lt"/>
                <a:cs typeface="Times New Roman" panose="02020603050405020304" pitchFamily="18" charset="0"/>
              </a:rPr>
              <a:t>     Interactive </a:t>
            </a:r>
            <a:r>
              <a:rPr lang="en-US" sz="1600" dirty="0">
                <a:solidFill>
                  <a:srgbClr val="0D0D0D"/>
                </a:solidFill>
                <a:latin typeface="+mj-lt"/>
                <a:cs typeface="Times New Roman" panose="02020603050405020304" pitchFamily="18" charset="0"/>
              </a:rPr>
              <a:t>Dashboards</a:t>
            </a:r>
            <a:r>
              <a:rPr lang="en-US" sz="1600" dirty="0" smtClean="0">
                <a:solidFill>
                  <a:srgbClr val="0D0D0D"/>
                </a:solidFill>
                <a:latin typeface="+mj-lt"/>
                <a:cs typeface="Times New Roman" panose="02020603050405020304" pitchFamily="18" charset="0"/>
              </a:rPr>
              <a:t>:  </a:t>
            </a:r>
            <a:r>
              <a:rPr lang="en-US" sz="1600" dirty="0">
                <a:solidFill>
                  <a:srgbClr val="0D0D0D"/>
                </a:solidFill>
                <a:latin typeface="+mj-lt"/>
                <a:cs typeface="Times New Roman" panose="02020603050405020304" pitchFamily="18" charset="0"/>
              </a:rPr>
              <a:t>Features dynamic, user-friendly dashboards that visually present performance metrics and trends for quick, actionable insights.</a:t>
            </a:r>
          </a:p>
          <a:p>
            <a:pPr>
              <a:buFont typeface="Arial" panose="020B0604020202020204" pitchFamily="34" charset="0"/>
              <a:buChar char="•"/>
            </a:pPr>
            <a:r>
              <a:rPr lang="en-US" sz="1600" dirty="0">
                <a:solidFill>
                  <a:srgbClr val="0D0D0D"/>
                </a:solidFill>
                <a:latin typeface="+mj-lt"/>
                <a:cs typeface="Times New Roman" panose="02020603050405020304" pitchFamily="18" charset="0"/>
              </a:rPr>
              <a:t> </a:t>
            </a:r>
            <a:r>
              <a:rPr lang="en-US" sz="1600" dirty="0" smtClean="0">
                <a:solidFill>
                  <a:srgbClr val="0D0D0D"/>
                </a:solidFill>
                <a:latin typeface="+mj-lt"/>
                <a:cs typeface="Times New Roman" panose="02020603050405020304" pitchFamily="18" charset="0"/>
              </a:rPr>
              <a:t>    Customizable </a:t>
            </a:r>
            <a:r>
              <a:rPr lang="en-US" sz="1600" dirty="0">
                <a:solidFill>
                  <a:srgbClr val="0D0D0D"/>
                </a:solidFill>
                <a:latin typeface="+mj-lt"/>
                <a:cs typeface="Times New Roman" panose="02020603050405020304" pitchFamily="18" charset="0"/>
              </a:rPr>
              <a:t>Reporting</a:t>
            </a:r>
            <a:r>
              <a:rPr lang="en-US" sz="1600" dirty="0" smtClean="0">
                <a:solidFill>
                  <a:srgbClr val="0D0D0D"/>
                </a:solidFill>
                <a:latin typeface="+mj-lt"/>
                <a:cs typeface="Times New Roman" panose="02020603050405020304" pitchFamily="18" charset="0"/>
              </a:rPr>
              <a:t>: </a:t>
            </a:r>
            <a:r>
              <a:rPr lang="en-US" sz="1600" dirty="0">
                <a:solidFill>
                  <a:srgbClr val="0D0D0D"/>
                </a:solidFill>
                <a:latin typeface="+mj-lt"/>
                <a:cs typeface="Times New Roman" panose="02020603050405020304" pitchFamily="18" charset="0"/>
              </a:rPr>
              <a:t>Delivers tailored reports that can be easily adjusted to meet specific needs, offering flexibility in performance evaluation.</a:t>
            </a:r>
          </a:p>
          <a:p>
            <a:pPr>
              <a:buFont typeface="Arial" panose="020B0604020202020204" pitchFamily="34" charset="0"/>
              <a:buChar char="•"/>
            </a:pPr>
            <a:r>
              <a:rPr lang="en-US" sz="1600" dirty="0">
                <a:solidFill>
                  <a:srgbClr val="0D0D0D"/>
                </a:solidFill>
                <a:latin typeface="+mj-lt"/>
                <a:cs typeface="Times New Roman" panose="02020603050405020304" pitchFamily="18" charset="0"/>
              </a:rPr>
              <a:t> </a:t>
            </a:r>
            <a:r>
              <a:rPr lang="en-US" sz="1600" dirty="0" smtClean="0">
                <a:solidFill>
                  <a:srgbClr val="0D0D0D"/>
                </a:solidFill>
                <a:latin typeface="+mj-lt"/>
                <a:cs typeface="Times New Roman" panose="02020603050405020304" pitchFamily="18" charset="0"/>
              </a:rPr>
              <a:t>      Automated </a:t>
            </a:r>
            <a:r>
              <a:rPr lang="en-US" sz="1600" dirty="0">
                <a:solidFill>
                  <a:srgbClr val="0D0D0D"/>
                </a:solidFill>
                <a:latin typeface="+mj-lt"/>
                <a:cs typeface="Times New Roman" panose="02020603050405020304" pitchFamily="18" charset="0"/>
              </a:rPr>
              <a:t>Insights</a:t>
            </a:r>
            <a:r>
              <a:rPr lang="en-US" sz="1600" dirty="0" smtClean="0">
                <a:solidFill>
                  <a:srgbClr val="0D0D0D"/>
                </a:solidFill>
                <a:latin typeface="+mj-lt"/>
                <a:cs typeface="Times New Roman" panose="02020603050405020304" pitchFamily="18" charset="0"/>
              </a:rPr>
              <a:t>: </a:t>
            </a:r>
            <a:r>
              <a:rPr lang="en-US" sz="1600" dirty="0">
                <a:solidFill>
                  <a:srgbClr val="0D0D0D"/>
                </a:solidFill>
                <a:latin typeface="+mj-lt"/>
                <a:cs typeface="Times New Roman" panose="02020603050405020304" pitchFamily="18" charset="0"/>
              </a:rPr>
              <a:t>Utilizes advanced Excel functions to automate data analysis, reducing manual effort and highlighting key trends and outliers.</a:t>
            </a:r>
          </a:p>
          <a:p>
            <a:pPr>
              <a:buFont typeface="Arial" panose="020B0604020202020204" pitchFamily="34" charset="0"/>
              <a:buChar char="•"/>
            </a:pPr>
            <a:r>
              <a:rPr lang="en-US" sz="1600" dirty="0">
                <a:solidFill>
                  <a:srgbClr val="0D0D0D"/>
                </a:solidFill>
                <a:latin typeface="+mj-lt"/>
                <a:cs typeface="Times New Roman" panose="02020603050405020304" pitchFamily="18" charset="0"/>
              </a:rPr>
              <a:t> </a:t>
            </a:r>
            <a:r>
              <a:rPr lang="en-US" sz="1600" dirty="0" smtClean="0">
                <a:solidFill>
                  <a:srgbClr val="0D0D0D"/>
                </a:solidFill>
                <a:latin typeface="+mj-lt"/>
                <a:cs typeface="Times New Roman" panose="02020603050405020304" pitchFamily="18" charset="0"/>
              </a:rPr>
              <a:t>   Intuitive </a:t>
            </a:r>
            <a:r>
              <a:rPr lang="en-US" sz="1600" dirty="0">
                <a:solidFill>
                  <a:srgbClr val="0D0D0D"/>
                </a:solidFill>
                <a:latin typeface="+mj-lt"/>
                <a:cs typeface="Times New Roman" panose="02020603050405020304" pitchFamily="18" charset="0"/>
              </a:rPr>
              <a:t>Interface</a:t>
            </a:r>
            <a:r>
              <a:rPr lang="en-US" sz="1600" dirty="0" smtClean="0">
                <a:solidFill>
                  <a:srgbClr val="0D0D0D"/>
                </a:solidFill>
                <a:latin typeface="+mj-lt"/>
                <a:cs typeface="Times New Roman" panose="02020603050405020304" pitchFamily="18" charset="0"/>
              </a:rPr>
              <a:t>: </a:t>
            </a:r>
            <a:r>
              <a:rPr lang="en-US" sz="1600" dirty="0">
                <a:solidFill>
                  <a:srgbClr val="0D0D0D"/>
                </a:solidFill>
                <a:latin typeface="+mj-lt"/>
                <a:cs typeface="Times New Roman" panose="02020603050405020304" pitchFamily="18" charset="0"/>
              </a:rPr>
              <a:t>Leverages familiar Excel tools to ensure ease of use, making complex data analysis accessible to all users without extensive training.</a:t>
            </a:r>
            <a:endParaRPr lang="en-IN" sz="1600" dirty="0">
              <a:latin typeface="+mj-lt"/>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1275</Words>
  <Application>Microsoft Office PowerPoint</Application>
  <PresentationFormat>Custom</PresentationFormat>
  <Paragraphs>141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17</cp:revision>
  <dcterms:created xsi:type="dcterms:W3CDTF">2024-03-29T15:07:22Z</dcterms:created>
  <dcterms:modified xsi:type="dcterms:W3CDTF">2024-09-14T14:10:01Z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