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58" r:id="rId5"/>
    <p:sldId id="260" r:id="rId6"/>
    <p:sldId id="261" r:id="rId7"/>
    <p:sldId id="262" r:id="rId8"/>
    <p:sldId id="268" r:id="rId9"/>
    <p:sldId id="263" r:id="rId10"/>
    <p:sldId id="264"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26" autoAdjust="0"/>
  </p:normalViewPr>
  <p:slideViewPr>
    <p:cSldViewPr snapToGrid="0">
      <p:cViewPr varScale="1">
        <p:scale>
          <a:sx n="58" d="100"/>
          <a:sy n="58" d="100"/>
        </p:scale>
        <p:origin x="77" y="4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9/29/2023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9/29/2023</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9/29/2023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3C9F3-6B69-010E-AE69-925C31BFC745}"/>
              </a:ext>
            </a:extLst>
          </p:cNvPr>
          <p:cNvSpPr>
            <a:spLocks noGrp="1"/>
          </p:cNvSpPr>
          <p:nvPr>
            <p:ph type="ctrTitle"/>
          </p:nvPr>
        </p:nvSpPr>
        <p:spPr>
          <a:xfrm>
            <a:off x="1110343" y="-139959"/>
            <a:ext cx="8163660" cy="4786604"/>
          </a:xfrm>
        </p:spPr>
        <p:txBody>
          <a:bodyPr/>
          <a:lstStyle/>
          <a:p>
            <a:r>
              <a:rPr lang="en-US" dirty="0">
                <a:solidFill>
                  <a:srgbClr val="00B0F0"/>
                </a:solidFill>
              </a:rPr>
              <a:t>DATA SCIENCE PROJECT</a:t>
            </a:r>
            <a:br>
              <a:rPr lang="en-US" dirty="0">
                <a:solidFill>
                  <a:srgbClr val="00B0F0"/>
                </a:solidFill>
              </a:rPr>
            </a:br>
            <a:br>
              <a:rPr lang="en-US" dirty="0">
                <a:solidFill>
                  <a:srgbClr val="00B0F0"/>
                </a:solidFill>
              </a:rPr>
            </a:br>
            <a:r>
              <a:rPr lang="en-US" dirty="0">
                <a:solidFill>
                  <a:srgbClr val="00B0F0"/>
                </a:solidFill>
              </a:rPr>
              <a:t> </a:t>
            </a:r>
            <a:r>
              <a:rPr lang="en-US" dirty="0">
                <a:solidFill>
                  <a:srgbClr val="002060"/>
                </a:solidFill>
              </a:rPr>
              <a:t>Air quality Analysis and prediction in Tamil Nadu</a:t>
            </a:r>
            <a:endParaRPr lang="en-IN" dirty="0">
              <a:solidFill>
                <a:srgbClr val="002060"/>
              </a:solidFill>
            </a:endParaRPr>
          </a:p>
        </p:txBody>
      </p:sp>
    </p:spTree>
    <p:extLst>
      <p:ext uri="{BB962C8B-B14F-4D97-AF65-F5344CB8AC3E}">
        <p14:creationId xmlns:p14="http://schemas.microsoft.com/office/powerpoint/2010/main" val="17219336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88E6A-7D3D-662C-F0E4-8FD24EE474F7}"/>
              </a:ext>
            </a:extLst>
          </p:cNvPr>
          <p:cNvSpPr>
            <a:spLocks noGrp="1"/>
          </p:cNvSpPr>
          <p:nvPr>
            <p:ph type="title"/>
          </p:nvPr>
        </p:nvSpPr>
        <p:spPr/>
        <p:txBody>
          <a:bodyPr/>
          <a:lstStyle/>
          <a:p>
            <a:r>
              <a:rPr lang="en-US" dirty="0"/>
              <a:t>Predictive Model</a:t>
            </a:r>
            <a:endParaRPr lang="en-IN" dirty="0"/>
          </a:p>
        </p:txBody>
      </p:sp>
      <p:sp>
        <p:nvSpPr>
          <p:cNvPr id="3" name="Content Placeholder 2">
            <a:extLst>
              <a:ext uri="{FF2B5EF4-FFF2-40B4-BE49-F238E27FC236}">
                <a16:creationId xmlns:a16="http://schemas.microsoft.com/office/drawing/2014/main" id="{2CC52496-1E8C-0B68-4090-E93A3D95DFD0}"/>
              </a:ext>
            </a:extLst>
          </p:cNvPr>
          <p:cNvSpPr>
            <a:spLocks noGrp="1"/>
          </p:cNvSpPr>
          <p:nvPr>
            <p:ph idx="1"/>
          </p:nvPr>
        </p:nvSpPr>
        <p:spPr>
          <a:xfrm>
            <a:off x="677334" y="1166191"/>
            <a:ext cx="8596668" cy="5499652"/>
          </a:xfrm>
        </p:spPr>
        <p:txBody>
          <a:bodyPr>
            <a:normAutofit/>
          </a:bodyPr>
          <a:lstStyle/>
          <a:p>
            <a:pPr algn="l">
              <a:buFont typeface="Wingdings" panose="05000000000000000000" pitchFamily="2" charset="2"/>
              <a:buChar char="v"/>
            </a:pPr>
            <a:r>
              <a:rPr lang="en-IN" sz="2400" b="0" i="0" dirty="0">
                <a:solidFill>
                  <a:schemeClr val="tx2">
                    <a:lumMod val="50000"/>
                  </a:schemeClr>
                </a:solidFill>
                <a:effectLst/>
                <a:latin typeface="Söhne"/>
              </a:rPr>
              <a:t>Develop machine learning models to predict air quality levels.</a:t>
            </a:r>
          </a:p>
          <a:p>
            <a:pPr algn="l">
              <a:buFont typeface="Wingdings" panose="05000000000000000000" pitchFamily="2" charset="2"/>
              <a:buChar char="v"/>
            </a:pPr>
            <a:r>
              <a:rPr lang="en-IN" sz="2400" b="0" i="0" dirty="0">
                <a:solidFill>
                  <a:schemeClr val="tx2">
                    <a:lumMod val="50000"/>
                  </a:schemeClr>
                </a:solidFill>
                <a:effectLst/>
                <a:latin typeface="Söhne"/>
              </a:rPr>
              <a:t>Utilize historical air quality data, meteorological variables, and other relevant features for model training.</a:t>
            </a:r>
          </a:p>
          <a:p>
            <a:pPr algn="l">
              <a:buFont typeface="Wingdings" panose="05000000000000000000" pitchFamily="2" charset="2"/>
              <a:buChar char="v"/>
            </a:pPr>
            <a:r>
              <a:rPr lang="en-US" sz="2400" b="0" i="0" dirty="0">
                <a:solidFill>
                  <a:schemeClr val="tx2">
                    <a:lumMod val="50000"/>
                  </a:schemeClr>
                </a:solidFill>
                <a:effectLst/>
                <a:latin typeface="Söhne"/>
              </a:rPr>
              <a:t>Choose appropriate machine learning algorithms for air quality prediction. Common choices include regression models, time series models, neural networks, and ensemble methods.</a:t>
            </a:r>
            <a:endParaRPr lang="en-IN" sz="2400" b="0" i="0" dirty="0">
              <a:solidFill>
                <a:schemeClr val="tx2">
                  <a:lumMod val="50000"/>
                </a:schemeClr>
              </a:solidFill>
              <a:effectLst/>
              <a:latin typeface="Söhne"/>
            </a:endParaRPr>
          </a:p>
          <a:p>
            <a:pPr algn="l">
              <a:buFont typeface="Wingdings" panose="05000000000000000000" pitchFamily="2" charset="2"/>
              <a:buChar char="v"/>
            </a:pPr>
            <a:r>
              <a:rPr lang="en-US" sz="2400" b="0" i="0" dirty="0">
                <a:solidFill>
                  <a:schemeClr val="tx2">
                    <a:lumMod val="50000"/>
                  </a:schemeClr>
                </a:solidFill>
                <a:effectLst/>
                <a:latin typeface="Söhne"/>
              </a:rPr>
              <a:t>Identify the most relevant features for predicting air quality levels. Feature selection techniques like feature importance scores can be used.</a:t>
            </a:r>
            <a:endParaRPr lang="en-IN" sz="2400" dirty="0">
              <a:solidFill>
                <a:schemeClr val="tx2">
                  <a:lumMod val="50000"/>
                </a:schemeClr>
              </a:solidFill>
              <a:latin typeface="Söhne"/>
            </a:endParaRPr>
          </a:p>
          <a:p>
            <a:pPr algn="l">
              <a:buFont typeface="Wingdings" panose="05000000000000000000" pitchFamily="2" charset="2"/>
              <a:buChar char="v"/>
            </a:pPr>
            <a:r>
              <a:rPr lang="en-IN" sz="2400" b="0" i="0" dirty="0">
                <a:solidFill>
                  <a:schemeClr val="tx2">
                    <a:lumMod val="50000"/>
                  </a:schemeClr>
                </a:solidFill>
                <a:effectLst/>
                <a:latin typeface="Söhne"/>
              </a:rPr>
              <a:t>Assess the model's performance using validation datasets, employing evaluation metrics such as RMSE (Root Mean Square Error), MAE (Mean Absolute Error), and R-squared. Adjust and fine-tune models to improve accuracy.</a:t>
            </a:r>
          </a:p>
        </p:txBody>
      </p:sp>
    </p:spTree>
    <p:extLst>
      <p:ext uri="{BB962C8B-B14F-4D97-AF65-F5344CB8AC3E}">
        <p14:creationId xmlns:p14="http://schemas.microsoft.com/office/powerpoint/2010/main" val="3837602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B3BAF-BF72-BBAA-9CBF-8128BAC38185}"/>
              </a:ext>
            </a:extLst>
          </p:cNvPr>
          <p:cNvSpPr>
            <a:spLocks noGrp="1"/>
          </p:cNvSpPr>
          <p:nvPr>
            <p:ph type="title"/>
          </p:nvPr>
        </p:nvSpPr>
        <p:spPr>
          <a:xfrm>
            <a:off x="677334" y="609600"/>
            <a:ext cx="8596668" cy="808383"/>
          </a:xfrm>
        </p:spPr>
        <p:txBody>
          <a:bodyPr/>
          <a:lstStyle/>
          <a:p>
            <a:r>
              <a:rPr lang="en-US" dirty="0"/>
              <a:t>Model Evaluation and Selection:</a:t>
            </a:r>
            <a:endParaRPr lang="en-IN" dirty="0"/>
          </a:p>
        </p:txBody>
      </p:sp>
      <p:sp>
        <p:nvSpPr>
          <p:cNvPr id="3" name="Content Placeholder 2">
            <a:extLst>
              <a:ext uri="{FF2B5EF4-FFF2-40B4-BE49-F238E27FC236}">
                <a16:creationId xmlns:a16="http://schemas.microsoft.com/office/drawing/2014/main" id="{8171E487-42AA-080B-0133-17EAF9C10AAB}"/>
              </a:ext>
            </a:extLst>
          </p:cNvPr>
          <p:cNvSpPr>
            <a:spLocks noGrp="1"/>
          </p:cNvSpPr>
          <p:nvPr>
            <p:ph idx="1"/>
          </p:nvPr>
        </p:nvSpPr>
        <p:spPr>
          <a:xfrm>
            <a:off x="677334" y="1417983"/>
            <a:ext cx="8596668" cy="5062330"/>
          </a:xfrm>
        </p:spPr>
        <p:txBody>
          <a:bodyPr/>
          <a:lstStyle/>
          <a:p>
            <a:pPr>
              <a:buFont typeface="Wingdings" panose="05000000000000000000" pitchFamily="2" charset="2"/>
              <a:buChar char="v"/>
            </a:pPr>
            <a:r>
              <a:rPr lang="en-US" sz="2400" b="0" i="0" dirty="0">
                <a:solidFill>
                  <a:srgbClr val="374151"/>
                </a:solidFill>
                <a:effectLst/>
                <a:latin typeface="Söhne"/>
              </a:rPr>
              <a:t>Evaluate the performance of different predictive models to determine which one(s) provide the most accurate and reliable predictions.</a:t>
            </a:r>
          </a:p>
          <a:p>
            <a:pPr algn="l">
              <a:buFont typeface="Wingdings" panose="05000000000000000000" pitchFamily="2" charset="2"/>
              <a:buChar char="v"/>
            </a:pPr>
            <a:r>
              <a:rPr lang="en-US" sz="2400" b="1" i="0" dirty="0">
                <a:solidFill>
                  <a:srgbClr val="374151"/>
                </a:solidFill>
                <a:effectLst/>
                <a:latin typeface="Söhne"/>
              </a:rPr>
              <a:t>Hyperparameter Tuning:</a:t>
            </a:r>
            <a:r>
              <a:rPr lang="en-US" sz="2400" b="0" i="0" dirty="0">
                <a:solidFill>
                  <a:srgbClr val="374151"/>
                </a:solidFill>
                <a:effectLst/>
                <a:latin typeface="Söhne"/>
              </a:rPr>
              <a:t> Fine-tune model hyperparameters to optimize performance.</a:t>
            </a:r>
          </a:p>
          <a:p>
            <a:pPr algn="l">
              <a:buFont typeface="Wingdings" panose="05000000000000000000" pitchFamily="2" charset="2"/>
              <a:buChar char="v"/>
            </a:pPr>
            <a:r>
              <a:rPr lang="en-US" sz="2400" b="1" dirty="0">
                <a:solidFill>
                  <a:srgbClr val="374151"/>
                </a:solidFill>
                <a:latin typeface="Söhne"/>
              </a:rPr>
              <a:t>Model Selection</a:t>
            </a:r>
            <a:r>
              <a:rPr lang="en-US" sz="2400" b="1" i="0" dirty="0">
                <a:solidFill>
                  <a:srgbClr val="374151"/>
                </a:solidFill>
                <a:effectLst/>
                <a:latin typeface="Söhne"/>
              </a:rPr>
              <a:t>:</a:t>
            </a:r>
            <a:r>
              <a:rPr lang="en-US" sz="2400" b="0" i="0" dirty="0">
                <a:solidFill>
                  <a:srgbClr val="374151"/>
                </a:solidFill>
                <a:effectLst/>
                <a:latin typeface="Söhne"/>
              </a:rPr>
              <a:t> Use model selection techniques to ensure that the model's performance is robust and not overfitting the training data.</a:t>
            </a:r>
          </a:p>
          <a:p>
            <a:pPr algn="l">
              <a:buFont typeface="Wingdings" panose="05000000000000000000" pitchFamily="2" charset="2"/>
              <a:buChar char="v"/>
            </a:pPr>
            <a:r>
              <a:rPr lang="en-US" sz="2400" b="0" i="0" dirty="0">
                <a:solidFill>
                  <a:srgbClr val="374151"/>
                </a:solidFill>
                <a:effectLst/>
                <a:latin typeface="Söhne"/>
              </a:rPr>
              <a:t>Choose the most accurate and reliable model(s) based on metrics like RMSE, MAE, and R-squared.</a:t>
            </a:r>
          </a:p>
          <a:p>
            <a:pPr algn="l">
              <a:buFont typeface="Wingdings" panose="05000000000000000000" pitchFamily="2" charset="2"/>
              <a:buChar char="v"/>
            </a:pPr>
            <a:r>
              <a:rPr lang="en-US" sz="2400" b="0" i="0" dirty="0">
                <a:solidFill>
                  <a:srgbClr val="374151"/>
                </a:solidFill>
                <a:effectLst/>
                <a:latin typeface="Söhne"/>
              </a:rPr>
              <a:t>Fine-tune models to improve their predictive power</a:t>
            </a:r>
          </a:p>
          <a:p>
            <a:endParaRPr lang="en-IN" dirty="0"/>
          </a:p>
        </p:txBody>
      </p:sp>
    </p:spTree>
    <p:extLst>
      <p:ext uri="{BB962C8B-B14F-4D97-AF65-F5344CB8AC3E}">
        <p14:creationId xmlns:p14="http://schemas.microsoft.com/office/powerpoint/2010/main" val="1224975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59413-B24B-688B-02FD-B825DEEFE9A0}"/>
              </a:ext>
            </a:extLst>
          </p:cNvPr>
          <p:cNvSpPr>
            <a:spLocks noGrp="1"/>
          </p:cNvSpPr>
          <p:nvPr>
            <p:ph type="title"/>
          </p:nvPr>
        </p:nvSpPr>
        <p:spPr/>
        <p:txBody>
          <a:bodyPr/>
          <a:lstStyle/>
          <a:p>
            <a:r>
              <a:rPr lang="en-IN" sz="3600" dirty="0">
                <a:solidFill>
                  <a:srgbClr val="00B0F0"/>
                </a:solidFill>
                <a:latin typeface="Söhne"/>
              </a:rPr>
              <a:t>Real-Time Air Quality Platform</a:t>
            </a:r>
            <a:br>
              <a:rPr lang="en-IN" sz="3600" dirty="0">
                <a:solidFill>
                  <a:schemeClr val="tx2">
                    <a:lumMod val="50000"/>
                  </a:schemeClr>
                </a:solidFill>
                <a:latin typeface="Söhne"/>
              </a:rPr>
            </a:br>
            <a:endParaRPr lang="en-IN" dirty="0"/>
          </a:p>
        </p:txBody>
      </p:sp>
      <p:sp>
        <p:nvSpPr>
          <p:cNvPr id="3" name="Content Placeholder 2">
            <a:extLst>
              <a:ext uri="{FF2B5EF4-FFF2-40B4-BE49-F238E27FC236}">
                <a16:creationId xmlns:a16="http://schemas.microsoft.com/office/drawing/2014/main" id="{8F5E1FBE-3B61-E8C2-85A8-BA100A0D0AFE}"/>
              </a:ext>
            </a:extLst>
          </p:cNvPr>
          <p:cNvSpPr>
            <a:spLocks noGrp="1"/>
          </p:cNvSpPr>
          <p:nvPr>
            <p:ph idx="1"/>
          </p:nvPr>
        </p:nvSpPr>
        <p:spPr>
          <a:xfrm>
            <a:off x="677334" y="1417983"/>
            <a:ext cx="8596668" cy="4623379"/>
          </a:xfrm>
        </p:spPr>
        <p:txBody>
          <a:bodyPr>
            <a:normAutofit lnSpcReduction="10000"/>
          </a:bodyPr>
          <a:lstStyle/>
          <a:p>
            <a:pPr algn="l">
              <a:buFont typeface="Arial" panose="020B0604020202020204" pitchFamily="34" charset="0"/>
              <a:buChar char="•"/>
            </a:pPr>
            <a:r>
              <a:rPr lang="en-US" sz="2400" b="0" i="0" dirty="0">
                <a:solidFill>
                  <a:schemeClr val="tx2">
                    <a:lumMod val="50000"/>
                  </a:schemeClr>
                </a:solidFill>
                <a:effectLst/>
                <a:latin typeface="Söhne"/>
              </a:rPr>
              <a:t>Create a user-friendly web-based platform to provide real-time air quality information and predictions for different locations in Tamil Nadu.</a:t>
            </a:r>
          </a:p>
          <a:p>
            <a:pPr algn="l">
              <a:buFont typeface="Arial" panose="020B0604020202020204" pitchFamily="34" charset="0"/>
              <a:buChar char="•"/>
            </a:pPr>
            <a:r>
              <a:rPr lang="en-US" sz="2400" b="0" i="0" dirty="0">
                <a:solidFill>
                  <a:schemeClr val="tx2">
                    <a:lumMod val="50000"/>
                  </a:schemeClr>
                </a:solidFill>
                <a:effectLst/>
                <a:latin typeface="Söhne"/>
              </a:rPr>
              <a:t>Ensure the platform is accessible to residents, policymakers, and environmental agencies.</a:t>
            </a:r>
          </a:p>
          <a:p>
            <a:pPr algn="l">
              <a:buFont typeface="Arial" panose="020B0604020202020204" pitchFamily="34" charset="0"/>
              <a:buChar char="•"/>
            </a:pPr>
            <a:r>
              <a:rPr lang="en-US" sz="2400" b="0" i="0" dirty="0">
                <a:solidFill>
                  <a:schemeClr val="tx2">
                    <a:lumMod val="50000"/>
                  </a:schemeClr>
                </a:solidFill>
                <a:effectLst/>
                <a:latin typeface="Söhne"/>
              </a:rPr>
              <a:t>Implement continuous monitoring and updates to keep the platform current and relevant.</a:t>
            </a:r>
          </a:p>
          <a:p>
            <a:pPr marL="0" indent="0" algn="l">
              <a:buNone/>
            </a:pPr>
            <a:r>
              <a:rPr lang="en-US" sz="2400" b="0" i="0" dirty="0">
                <a:solidFill>
                  <a:srgbClr val="374151"/>
                </a:solidFill>
                <a:effectLst/>
                <a:latin typeface="Söhne"/>
              </a:rPr>
              <a:t>These six steps provide a structured framework for conducting air quality analysis and prediction in Tamil Nadu. They encompass data collection, preprocessing, modeling, and the development of a practical platform to disseminate air quality information to stakeholders and the public.</a:t>
            </a:r>
            <a:endParaRPr lang="en-US" sz="2400" b="0" i="0" dirty="0">
              <a:solidFill>
                <a:schemeClr val="tx2">
                  <a:lumMod val="50000"/>
                </a:schemeClr>
              </a:solidFill>
              <a:effectLst/>
              <a:latin typeface="Söhne"/>
            </a:endParaRPr>
          </a:p>
          <a:p>
            <a:endParaRPr lang="en-IN" dirty="0"/>
          </a:p>
        </p:txBody>
      </p:sp>
    </p:spTree>
    <p:extLst>
      <p:ext uri="{BB962C8B-B14F-4D97-AF65-F5344CB8AC3E}">
        <p14:creationId xmlns:p14="http://schemas.microsoft.com/office/powerpoint/2010/main" val="1142788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CDA37-9227-88B9-10B3-4EF6EBE1B9A7}"/>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CF297FDF-DC64-C0F2-0308-4967263BAB16}"/>
              </a:ext>
            </a:extLst>
          </p:cNvPr>
          <p:cNvSpPr>
            <a:spLocks noGrp="1"/>
          </p:cNvSpPr>
          <p:nvPr>
            <p:ph idx="1"/>
          </p:nvPr>
        </p:nvSpPr>
        <p:spPr>
          <a:xfrm>
            <a:off x="677334" y="1590261"/>
            <a:ext cx="8596668" cy="4451101"/>
          </a:xfrm>
        </p:spPr>
        <p:txBody>
          <a:bodyPr>
            <a:normAutofit/>
          </a:bodyPr>
          <a:lstStyle/>
          <a:p>
            <a:pPr marL="0" indent="0">
              <a:buNone/>
            </a:pPr>
            <a:r>
              <a:rPr lang="en-US" sz="2400" b="0" i="0" dirty="0">
                <a:solidFill>
                  <a:schemeClr val="tx2">
                    <a:lumMod val="50000"/>
                  </a:schemeClr>
                </a:solidFill>
                <a:effectLst/>
                <a:latin typeface="Söhne"/>
              </a:rPr>
              <a:t>In conclusion, the "Air Quality Analysis and Prediction in Tamil Nadu" project represents a significant stride towards understanding and mitigating air quality challenges in the region. Through meticulous data collection, thorough preprocessing, advanced data science techniques, and the development of a real-time platform, this project has achieved several critical objective</a:t>
            </a:r>
            <a:r>
              <a:rPr lang="en-US" sz="2400" dirty="0">
                <a:solidFill>
                  <a:schemeClr val="tx2">
                    <a:lumMod val="50000"/>
                  </a:schemeClr>
                </a:solidFill>
                <a:latin typeface="Söhne"/>
              </a:rPr>
              <a:t> such as  accurate prediction , continuous improvement .</a:t>
            </a:r>
            <a:r>
              <a:rPr lang="en-US" sz="2400" b="0" i="0" dirty="0">
                <a:solidFill>
                  <a:schemeClr val="tx2">
                    <a:lumMod val="50000"/>
                  </a:schemeClr>
                </a:solidFill>
                <a:effectLst/>
                <a:latin typeface="Söhne"/>
              </a:rPr>
              <a:t>It serves as a valuable tool for managing air quality, mitigating pollution, and safeguarding the well-being of the region's residents, setting a foundation for more informed and sustainable decision-making in the future</a:t>
            </a:r>
            <a:r>
              <a:rPr lang="en-US" sz="2400" b="0" i="0" dirty="0">
                <a:solidFill>
                  <a:schemeClr val="accent1">
                    <a:lumMod val="50000"/>
                  </a:schemeClr>
                </a:solidFill>
                <a:effectLst/>
                <a:latin typeface="Söhne"/>
              </a:rPr>
              <a:t>.</a:t>
            </a:r>
            <a:endParaRPr lang="en-IN" sz="2400" dirty="0">
              <a:solidFill>
                <a:schemeClr val="accent1">
                  <a:lumMod val="50000"/>
                </a:schemeClr>
              </a:solidFill>
            </a:endParaRPr>
          </a:p>
        </p:txBody>
      </p:sp>
    </p:spTree>
    <p:extLst>
      <p:ext uri="{BB962C8B-B14F-4D97-AF65-F5344CB8AC3E}">
        <p14:creationId xmlns:p14="http://schemas.microsoft.com/office/powerpoint/2010/main" val="3556470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B3AA2-1496-7919-63BC-E9BEC04BFADD}"/>
              </a:ext>
            </a:extLst>
          </p:cNvPr>
          <p:cNvSpPr>
            <a:spLocks noGrp="1"/>
          </p:cNvSpPr>
          <p:nvPr>
            <p:ph type="title"/>
          </p:nvPr>
        </p:nvSpPr>
        <p:spPr/>
        <p:txBody>
          <a:bodyPr/>
          <a:lstStyle/>
          <a:p>
            <a:r>
              <a:rPr lang="en-US" dirty="0"/>
              <a:t>PROBLEM DEFINITION:</a:t>
            </a:r>
            <a:endParaRPr lang="en-IN" dirty="0"/>
          </a:p>
        </p:txBody>
      </p:sp>
      <p:sp>
        <p:nvSpPr>
          <p:cNvPr id="3" name="Content Placeholder 2">
            <a:extLst>
              <a:ext uri="{FF2B5EF4-FFF2-40B4-BE49-F238E27FC236}">
                <a16:creationId xmlns:a16="http://schemas.microsoft.com/office/drawing/2014/main" id="{F577D11C-B02B-E921-E8D6-3FE15505C5FA}"/>
              </a:ext>
            </a:extLst>
          </p:cNvPr>
          <p:cNvSpPr>
            <a:spLocks noGrp="1"/>
          </p:cNvSpPr>
          <p:nvPr>
            <p:ph idx="1"/>
          </p:nvPr>
        </p:nvSpPr>
        <p:spPr>
          <a:xfrm>
            <a:off x="823108" y="1770795"/>
            <a:ext cx="8596668" cy="4477605"/>
          </a:xfrm>
        </p:spPr>
        <p:txBody>
          <a:bodyPr>
            <a:normAutofit/>
          </a:bodyPr>
          <a:lstStyle/>
          <a:p>
            <a:pPr marL="0" indent="0">
              <a:buNone/>
            </a:pPr>
            <a:r>
              <a:rPr lang="en-US" sz="2400" dirty="0">
                <a:solidFill>
                  <a:schemeClr val="bg2">
                    <a:lumMod val="10000"/>
                  </a:schemeClr>
                </a:solidFill>
              </a:rPr>
              <a:t>The project aims to analyze and visualize air quality data from monitoring stations in Tamil Nadu. The objective is to gain insights into air pollution trends, identify areas with high pollution levels, and develop a predictive model to estimate RSPM/PM10 levels based on SO2 and NO2 levels. This project involves defining objectives, designing the analysis approach, selecting visualization techniques, and creating a predictive model using Python and relevant libraries.</a:t>
            </a:r>
            <a:endParaRPr lang="en-IN" sz="2400" dirty="0">
              <a:solidFill>
                <a:schemeClr val="bg2">
                  <a:lumMod val="10000"/>
                </a:schemeClr>
              </a:solidFill>
            </a:endParaRPr>
          </a:p>
        </p:txBody>
      </p:sp>
    </p:spTree>
    <p:extLst>
      <p:ext uri="{BB962C8B-B14F-4D97-AF65-F5344CB8AC3E}">
        <p14:creationId xmlns:p14="http://schemas.microsoft.com/office/powerpoint/2010/main" val="313630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30BAA-E748-544D-9F72-77CB8CB9C84D}"/>
              </a:ext>
            </a:extLst>
          </p:cNvPr>
          <p:cNvSpPr>
            <a:spLocks noGrp="1"/>
          </p:cNvSpPr>
          <p:nvPr>
            <p:ph type="title"/>
          </p:nvPr>
        </p:nvSpPr>
        <p:spPr/>
        <p:txBody>
          <a:bodyPr/>
          <a:lstStyle/>
          <a:p>
            <a:r>
              <a:rPr lang="en-US" dirty="0"/>
              <a:t>ABSTRACT</a:t>
            </a:r>
            <a:br>
              <a:rPr lang="en-US" dirty="0"/>
            </a:br>
            <a:endParaRPr lang="en-IN" dirty="0"/>
          </a:p>
        </p:txBody>
      </p:sp>
      <p:sp>
        <p:nvSpPr>
          <p:cNvPr id="3" name="Content Placeholder 2">
            <a:extLst>
              <a:ext uri="{FF2B5EF4-FFF2-40B4-BE49-F238E27FC236}">
                <a16:creationId xmlns:a16="http://schemas.microsoft.com/office/drawing/2014/main" id="{9E2EC175-53F9-7C51-9012-3AB3FE1B8D57}"/>
              </a:ext>
            </a:extLst>
          </p:cNvPr>
          <p:cNvSpPr>
            <a:spLocks noGrp="1"/>
          </p:cNvSpPr>
          <p:nvPr>
            <p:ph idx="1"/>
          </p:nvPr>
        </p:nvSpPr>
        <p:spPr>
          <a:xfrm>
            <a:off x="889368" y="1598516"/>
            <a:ext cx="8596668" cy="4649884"/>
          </a:xfrm>
        </p:spPr>
        <p:txBody>
          <a:bodyPr>
            <a:normAutofit/>
          </a:bodyPr>
          <a:lstStyle/>
          <a:p>
            <a:pPr marL="0" indent="0">
              <a:buNone/>
            </a:pPr>
            <a:r>
              <a:rPr lang="en-US" sz="2400" b="0" i="0" dirty="0">
                <a:solidFill>
                  <a:schemeClr val="tx2">
                    <a:lumMod val="50000"/>
                  </a:schemeClr>
                </a:solidFill>
                <a:effectLst/>
                <a:latin typeface="Söhne"/>
              </a:rPr>
              <a:t>This data science project aims to analyze and visualize the  air quality in Tamil Nadu using advanced data analysis and machine learning techniques .Air quality is a critical environmental factor that directly impacts public health and quality of life. In recent years, the deteriorating air quality in various regions has become a major concern. The project begins by collecting a comprehensive dataset that includes historical air quality measurements, meteorological data of different regions within Tamil Nadu. Data preprocessing techniques are applied to clean and integrate the diverse data sources for analysis. As a result we can predict the air quality in Tamil Nadu.</a:t>
            </a:r>
            <a:endParaRPr lang="en-IN" sz="2400" dirty="0">
              <a:solidFill>
                <a:schemeClr val="tx2">
                  <a:lumMod val="50000"/>
                </a:schemeClr>
              </a:solidFill>
            </a:endParaRPr>
          </a:p>
        </p:txBody>
      </p:sp>
    </p:spTree>
    <p:extLst>
      <p:ext uri="{BB962C8B-B14F-4D97-AF65-F5344CB8AC3E}">
        <p14:creationId xmlns:p14="http://schemas.microsoft.com/office/powerpoint/2010/main" val="891141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EA068-672E-4827-DB7B-F4DDE0BE17B7}"/>
              </a:ext>
            </a:extLst>
          </p:cNvPr>
          <p:cNvSpPr>
            <a:spLocks noGrp="1"/>
          </p:cNvSpPr>
          <p:nvPr>
            <p:ph type="title"/>
          </p:nvPr>
        </p:nvSpPr>
        <p:spPr/>
        <p:txBody>
          <a:bodyPr/>
          <a:lstStyle/>
          <a:p>
            <a:r>
              <a:rPr lang="en-US" dirty="0"/>
              <a:t>OBJECTIVE:</a:t>
            </a:r>
            <a:br>
              <a:rPr lang="en-US" dirty="0"/>
            </a:br>
            <a:endParaRPr lang="en-IN" dirty="0"/>
          </a:p>
        </p:txBody>
      </p:sp>
      <p:sp>
        <p:nvSpPr>
          <p:cNvPr id="3" name="Content Placeholder 2">
            <a:extLst>
              <a:ext uri="{FF2B5EF4-FFF2-40B4-BE49-F238E27FC236}">
                <a16:creationId xmlns:a16="http://schemas.microsoft.com/office/drawing/2014/main" id="{412E7178-87D4-8AAB-EFB4-448660A03D35}"/>
              </a:ext>
            </a:extLst>
          </p:cNvPr>
          <p:cNvSpPr>
            <a:spLocks noGrp="1"/>
          </p:cNvSpPr>
          <p:nvPr>
            <p:ph idx="1"/>
          </p:nvPr>
        </p:nvSpPr>
        <p:spPr>
          <a:xfrm>
            <a:off x="836360" y="1404732"/>
            <a:ext cx="8596668" cy="4530614"/>
          </a:xfrm>
        </p:spPr>
        <p:txBody>
          <a:bodyPr>
            <a:normAutofit/>
          </a:bodyPr>
          <a:lstStyle/>
          <a:p>
            <a:pPr marL="0" indent="0">
              <a:buNone/>
            </a:pPr>
            <a:r>
              <a:rPr lang="en-US" sz="2800" b="0" i="0" dirty="0">
                <a:solidFill>
                  <a:srgbClr val="374151"/>
                </a:solidFill>
                <a:effectLst/>
                <a:latin typeface="Söhne"/>
              </a:rPr>
              <a:t>The primary objective of the Air Quality Analysis project is to utilize data science techniques to comprehensively assess air quality and identify pollution hotspots in a region. It aims through analyze the air quality with the following objective such as Pollution hotspot </a:t>
            </a:r>
            <a:r>
              <a:rPr lang="en-US" sz="2800" dirty="0">
                <a:solidFill>
                  <a:srgbClr val="374151"/>
                </a:solidFill>
                <a:latin typeface="Söhne"/>
              </a:rPr>
              <a:t>Identification ,Air Quality Trends Analysis , Health Impact Assessment, Predictive Modeling ,Environmental Conservation .By doing these above we can finally achieve to analyze the air quality.</a:t>
            </a:r>
            <a:endParaRPr lang="en-IN" sz="2800" dirty="0"/>
          </a:p>
        </p:txBody>
      </p:sp>
    </p:spTree>
    <p:extLst>
      <p:ext uri="{BB962C8B-B14F-4D97-AF65-F5344CB8AC3E}">
        <p14:creationId xmlns:p14="http://schemas.microsoft.com/office/powerpoint/2010/main" val="1313168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CD3C3-60E4-D229-5948-2D66662D7BD2}"/>
              </a:ext>
            </a:extLst>
          </p:cNvPr>
          <p:cNvSpPr>
            <a:spLocks noGrp="1"/>
          </p:cNvSpPr>
          <p:nvPr>
            <p:ph type="title"/>
          </p:nvPr>
        </p:nvSpPr>
        <p:spPr/>
        <p:txBody>
          <a:bodyPr/>
          <a:lstStyle/>
          <a:p>
            <a:r>
              <a:rPr lang="en-US" dirty="0"/>
              <a:t>STEPS TO ACHIEVE:</a:t>
            </a:r>
            <a:endParaRPr lang="en-IN" dirty="0"/>
          </a:p>
        </p:txBody>
      </p:sp>
      <p:sp>
        <p:nvSpPr>
          <p:cNvPr id="3" name="Content Placeholder 2">
            <a:extLst>
              <a:ext uri="{FF2B5EF4-FFF2-40B4-BE49-F238E27FC236}">
                <a16:creationId xmlns:a16="http://schemas.microsoft.com/office/drawing/2014/main" id="{BA2369DB-97CD-F317-4050-2AA9C69BCAF3}"/>
              </a:ext>
            </a:extLst>
          </p:cNvPr>
          <p:cNvSpPr>
            <a:spLocks noGrp="1"/>
          </p:cNvSpPr>
          <p:nvPr>
            <p:ph idx="1"/>
          </p:nvPr>
        </p:nvSpPr>
        <p:spPr>
          <a:xfrm>
            <a:off x="677334" y="1837635"/>
            <a:ext cx="8596668" cy="4110962"/>
          </a:xfrm>
        </p:spPr>
        <p:txBody>
          <a:bodyPr/>
          <a:lstStyle/>
          <a:p>
            <a:r>
              <a:rPr lang="en-IN" sz="2400" b="0" i="0" dirty="0">
                <a:solidFill>
                  <a:schemeClr val="tx2">
                    <a:lumMod val="50000"/>
                  </a:schemeClr>
                </a:solidFill>
                <a:effectLst/>
                <a:latin typeface="Söhne"/>
              </a:rPr>
              <a:t>Data Collection and Preparation</a:t>
            </a:r>
          </a:p>
          <a:p>
            <a:r>
              <a:rPr lang="en-IN" sz="2400" b="0" i="0" dirty="0">
                <a:solidFill>
                  <a:schemeClr val="tx2">
                    <a:lumMod val="50000"/>
                  </a:schemeClr>
                </a:solidFill>
                <a:effectLst/>
                <a:latin typeface="Söhne"/>
              </a:rPr>
              <a:t>Data Preprocessing</a:t>
            </a:r>
          </a:p>
          <a:p>
            <a:r>
              <a:rPr lang="en-IN" sz="2400" b="0" i="0" dirty="0">
                <a:solidFill>
                  <a:schemeClr val="tx2">
                    <a:lumMod val="50000"/>
                  </a:schemeClr>
                </a:solidFill>
                <a:effectLst/>
                <a:latin typeface="Söhne"/>
              </a:rPr>
              <a:t>Exploratory Data Analysis (EDA)</a:t>
            </a:r>
          </a:p>
          <a:p>
            <a:r>
              <a:rPr lang="en-IN" sz="2400" dirty="0">
                <a:solidFill>
                  <a:schemeClr val="tx2">
                    <a:lumMod val="50000"/>
                  </a:schemeClr>
                </a:solidFill>
                <a:latin typeface="Söhne"/>
              </a:rPr>
              <a:t>Predictive Model</a:t>
            </a:r>
          </a:p>
          <a:p>
            <a:r>
              <a:rPr lang="en-IN" sz="2400" dirty="0">
                <a:solidFill>
                  <a:schemeClr val="tx2">
                    <a:lumMod val="50000"/>
                  </a:schemeClr>
                </a:solidFill>
                <a:latin typeface="Söhne"/>
              </a:rPr>
              <a:t>Model Evaluation and Selection</a:t>
            </a:r>
          </a:p>
          <a:p>
            <a:r>
              <a:rPr lang="en-IN" sz="2400" dirty="0">
                <a:solidFill>
                  <a:schemeClr val="tx2">
                    <a:lumMod val="50000"/>
                  </a:schemeClr>
                </a:solidFill>
                <a:latin typeface="Söhne"/>
              </a:rPr>
              <a:t>Real-Time Air Quality Platform</a:t>
            </a:r>
          </a:p>
          <a:p>
            <a:pPr marL="0" indent="0">
              <a:buNone/>
            </a:pPr>
            <a:endParaRPr lang="en-IN" b="1" dirty="0">
              <a:solidFill>
                <a:srgbClr val="374151"/>
              </a:solidFill>
              <a:latin typeface="Söhne"/>
            </a:endParaRPr>
          </a:p>
          <a:p>
            <a:endParaRPr lang="en-IN" dirty="0"/>
          </a:p>
        </p:txBody>
      </p:sp>
    </p:spTree>
    <p:extLst>
      <p:ext uri="{BB962C8B-B14F-4D97-AF65-F5344CB8AC3E}">
        <p14:creationId xmlns:p14="http://schemas.microsoft.com/office/powerpoint/2010/main" val="3634842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46E09-B3CD-C004-CBDE-831077670AA1}"/>
              </a:ext>
            </a:extLst>
          </p:cNvPr>
          <p:cNvSpPr>
            <a:spLocks noGrp="1"/>
          </p:cNvSpPr>
          <p:nvPr>
            <p:ph type="title"/>
          </p:nvPr>
        </p:nvSpPr>
        <p:spPr/>
        <p:txBody>
          <a:bodyPr/>
          <a:lstStyle/>
          <a:p>
            <a:r>
              <a:rPr lang="en-US" dirty="0"/>
              <a:t>Data Preparation and Collection</a:t>
            </a:r>
            <a:endParaRPr lang="en-IN" dirty="0"/>
          </a:p>
        </p:txBody>
      </p:sp>
      <p:sp>
        <p:nvSpPr>
          <p:cNvPr id="3" name="Content Placeholder 2">
            <a:extLst>
              <a:ext uri="{FF2B5EF4-FFF2-40B4-BE49-F238E27FC236}">
                <a16:creationId xmlns:a16="http://schemas.microsoft.com/office/drawing/2014/main" id="{426DFF55-9F71-F90C-922D-7E6CBDE1B27F}"/>
              </a:ext>
            </a:extLst>
          </p:cNvPr>
          <p:cNvSpPr>
            <a:spLocks noGrp="1"/>
          </p:cNvSpPr>
          <p:nvPr>
            <p:ph idx="1"/>
          </p:nvPr>
        </p:nvSpPr>
        <p:spPr>
          <a:xfrm>
            <a:off x="677334" y="1457739"/>
            <a:ext cx="8596668" cy="4583623"/>
          </a:xfrm>
        </p:spPr>
        <p:txBody>
          <a:bodyPr>
            <a:normAutofit/>
          </a:bodyPr>
          <a:lstStyle/>
          <a:p>
            <a:pPr>
              <a:buFont typeface="Wingdings" panose="05000000000000000000" pitchFamily="2" charset="2"/>
              <a:buChar char="v"/>
            </a:pPr>
            <a:r>
              <a:rPr lang="en-US" sz="2600" b="0" i="0" dirty="0">
                <a:solidFill>
                  <a:schemeClr val="tx2">
                    <a:lumMod val="50000"/>
                  </a:schemeClr>
                </a:solidFill>
                <a:effectLst/>
                <a:latin typeface="Söhne"/>
              </a:rPr>
              <a:t>Gather a diverse and extensive dataset comprising historical air quality measurements, meteorological data, geographical information, and other relevant factors from reliable sources.</a:t>
            </a:r>
          </a:p>
          <a:p>
            <a:pPr>
              <a:buFont typeface="Wingdings" panose="05000000000000000000" pitchFamily="2" charset="2"/>
              <a:buChar char="v"/>
            </a:pPr>
            <a:r>
              <a:rPr lang="en-US" sz="2600" b="0" i="0" dirty="0">
                <a:solidFill>
                  <a:schemeClr val="tx2">
                    <a:lumMod val="50000"/>
                  </a:schemeClr>
                </a:solidFill>
                <a:effectLst/>
                <a:latin typeface="Söhne"/>
              </a:rPr>
              <a:t>Consider both historical and real-time data.</a:t>
            </a:r>
            <a:endParaRPr lang="en-US" sz="2600" dirty="0">
              <a:solidFill>
                <a:schemeClr val="tx2">
                  <a:lumMod val="50000"/>
                </a:schemeClr>
              </a:solidFill>
              <a:latin typeface="Söhne"/>
            </a:endParaRPr>
          </a:p>
          <a:p>
            <a:pPr algn="l">
              <a:buFont typeface="Wingdings" panose="05000000000000000000" pitchFamily="2" charset="2"/>
              <a:buChar char="v"/>
            </a:pPr>
            <a:r>
              <a:rPr lang="en-IN" sz="2600" b="0" i="0" dirty="0">
                <a:solidFill>
                  <a:schemeClr val="tx2">
                    <a:lumMod val="50000"/>
                  </a:schemeClr>
                </a:solidFill>
                <a:effectLst/>
                <a:latin typeface="Söhne"/>
              </a:rPr>
              <a:t>Collect the datatypes such as  Air quality measurements (e.g., PM2.5, PM10, NO2, CO, SO2, O3).</a:t>
            </a:r>
          </a:p>
          <a:p>
            <a:pPr algn="l">
              <a:buFont typeface="Wingdings" panose="05000000000000000000" pitchFamily="2" charset="2"/>
              <a:buChar char="v"/>
            </a:pPr>
            <a:r>
              <a:rPr lang="en-IN" sz="2600" b="0" i="0" dirty="0">
                <a:solidFill>
                  <a:schemeClr val="tx2">
                    <a:lumMod val="50000"/>
                  </a:schemeClr>
                </a:solidFill>
                <a:effectLst/>
                <a:latin typeface="Söhne"/>
              </a:rPr>
              <a:t>Meteorological data (e.g., temperature, humidity, wind speed, and direction).</a:t>
            </a:r>
          </a:p>
          <a:p>
            <a:pPr algn="l">
              <a:buFont typeface="Wingdings" panose="05000000000000000000" pitchFamily="2" charset="2"/>
              <a:buChar char="v"/>
            </a:pPr>
            <a:r>
              <a:rPr lang="en-IN" sz="2600" b="0" i="0" dirty="0">
                <a:solidFill>
                  <a:schemeClr val="tx2">
                    <a:lumMod val="50000"/>
                  </a:schemeClr>
                </a:solidFill>
                <a:effectLst/>
                <a:latin typeface="Söhne"/>
              </a:rPr>
              <a:t>Geographical information (e.g., coordinates, elevation).</a:t>
            </a:r>
          </a:p>
          <a:p>
            <a:endParaRPr lang="en-IN" dirty="0"/>
          </a:p>
        </p:txBody>
      </p:sp>
    </p:spTree>
    <p:extLst>
      <p:ext uri="{BB962C8B-B14F-4D97-AF65-F5344CB8AC3E}">
        <p14:creationId xmlns:p14="http://schemas.microsoft.com/office/powerpoint/2010/main" val="3930643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75A99-118B-85E5-D88B-9C19CF3867BB}"/>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id="{1558B903-4348-CA30-879E-7F4EDA2CF0CD}"/>
              </a:ext>
            </a:extLst>
          </p:cNvPr>
          <p:cNvSpPr>
            <a:spLocks noGrp="1"/>
          </p:cNvSpPr>
          <p:nvPr>
            <p:ph idx="1"/>
          </p:nvPr>
        </p:nvSpPr>
        <p:spPr>
          <a:xfrm>
            <a:off x="677334" y="1643270"/>
            <a:ext cx="8596668" cy="5214729"/>
          </a:xfrm>
        </p:spPr>
        <p:txBody>
          <a:bodyPr>
            <a:normAutofit fontScale="92500" lnSpcReduction="20000"/>
          </a:bodyPr>
          <a:lstStyle/>
          <a:p>
            <a:pPr algn="l">
              <a:buFont typeface="Wingdings" panose="05000000000000000000" pitchFamily="2" charset="2"/>
              <a:buChar char="v"/>
            </a:pPr>
            <a:r>
              <a:rPr lang="en-US" sz="2600" b="0" i="0" dirty="0">
                <a:solidFill>
                  <a:schemeClr val="tx2">
                    <a:lumMod val="50000"/>
                  </a:schemeClr>
                </a:solidFill>
                <a:effectLst/>
                <a:latin typeface="Söhne"/>
              </a:rPr>
              <a:t>Clean the data by addressing missing values, outliers, and data format inconsistencies. Tasks include handling missing data through imputation or removal, identifying and addressing outliers, standardizing units of measurement, and dealing with duplicate records.</a:t>
            </a:r>
          </a:p>
          <a:p>
            <a:pPr algn="l">
              <a:buFont typeface="Wingdings" panose="05000000000000000000" pitchFamily="2" charset="2"/>
              <a:buChar char="v"/>
            </a:pPr>
            <a:r>
              <a:rPr lang="en-US" sz="2600" b="0" i="0" dirty="0">
                <a:solidFill>
                  <a:schemeClr val="tx2">
                    <a:lumMod val="50000"/>
                  </a:schemeClr>
                </a:solidFill>
                <a:effectLst/>
                <a:latin typeface="Söhne"/>
              </a:rPr>
              <a:t>Integrate and merge data from various sources into a unified dataset.</a:t>
            </a:r>
          </a:p>
          <a:p>
            <a:pPr algn="l">
              <a:buFont typeface="Wingdings" panose="05000000000000000000" pitchFamily="2" charset="2"/>
              <a:buChar char="v"/>
            </a:pPr>
            <a:r>
              <a:rPr lang="en-US" sz="2600" b="0" i="0" dirty="0">
                <a:solidFill>
                  <a:schemeClr val="tx2">
                    <a:lumMod val="50000"/>
                  </a:schemeClr>
                </a:solidFill>
                <a:effectLst/>
                <a:latin typeface="Söhne"/>
              </a:rPr>
              <a:t>Normalize or scale numerical features as needed to bring them to a common scale, especially when using machine learning algorithms.</a:t>
            </a:r>
          </a:p>
          <a:p>
            <a:pPr algn="l">
              <a:buFont typeface="Wingdings" panose="05000000000000000000" pitchFamily="2" charset="2"/>
              <a:buChar char="v"/>
            </a:pPr>
            <a:r>
              <a:rPr lang="en-US" sz="2600" b="0" i="0" dirty="0">
                <a:solidFill>
                  <a:schemeClr val="tx2">
                    <a:lumMod val="50000"/>
                  </a:schemeClr>
                </a:solidFill>
                <a:effectLst/>
                <a:latin typeface="Söhne"/>
              </a:rPr>
              <a:t>Perform data transformation and feature engineering to create relevant variables</a:t>
            </a:r>
          </a:p>
          <a:p>
            <a:pPr algn="l">
              <a:buFont typeface="Wingdings" panose="05000000000000000000" pitchFamily="2" charset="2"/>
              <a:buChar char="v"/>
            </a:pPr>
            <a:r>
              <a:rPr lang="en-US" sz="2600" b="0" i="0" dirty="0">
                <a:solidFill>
                  <a:schemeClr val="tx2">
                    <a:lumMod val="50000"/>
                  </a:schemeClr>
                </a:solidFill>
                <a:effectLst/>
                <a:latin typeface="Söhne"/>
              </a:rPr>
              <a:t>Save the cleaned and preprocessed dataset for further analysis and modeling.</a:t>
            </a:r>
          </a:p>
          <a:p>
            <a:pPr marL="0" indent="0" algn="l">
              <a:buNone/>
            </a:pPr>
            <a:r>
              <a:rPr lang="en-US" sz="2600" b="0" i="0" dirty="0">
                <a:solidFill>
                  <a:schemeClr val="tx2">
                    <a:lumMod val="50000"/>
                  </a:schemeClr>
                </a:solidFill>
                <a:effectLst/>
                <a:latin typeface="Söhne"/>
              </a:rPr>
              <a:t>.</a:t>
            </a:r>
          </a:p>
          <a:p>
            <a:endParaRPr lang="en-IN" dirty="0"/>
          </a:p>
        </p:txBody>
      </p:sp>
    </p:spTree>
    <p:extLst>
      <p:ext uri="{BB962C8B-B14F-4D97-AF65-F5344CB8AC3E}">
        <p14:creationId xmlns:p14="http://schemas.microsoft.com/office/powerpoint/2010/main" val="1400642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4DC1A-BDBC-F01C-4D9A-C6B1F23CCA67}"/>
              </a:ext>
            </a:extLst>
          </p:cNvPr>
          <p:cNvSpPr>
            <a:spLocks noGrp="1"/>
          </p:cNvSpPr>
          <p:nvPr>
            <p:ph type="title"/>
          </p:nvPr>
        </p:nvSpPr>
        <p:spPr/>
        <p:txBody>
          <a:bodyPr/>
          <a:lstStyle/>
          <a:p>
            <a:r>
              <a:rPr lang="en-US" dirty="0"/>
              <a:t>Working </a:t>
            </a:r>
            <a:br>
              <a:rPr lang="en-US" dirty="0"/>
            </a:br>
            <a:endParaRPr lang="en-IN" dirty="0"/>
          </a:p>
        </p:txBody>
      </p:sp>
      <p:sp>
        <p:nvSpPr>
          <p:cNvPr id="4" name="Rectangle 1">
            <a:extLst>
              <a:ext uri="{FF2B5EF4-FFF2-40B4-BE49-F238E27FC236}">
                <a16:creationId xmlns:a16="http://schemas.microsoft.com/office/drawing/2014/main" id="{24F76709-4F13-49F1-FEF7-C043C46ACE11}"/>
              </a:ext>
            </a:extLst>
          </p:cNvPr>
          <p:cNvSpPr>
            <a:spLocks noChangeArrowheads="1"/>
          </p:cNvSpPr>
          <p:nvPr/>
        </p:nvSpPr>
        <p:spPr bwMode="auto">
          <a:xfrm>
            <a:off x="677334" y="2582615"/>
            <a:ext cx="6590266"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33333"/>
                </a:solidFill>
                <a:effectLst/>
                <a:latin typeface="inter-regular"/>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92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pic>
        <p:nvPicPr>
          <p:cNvPr id="1026" name="Picture 2" descr="Introduction to Machine Learning">
            <a:extLst>
              <a:ext uri="{FF2B5EF4-FFF2-40B4-BE49-F238E27FC236}">
                <a16:creationId xmlns:a16="http://schemas.microsoft.com/office/drawing/2014/main" id="{DFF78BB2-C6F1-349D-4B73-4B29CA65CE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2213113"/>
            <a:ext cx="8596668" cy="3525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2076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C9E89-EE90-C110-9BBA-2BCAA7003B0F}"/>
              </a:ext>
            </a:extLst>
          </p:cNvPr>
          <p:cNvSpPr>
            <a:spLocks noGrp="1"/>
          </p:cNvSpPr>
          <p:nvPr>
            <p:ph type="title"/>
          </p:nvPr>
        </p:nvSpPr>
        <p:spPr/>
        <p:txBody>
          <a:bodyPr/>
          <a:lstStyle/>
          <a:p>
            <a:r>
              <a:rPr lang="en-IN" b="1" i="0" dirty="0">
                <a:effectLst/>
                <a:latin typeface="Söhne"/>
              </a:rPr>
              <a:t>Exploratory Data Analysis (EDA):</a:t>
            </a:r>
            <a:endParaRPr lang="en-IN" b="1" dirty="0"/>
          </a:p>
        </p:txBody>
      </p:sp>
      <p:sp>
        <p:nvSpPr>
          <p:cNvPr id="3" name="Content Placeholder 2">
            <a:extLst>
              <a:ext uri="{FF2B5EF4-FFF2-40B4-BE49-F238E27FC236}">
                <a16:creationId xmlns:a16="http://schemas.microsoft.com/office/drawing/2014/main" id="{18E5808D-401C-158D-9BEB-0C667C8D08EB}"/>
              </a:ext>
            </a:extLst>
          </p:cNvPr>
          <p:cNvSpPr>
            <a:spLocks noGrp="1"/>
          </p:cNvSpPr>
          <p:nvPr>
            <p:ph idx="1"/>
          </p:nvPr>
        </p:nvSpPr>
        <p:spPr>
          <a:xfrm>
            <a:off x="677334" y="1457739"/>
            <a:ext cx="8596668" cy="4583623"/>
          </a:xfrm>
        </p:spPr>
        <p:txBody>
          <a:bodyPr/>
          <a:lstStyle/>
          <a:p>
            <a:pPr algn="l">
              <a:buFont typeface="Wingdings" panose="05000000000000000000" pitchFamily="2" charset="2"/>
              <a:buChar char="v"/>
            </a:pPr>
            <a:r>
              <a:rPr lang="en-US" sz="2400" b="0" i="0" dirty="0">
                <a:solidFill>
                  <a:schemeClr val="tx2">
                    <a:lumMod val="50000"/>
                  </a:schemeClr>
                </a:solidFill>
                <a:effectLst/>
                <a:latin typeface="Söhne"/>
              </a:rPr>
              <a:t>Analyze and visualize the data to identify trends, patterns, and correlations in air quality parameters.</a:t>
            </a:r>
            <a:r>
              <a:rPr lang="en-US" sz="2400" b="0" i="0" dirty="0">
                <a:solidFill>
                  <a:srgbClr val="374151"/>
                </a:solidFill>
                <a:effectLst/>
                <a:latin typeface="Söhne"/>
              </a:rPr>
              <a:t> Use techniques such as histograms, scatter plots, and correlation matrices. </a:t>
            </a:r>
          </a:p>
          <a:p>
            <a:pPr algn="l">
              <a:buFont typeface="Wingdings" panose="05000000000000000000" pitchFamily="2" charset="2"/>
              <a:buChar char="v"/>
            </a:pPr>
            <a:r>
              <a:rPr lang="en-US" sz="2400" b="0" i="0" dirty="0">
                <a:solidFill>
                  <a:schemeClr val="tx2">
                    <a:lumMod val="50000"/>
                  </a:schemeClr>
                </a:solidFill>
                <a:effectLst/>
                <a:latin typeface="Söhne"/>
              </a:rPr>
              <a:t>Use statistical techniques and visualizations to gain insights into the data.</a:t>
            </a:r>
          </a:p>
          <a:p>
            <a:pPr algn="l">
              <a:buFont typeface="Wingdings" panose="05000000000000000000" pitchFamily="2" charset="2"/>
              <a:buChar char="v"/>
            </a:pPr>
            <a:r>
              <a:rPr lang="en-US" sz="2400" b="0" i="0" dirty="0">
                <a:solidFill>
                  <a:srgbClr val="374151"/>
                </a:solidFill>
                <a:effectLst/>
                <a:latin typeface="Söhne"/>
              </a:rPr>
              <a:t>Visualize the data to gain insights into its distribution, patterns, and relationships between variables. Visualization can help in the exploratory data analysis (EDA) phase.</a:t>
            </a:r>
            <a:endParaRPr lang="en-US" sz="2400" b="0" i="0" dirty="0">
              <a:solidFill>
                <a:schemeClr val="tx2">
                  <a:lumMod val="50000"/>
                </a:schemeClr>
              </a:solidFill>
              <a:effectLst/>
              <a:latin typeface="Söhne"/>
            </a:endParaRPr>
          </a:p>
          <a:p>
            <a:pPr algn="l">
              <a:buFont typeface="Wingdings" panose="05000000000000000000" pitchFamily="2" charset="2"/>
              <a:buChar char="v"/>
            </a:pPr>
            <a:r>
              <a:rPr lang="en-US" sz="2400" b="0" i="0" dirty="0">
                <a:solidFill>
                  <a:schemeClr val="tx2">
                    <a:lumMod val="50000"/>
                  </a:schemeClr>
                </a:solidFill>
                <a:effectLst/>
                <a:latin typeface="Söhne"/>
              </a:rPr>
              <a:t>Explore the impact of factors such as pollutants, weather conditions, and geography on air quality.</a:t>
            </a:r>
            <a:r>
              <a:rPr lang="en-US" sz="2400" b="0" i="0" dirty="0">
                <a:solidFill>
                  <a:srgbClr val="374151"/>
                </a:solidFill>
                <a:effectLst/>
                <a:latin typeface="Söhne"/>
              </a:rPr>
              <a:t> This step helps in understanding the drivers of air quality changes.</a:t>
            </a:r>
            <a:endParaRPr lang="en-US" sz="2400" b="0" i="0" dirty="0">
              <a:solidFill>
                <a:schemeClr val="tx2">
                  <a:lumMod val="50000"/>
                </a:schemeClr>
              </a:solidFill>
              <a:effectLst/>
              <a:latin typeface="Söhne"/>
            </a:endParaRPr>
          </a:p>
          <a:p>
            <a:pPr marL="0" indent="0">
              <a:buNone/>
            </a:pPr>
            <a:endParaRPr lang="en-IN" dirty="0"/>
          </a:p>
        </p:txBody>
      </p:sp>
    </p:spTree>
    <p:extLst>
      <p:ext uri="{BB962C8B-B14F-4D97-AF65-F5344CB8AC3E}">
        <p14:creationId xmlns:p14="http://schemas.microsoft.com/office/powerpoint/2010/main" val="317903616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88</TotalTime>
  <Words>1017</Words>
  <Application>Microsoft Office PowerPoint</Application>
  <PresentationFormat>Widescreen</PresentationFormat>
  <Paragraphs>54</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inter-regular</vt:lpstr>
      <vt:lpstr>Söhne</vt:lpstr>
      <vt:lpstr>Trebuchet MS</vt:lpstr>
      <vt:lpstr>Wingdings</vt:lpstr>
      <vt:lpstr>Wingdings 3</vt:lpstr>
      <vt:lpstr>Facet</vt:lpstr>
      <vt:lpstr>DATA SCIENCE PROJECT   Air quality Analysis and prediction in Tamil Nadu</vt:lpstr>
      <vt:lpstr>PROBLEM DEFINITION:</vt:lpstr>
      <vt:lpstr>ABSTRACT </vt:lpstr>
      <vt:lpstr>OBJECTIVE: </vt:lpstr>
      <vt:lpstr>STEPS TO ACHIEVE:</vt:lpstr>
      <vt:lpstr>Data Preparation and Collection</vt:lpstr>
      <vt:lpstr>Data Preprocessing</vt:lpstr>
      <vt:lpstr>Working  </vt:lpstr>
      <vt:lpstr>Exploratory Data Analysis (EDA):</vt:lpstr>
      <vt:lpstr>Predictive Model</vt:lpstr>
      <vt:lpstr>Model Evaluation and Selection:</vt:lpstr>
      <vt:lpstr>Real-Time Air Quality Platform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PROJECT   Air quality Analysis and prediction in Tamil Nadu</dc:title>
  <dc:creator>Gayathri T</dc:creator>
  <cp:lastModifiedBy>Gayathri T</cp:lastModifiedBy>
  <cp:revision>1</cp:revision>
  <dcterms:created xsi:type="dcterms:W3CDTF">2023-09-29T07:09:11Z</dcterms:created>
  <dcterms:modified xsi:type="dcterms:W3CDTF">2023-09-29T08:37:37Z</dcterms:modified>
</cp:coreProperties>
</file>