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- 4 NEW.xlsx]Sheet5!Sheet5</c:name>
    <c:fmtId val="5"/>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Sheet5!$B$5:$B$6</c:f>
              <c:strCache>
                <c:ptCount val="1"/>
                <c:pt idx="0">
                  <c:v>Exceeds</c:v>
                </c:pt>
              </c:strCache>
            </c:strRef>
          </c:tx>
          <c:spPr>
            <a:solidFill>
              <a:schemeClr val="accent1"/>
            </a:solidFill>
            <a:ln>
              <a:noFill/>
            </a:ln>
            <a:effectLst/>
          </c:spPr>
          <c:invertIfNegative val="0"/>
          <c:trendline>
            <c:spPr>
              <a:ln w="19050" cap="rnd">
                <a:solidFill>
                  <a:schemeClr val="accent1"/>
                </a:solidFill>
                <a:prstDash val="sysDot"/>
              </a:ln>
              <a:effectLst/>
            </c:spPr>
            <c:trendlineType val="movingAvg"/>
            <c:period val="2"/>
            <c:dispRSqr val="0"/>
            <c:dispEq val="0"/>
          </c:trendline>
          <c:cat>
            <c:strRef>
              <c:f>Sheet5!$A$7:$A$17</c:f>
              <c:strCache>
                <c:ptCount val="10"/>
                <c:pt idx="0">
                  <c:v>Bartholemew</c:v>
                </c:pt>
                <c:pt idx="1">
                  <c:v>Bobby</c:v>
                </c:pt>
                <c:pt idx="2">
                  <c:v>Dheepa</c:v>
                </c:pt>
                <c:pt idx="3">
                  <c:v>Hector</c:v>
                </c:pt>
                <c:pt idx="4">
                  <c:v>Kaylah</c:v>
                </c:pt>
                <c:pt idx="5">
                  <c:v>Kristen</c:v>
                </c:pt>
                <c:pt idx="6">
                  <c:v>Myriam</c:v>
                </c:pt>
                <c:pt idx="7">
                  <c:v>Prater</c:v>
                </c:pt>
                <c:pt idx="8">
                  <c:v>Reid</c:v>
                </c:pt>
                <c:pt idx="9">
                  <c:v>Xana</c:v>
                </c:pt>
              </c:strCache>
            </c:strRef>
          </c:cat>
          <c:val>
            <c:numRef>
              <c:f>Sheet5!$B$7:$B$17</c:f>
              <c:numCache>
                <c:formatCode>General</c:formatCode>
                <c:ptCount val="10"/>
                <c:pt idx="3">
                  <c:v>3446</c:v>
                </c:pt>
                <c:pt idx="4">
                  <c:v>3442</c:v>
                </c:pt>
                <c:pt idx="7">
                  <c:v>3441</c:v>
                </c:pt>
                <c:pt idx="8">
                  <c:v>3445</c:v>
                </c:pt>
              </c:numCache>
            </c:numRef>
          </c:val>
        </c:ser>
        <c:ser>
          <c:idx val="1"/>
          <c:order val="1"/>
          <c:tx>
            <c:strRef>
              <c:f>Sheet5!$C$5:$C$6</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movingAvg"/>
            <c:period val="2"/>
            <c:dispRSqr val="0"/>
            <c:dispEq val="0"/>
          </c:trendline>
          <c:cat>
            <c:strRef>
              <c:f>Sheet5!$A$7:$A$17</c:f>
              <c:strCache>
                <c:ptCount val="10"/>
                <c:pt idx="0">
                  <c:v>Bartholemew</c:v>
                </c:pt>
                <c:pt idx="1">
                  <c:v>Bobby</c:v>
                </c:pt>
                <c:pt idx="2">
                  <c:v>Dheepa</c:v>
                </c:pt>
                <c:pt idx="3">
                  <c:v>Hector</c:v>
                </c:pt>
                <c:pt idx="4">
                  <c:v>Kaylah</c:v>
                </c:pt>
                <c:pt idx="5">
                  <c:v>Kristen</c:v>
                </c:pt>
                <c:pt idx="6">
                  <c:v>Myriam</c:v>
                </c:pt>
                <c:pt idx="7">
                  <c:v>Prater</c:v>
                </c:pt>
                <c:pt idx="8">
                  <c:v>Reid</c:v>
                </c:pt>
                <c:pt idx="9">
                  <c:v>Xana</c:v>
                </c:pt>
              </c:strCache>
            </c:strRef>
          </c:cat>
          <c:val>
            <c:numRef>
              <c:f>Sheet5!$C$7:$C$17</c:f>
              <c:numCache>
                <c:formatCode>General</c:formatCode>
                <c:ptCount val="10"/>
                <c:pt idx="0">
                  <c:v>3439</c:v>
                </c:pt>
                <c:pt idx="1">
                  <c:v>3444</c:v>
                </c:pt>
                <c:pt idx="2">
                  <c:v>3438</c:v>
                </c:pt>
                <c:pt idx="5">
                  <c:v>3443</c:v>
                </c:pt>
                <c:pt idx="6">
                  <c:v>3437</c:v>
                </c:pt>
                <c:pt idx="9">
                  <c:v>3440</c:v>
                </c:pt>
              </c:numCache>
            </c:numRef>
          </c:val>
        </c:ser>
        <c:dLbls>
          <c:showLegendKey val="0"/>
          <c:showVal val="0"/>
          <c:showCatName val="0"/>
          <c:showSerName val="0"/>
          <c:showPercent val="0"/>
          <c:showBubbleSize val="0"/>
        </c:dLbls>
        <c:gapWidth val="219"/>
        <c:overlap val="-27"/>
        <c:axId val="320402032"/>
        <c:axId val="320402816"/>
      </c:barChart>
      <c:catAx>
        <c:axId val="320402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0402816"/>
        <c:crosses val="autoZero"/>
        <c:auto val="1"/>
        <c:lblAlgn val="ctr"/>
        <c:lblOffset val="100"/>
        <c:noMultiLvlLbl val="0"/>
      </c:catAx>
      <c:valAx>
        <c:axId val="320402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04020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1"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4000">
              <a:latin typeface="Times New Roman" panose="02020603050405020304" pitchFamily="18" charset="0"/>
              <a:cs typeface="Times New Roman" panose="02020603050405020304" pitchFamily="18" charset="0"/>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t>
        <a:bodyPr/>
        <a:lstStyle/>
        <a:p>
          <a:endParaRPr lang="en-IN"/>
        </a:p>
      </dgm:t>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t>
        <a:bodyPr/>
        <a:lstStyle/>
        <a:p>
          <a:endParaRPr lang="en-IN"/>
        </a:p>
      </dgm:t>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t>
        <a:bodyPr/>
        <a:lstStyle/>
        <a:p>
          <a:endParaRPr lang="en-IN"/>
        </a:p>
      </dgm:t>
    </dgm:pt>
  </dgm:ptLst>
  <dgm:cxnLst>
    <dgm:cxn modelId="{557C28E6-D16A-447F-820C-B6F228743AA2}" type="presOf" srcId="{D12BC7DB-DA74-4C98-85AD-7640BD8B8AA0}" destId="{4D50A400-A1F8-49CD-B33C-C5376B2701F1}" srcOrd="1" destOrd="0" presId="urn:microsoft.com/office/officeart/2005/8/layout/target3#1"/>
    <dgm:cxn modelId="{155E25FE-6D86-4067-B731-1019D0538274}" srcId="{01B2341F-660A-420A-BCFD-BC0DF69DB203}" destId="{D12BC7DB-DA74-4C98-85AD-7640BD8B8AA0}" srcOrd="0" destOrd="0" parTransId="{ADE3B32D-0790-4BA3-8D88-49A3EB7A9836}" sibTransId="{4239E1FD-5E03-442F-BD2A-3DE824B0F208}"/>
    <dgm:cxn modelId="{787A2EE2-F54B-429C-937D-DBC8D42E9222}" type="presOf" srcId="{01B2341F-660A-420A-BCFD-BC0DF69DB203}" destId="{3AAFCA47-C0DE-48AD-B404-94F8257DDC50}" srcOrd="0" destOrd="0" presId="urn:microsoft.com/office/officeart/2005/8/layout/target3#1"/>
    <dgm:cxn modelId="{C49155D8-A494-4385-9E37-F7648B0D637D}" type="presOf" srcId="{D12BC7DB-DA74-4C98-85AD-7640BD8B8AA0}" destId="{220E02D8-68AA-4C0E-BF51-BA594B8BAF6D}" srcOrd="0" destOrd="0" presId="urn:microsoft.com/office/officeart/2005/8/layout/target3#1"/>
    <dgm:cxn modelId="{DE824B9D-282E-47A2-A74E-10466A67A541}" type="presParOf" srcId="{3AAFCA47-C0DE-48AD-B404-94F8257DDC50}" destId="{C1EEDF7A-88FD-4FF4-B0BF-FAA26F928297}" srcOrd="0" destOrd="0" presId="urn:microsoft.com/office/officeart/2005/8/layout/target3#1"/>
    <dgm:cxn modelId="{0C7A2BE7-7E74-4177-AEEC-0AF05913F459}" type="presParOf" srcId="{3AAFCA47-C0DE-48AD-B404-94F8257DDC50}" destId="{1D44C9C1-EE53-423D-8B7E-498819AD7E73}" srcOrd="1" destOrd="0" presId="urn:microsoft.com/office/officeart/2005/8/layout/target3#1"/>
    <dgm:cxn modelId="{9BE453F2-DDFB-4C14-8EB9-35395451BA2E}" type="presParOf" srcId="{3AAFCA47-C0DE-48AD-B404-94F8257DDC50}" destId="{220E02D8-68AA-4C0E-BF51-BA594B8BAF6D}" srcOrd="2" destOrd="0" presId="urn:microsoft.com/office/officeart/2005/8/layout/target3#1"/>
    <dgm:cxn modelId="{D64F14F2-9B6B-4D57-AE30-10021370C853}" type="presParOf" srcId="{3AAFCA47-C0DE-48AD-B404-94F8257DDC50}" destId="{4D50A400-A1F8-49CD-B33C-C5376B2701F1}" srcOrd="3" destOrd="0" presId="urn:microsoft.com/office/officeart/2005/8/layout/targe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965723" cy="1965723"/>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982861" y="0"/>
          <a:ext cx="7613805" cy="1965723"/>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a:latin typeface="Times New Roman" panose="02020603050405020304" pitchFamily="18" charset="0"/>
              <a:cs typeface="Times New Roman" panose="02020603050405020304" pitchFamily="18" charset="0"/>
            </a:rPr>
            <a:t>Employee Performance Analysis Using Excel</a:t>
          </a:r>
        </a:p>
      </dsp:txBody>
      <dsp:txXfrm>
        <a:off x="982861" y="0"/>
        <a:ext cx="7613805" cy="1965723"/>
      </dsp:txXfrm>
    </dsp:sp>
  </dsp:spTree>
</dsp:drawing>
</file>

<file path=ppt/diagrams/layout1.xml><?xml version="1.0" encoding="utf-8"?>
<dgm:layoutDef xmlns:dgm="http://schemas.openxmlformats.org/drawingml/2006/diagram" xmlns:a="http://schemas.openxmlformats.org/drawingml/2006/main" uniqueId="urn:microsoft.com/office/officeart/2005/8/layout/target3#1">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48CF63-4909-4556-9E24-7A2F9A3A72DC}"/>
              </a:ext>
            </a:extLst>
          </p:cNvPr>
          <p:cNvSpPr>
            <a:spLocks noGrp="1"/>
          </p:cNvSpPr>
          <p:nvPr>
            <p:ph type="ctrTitle"/>
          </p:nvPr>
        </p:nvSpPr>
        <p:spPr>
          <a:xfrm>
            <a:off x="821635" y="789967"/>
            <a:ext cx="7766936" cy="1646302"/>
          </a:xfrm>
        </p:spPr>
        <p:txBody>
          <a:bodyPr/>
          <a:lstStyle/>
          <a:p>
            <a:pPr algn="l"/>
            <a:r>
              <a:rPr lang="en-US"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xmlns="" id="{76C0DC77-6FCD-4E97-8B20-7DFFCCC886B8}"/>
              </a:ext>
            </a:extLst>
          </p:cNvPr>
          <p:cNvSpPr txBox="1"/>
          <p:nvPr/>
        </p:nvSpPr>
        <p:spPr>
          <a:xfrm>
            <a:off x="821635" y="3429000"/>
            <a:ext cx="8822210" cy="181588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PRESENTED BY:</a:t>
            </a:r>
            <a:r>
              <a:rPr lang="en-IN" sz="2800" dirty="0">
                <a:latin typeface="Times New Roman" panose="02020603050405020304" pitchFamily="18" charset="0"/>
                <a:cs typeface="Times New Roman" panose="02020603050405020304" pitchFamily="18" charset="0"/>
              </a:rPr>
              <a:t> RAMYA R</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REGISTER </a:t>
            </a:r>
            <a:r>
              <a:rPr lang="en-US" sz="2800" dirty="0" smtClean="0">
                <a:latin typeface="Times New Roman" panose="02020603050405020304" pitchFamily="18" charset="0"/>
                <a:cs typeface="Times New Roman" panose="02020603050405020304" pitchFamily="18" charset="0"/>
              </a:rPr>
              <a:t>NO:</a:t>
            </a:r>
            <a:r>
              <a:rPr lang="en-IN" sz="2800" dirty="0" smtClean="0">
                <a:latin typeface="Times New Roman" panose="02020603050405020304" pitchFamily="18" charset="0"/>
                <a:cs typeface="Times New Roman" panose="02020603050405020304" pitchFamily="18" charset="0"/>
              </a:rPr>
              <a:t> 312204610</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DEPARTMENT:</a:t>
            </a:r>
            <a:r>
              <a:rPr lang="en-IN" sz="2800" dirty="0">
                <a:latin typeface="Times New Roman" panose="02020603050405020304" pitchFamily="18" charset="0"/>
                <a:cs typeface="Times New Roman" panose="02020603050405020304" pitchFamily="18" charset="0"/>
              </a:rPr>
              <a:t> COMMERCE</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COLLEGE:</a:t>
            </a:r>
            <a:r>
              <a:rPr lang="en-IN" sz="2800" dirty="0">
                <a:latin typeface="Times New Roman" panose="02020603050405020304" pitchFamily="18" charset="0"/>
                <a:cs typeface="Times New Roman" panose="02020603050405020304" pitchFamily="18" charset="0"/>
              </a:rPr>
              <a:t> K.C.S Kasi Nadar College of Arts &amp; Science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RESULTS</a:t>
            </a:r>
          </a:p>
        </p:txBody>
      </p:sp>
      <p:graphicFrame>
        <p:nvGraphicFramePr>
          <p:cNvPr id="4" name="Chart 3"/>
          <p:cNvGraphicFramePr>
            <a:graphicFrameLocks/>
          </p:cNvGraphicFramePr>
          <p:nvPr>
            <p:extLst>
              <p:ext uri="{D42A27DB-BD31-4B8C-83A1-F6EECF244321}">
                <p14:modId xmlns:p14="http://schemas.microsoft.com/office/powerpoint/2010/main" val="476016699"/>
              </p:ext>
            </p:extLst>
          </p:nvPr>
        </p:nvGraphicFramePr>
        <p:xfrm>
          <a:off x="1363013" y="1748306"/>
          <a:ext cx="6712040" cy="37380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E153F82-799B-4002-ABF4-BE71AAF75CE4}"/>
              </a:ext>
            </a:extLst>
          </p:cNvPr>
          <p:cNvSpPr txBox="1"/>
          <p:nvPr/>
        </p:nvSpPr>
        <p:spPr>
          <a:xfrm>
            <a:off x="437322" y="312071"/>
            <a:ext cx="5658678"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xmlns="" id="{246E5839-113A-F285-BB4C-00CEE3865D5D}"/>
              </a:ext>
            </a:extLst>
          </p:cNvPr>
          <p:cNvSpPr txBox="1"/>
          <p:nvPr/>
        </p:nvSpPr>
        <p:spPr>
          <a:xfrm>
            <a:off x="2040073" y="2290925"/>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xmlns="" id="{916ED34B-03E4-9B34-7995-4AF33E0CF193}"/>
              </a:ext>
            </a:extLst>
          </p:cNvPr>
          <p:cNvSpPr txBox="1"/>
          <p:nvPr/>
        </p:nvSpPr>
        <p:spPr>
          <a:xfrm>
            <a:off x="1180984" y="1497336"/>
            <a:ext cx="7249502" cy="4893647"/>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analysing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9AACD40-77A2-453C-9FE7-D0F1EE96C215}"/>
              </a:ext>
            </a:extLst>
          </p:cNvPr>
          <p:cNvSpPr txBox="1"/>
          <p:nvPr/>
        </p:nvSpPr>
        <p:spPr>
          <a:xfrm>
            <a:off x="848139" y="834887"/>
            <a:ext cx="5499652"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REFERENCE</a:t>
            </a:r>
          </a:p>
        </p:txBody>
      </p:sp>
      <p:sp>
        <p:nvSpPr>
          <p:cNvPr id="3" name="TextBox 2">
            <a:extLst>
              <a:ext uri="{FF2B5EF4-FFF2-40B4-BE49-F238E27FC236}">
                <a16:creationId xmlns:a16="http://schemas.microsoft.com/office/drawing/2014/main" xmlns="" id="{6369F7D3-04C9-2818-6DA7-7B2BFA560882}"/>
              </a:ext>
            </a:extLst>
          </p:cNvPr>
          <p:cNvSpPr txBox="1"/>
          <p:nvPr/>
        </p:nvSpPr>
        <p:spPr>
          <a:xfrm>
            <a:off x="5198943" y="2532485"/>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xmlns="" id="{71DBCE6A-9011-2C19-6685-00444D114D2F}"/>
              </a:ext>
            </a:extLst>
          </p:cNvPr>
          <p:cNvSpPr txBox="1"/>
          <p:nvPr/>
        </p:nvSpPr>
        <p:spPr>
          <a:xfrm>
            <a:off x="1869670" y="2300666"/>
            <a:ext cx="6127590" cy="3785652"/>
          </a:xfrm>
          <a:prstGeom prst="rect">
            <a:avLst/>
          </a:prstGeom>
          <a:noFill/>
        </p:spPr>
        <p:txBody>
          <a:bodyPr wrap="square" rtlCol="0">
            <a:spAutoFit/>
          </a:bodyPr>
          <a:lstStyle/>
          <a:p>
            <a:pPr algn="l"/>
            <a:r>
              <a:rPr lang="en-IN" sz="2400" dirty="0" smtClean="0">
                <a:latin typeface="Times New Roman" panose="02020603050405020304" pitchFamily="18" charset="0"/>
                <a:cs typeface="Times New Roman" panose="02020603050405020304" pitchFamily="18" charset="0"/>
              </a:rPr>
              <a:t>Mrs Nirmala </a:t>
            </a:r>
            <a:r>
              <a:rPr lang="en-IN" sz="2400" dirty="0">
                <a:latin typeface="Times New Roman" panose="02020603050405020304" pitchFamily="18" charset="0"/>
                <a:cs typeface="Times New Roman" panose="02020603050405020304" pitchFamily="18" charset="0"/>
              </a:rPr>
              <a:t>P 
Assistant </a:t>
            </a:r>
            <a:r>
              <a:rPr lang="en-IN" sz="2400" dirty="0" smtClean="0">
                <a:latin typeface="Times New Roman" panose="02020603050405020304" pitchFamily="18" charset="0"/>
                <a:cs typeface="Times New Roman" panose="02020603050405020304" pitchFamily="18" charset="0"/>
              </a:rPr>
              <a:t>Professor</a:t>
            </a:r>
            <a:r>
              <a:rPr lang="en-IN" sz="2400" dirty="0">
                <a:latin typeface="Times New Roman" panose="02020603050405020304" pitchFamily="18" charset="0"/>
                <a:cs typeface="Times New Roman" panose="02020603050405020304" pitchFamily="18" charset="0"/>
              </a:rPr>
              <a:t>
K.C.S Kasi Nadar College of Arts and Science Chennai, Tamil </a:t>
            </a:r>
            <a:r>
              <a:rPr lang="en-IN" sz="2400" dirty="0" smtClean="0">
                <a:latin typeface="Times New Roman" panose="02020603050405020304" pitchFamily="18" charset="0"/>
                <a:cs typeface="Times New Roman" panose="02020603050405020304" pitchFamily="18" charset="0"/>
              </a:rPr>
              <a:t>Nadu</a:t>
            </a:r>
          </a:p>
          <a:p>
            <a:pPr algn="l"/>
            <a:endParaRPr lang="en-US" sz="2400" dirty="0">
              <a:latin typeface="Times New Roman" panose="02020603050405020304" pitchFamily="18" charset="0"/>
              <a:cs typeface="Times New Roman" panose="02020603050405020304" pitchFamily="18" charset="0"/>
            </a:endParaRPr>
          </a:p>
          <a:p>
            <a:pPr algn="l"/>
            <a:r>
              <a:rPr lang="en-US" sz="2400" dirty="0" err="1" smtClean="0">
                <a:latin typeface="Times New Roman" panose="02020603050405020304" pitchFamily="18" charset="0"/>
                <a:cs typeface="Times New Roman" panose="02020603050405020304" pitchFamily="18" charset="0"/>
              </a:rPr>
              <a:t>Ms</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Shakthi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Balambigai</a:t>
            </a:r>
            <a:r>
              <a:rPr lang="en-US" sz="2400" dirty="0" smtClean="0">
                <a:latin typeface="Times New Roman" panose="02020603050405020304" pitchFamily="18" charset="0"/>
                <a:cs typeface="Times New Roman" panose="02020603050405020304" pitchFamily="18" charset="0"/>
              </a:rPr>
              <a:t> V</a:t>
            </a:r>
          </a:p>
          <a:p>
            <a:pPr algn="l"/>
            <a:r>
              <a:rPr lang="en-US" sz="2400" dirty="0" smtClean="0">
                <a:latin typeface="Times New Roman" panose="02020603050405020304" pitchFamily="18" charset="0"/>
                <a:cs typeface="Times New Roman" panose="02020603050405020304" pitchFamily="18" charset="0"/>
              </a:rPr>
              <a:t>Assistant Professor</a:t>
            </a:r>
          </a:p>
          <a:p>
            <a:r>
              <a:rPr lang="en-IN" sz="2400" dirty="0">
                <a:latin typeface="Times New Roman" panose="02020603050405020304" pitchFamily="18" charset="0"/>
                <a:cs typeface="Times New Roman" panose="02020603050405020304" pitchFamily="18" charset="0"/>
              </a:rPr>
              <a:t>K.C.S Kasi </a:t>
            </a:r>
            <a:r>
              <a:rPr lang="en-IN" sz="2400" dirty="0" err="1">
                <a:latin typeface="Times New Roman" panose="02020603050405020304" pitchFamily="18" charset="0"/>
                <a:cs typeface="Times New Roman" panose="02020603050405020304" pitchFamily="18" charset="0"/>
              </a:rPr>
              <a:t>Nadar</a:t>
            </a:r>
            <a:r>
              <a:rPr lang="en-IN" sz="2400" dirty="0">
                <a:latin typeface="Times New Roman" panose="02020603050405020304" pitchFamily="18" charset="0"/>
                <a:cs typeface="Times New Roman" panose="02020603050405020304" pitchFamily="18" charset="0"/>
              </a:rPr>
              <a:t> College of Arts and Science Chennai, Tamil Nadu</a:t>
            </a:r>
          </a:p>
          <a:p>
            <a:pPr algn="l"/>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EA975-0899-40E1-9413-7C506C055759}"/>
              </a:ext>
            </a:extLst>
          </p:cNvPr>
          <p:cNvSpPr>
            <a:spLocks noGrp="1"/>
          </p:cNvSpPr>
          <p:nvPr>
            <p:ph type="title"/>
          </p:nvPr>
        </p:nvSpPr>
        <p:spPr>
          <a:xfrm>
            <a:off x="452047" y="715617"/>
            <a:ext cx="8596668" cy="896353"/>
          </a:xfrm>
        </p:spPr>
        <p:txBody>
          <a:bodyPr>
            <a:noAutofit/>
          </a:bodyPr>
          <a:lstStyle/>
          <a:p>
            <a:r>
              <a:rPr lang="en-US" sz="5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xmlns="" id="{4E5EB0A6-F07D-4593-8357-94CDB9D84C4F}"/>
              </a:ext>
            </a:extLst>
          </p:cNvPr>
          <p:cNvGraphicFramePr/>
          <p:nvPr>
            <p:extLst>
              <p:ext uri="{D42A27DB-BD31-4B8C-83A1-F6EECF244321}">
                <p14:modId xmlns:p14="http://schemas.microsoft.com/office/powerpoint/2010/main" val="3716237791"/>
              </p:ext>
            </p:extLst>
          </p:nvPr>
        </p:nvGraphicFramePr>
        <p:xfrm>
          <a:off x="702365" y="2623930"/>
          <a:ext cx="8596667" cy="1965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A301E9-FC28-4A1F-948D-0BC35DF32D14}"/>
              </a:ext>
            </a:extLst>
          </p:cNvPr>
          <p:cNvSpPr>
            <a:spLocks noGrp="1"/>
          </p:cNvSpPr>
          <p:nvPr>
            <p:ph type="title"/>
          </p:nvPr>
        </p:nvSpPr>
        <p:spPr>
          <a:xfrm>
            <a:off x="491805" y="795130"/>
            <a:ext cx="8596668" cy="962613"/>
          </a:xfrm>
        </p:spPr>
        <p:txBody>
          <a:bodyPr>
            <a:normAutofit/>
          </a:bodyPr>
          <a:lstStyle/>
          <a:p>
            <a:r>
              <a:rPr lang="en-US" sz="54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xmlns="" id="{A91D123A-1F5E-4065-BB7E-E533E9B525AF}"/>
              </a:ext>
            </a:extLst>
          </p:cNvPr>
          <p:cNvSpPr>
            <a:spLocks noGrp="1"/>
          </p:cNvSpPr>
          <p:nvPr>
            <p:ph type="body" idx="1"/>
          </p:nvPr>
        </p:nvSpPr>
        <p:spPr>
          <a:xfrm>
            <a:off x="2014546" y="2168561"/>
            <a:ext cx="5551186" cy="3715404"/>
          </a:xfrm>
        </p:spPr>
        <p:txBody>
          <a:bodyPr>
            <a:noAutofit/>
          </a:bodyPr>
          <a:lstStyle/>
          <a:p>
            <a:r>
              <a:rPr lang="en-US" sz="2400" dirty="0">
                <a:solidFill>
                  <a:schemeClr val="tx1"/>
                </a:solidFill>
                <a:latin typeface="Times New Roman" panose="02020603050405020304" pitchFamily="18" charset="0"/>
                <a:cs typeface="Times New Roman" panose="02020603050405020304" pitchFamily="18" charset="0"/>
              </a:rPr>
              <a:t>1.Problem Statement</a:t>
            </a:r>
          </a:p>
          <a:p>
            <a:r>
              <a:rPr lang="en-US" sz="2400" dirty="0">
                <a:solidFill>
                  <a:schemeClr val="tx1"/>
                </a:solidFill>
                <a:latin typeface="Times New Roman" panose="02020603050405020304" pitchFamily="18" charset="0"/>
                <a:cs typeface="Times New Roman" panose="02020603050405020304" pitchFamily="18" charset="0"/>
              </a:rPr>
              <a:t>2. Project Overview</a:t>
            </a:r>
          </a:p>
          <a:p>
            <a:r>
              <a:rPr lang="en-US" sz="2400" dirty="0">
                <a:solidFill>
                  <a:schemeClr val="tx1"/>
                </a:solidFill>
                <a:latin typeface="Times New Roman" panose="02020603050405020304" pitchFamily="18" charset="0"/>
                <a:cs typeface="Times New Roman" panose="02020603050405020304" pitchFamily="18" charset="0"/>
              </a:rPr>
              <a:t>3.End Users</a:t>
            </a:r>
          </a:p>
          <a:p>
            <a:r>
              <a:rPr lang="en-US" sz="2400" dirty="0">
                <a:solidFill>
                  <a:schemeClr val="tx1"/>
                </a:solidFill>
                <a:latin typeface="Times New Roman" panose="02020603050405020304" pitchFamily="18" charset="0"/>
                <a:cs typeface="Times New Roman" panose="02020603050405020304" pitchFamily="18" charset="0"/>
              </a:rPr>
              <a:t>4.Our Solution and Proposition</a:t>
            </a:r>
          </a:p>
          <a:p>
            <a:r>
              <a:rPr lang="en-US" sz="2400" dirty="0">
                <a:solidFill>
                  <a:schemeClr val="tx1"/>
                </a:solidFill>
                <a:latin typeface="Times New Roman" panose="02020603050405020304" pitchFamily="18" charset="0"/>
                <a:cs typeface="Times New Roman" panose="02020603050405020304" pitchFamily="18" charset="0"/>
              </a:rPr>
              <a:t>5. Dataset Description</a:t>
            </a:r>
          </a:p>
          <a:p>
            <a:r>
              <a:rPr lang="en-US" sz="2400" dirty="0">
                <a:solidFill>
                  <a:schemeClr val="tx1"/>
                </a:solidFill>
                <a:latin typeface="Times New Roman" panose="02020603050405020304" pitchFamily="18" charset="0"/>
                <a:cs typeface="Times New Roman" panose="02020603050405020304" pitchFamily="18" charset="0"/>
              </a:rPr>
              <a:t>6. Modelling Approach</a:t>
            </a:r>
          </a:p>
          <a:p>
            <a:r>
              <a:rPr lang="en-US" sz="2400" dirty="0">
                <a:solidFill>
                  <a:schemeClr val="tx1"/>
                </a:solidFill>
                <a:latin typeface="Times New Roman" panose="02020603050405020304" pitchFamily="18" charset="0"/>
                <a:cs typeface="Times New Roman" panose="02020603050405020304" pitchFamily="18" charset="0"/>
              </a:rPr>
              <a:t>7. Results and Discussion</a:t>
            </a:r>
          </a:p>
          <a:p>
            <a:r>
              <a:rPr lang="en-US" sz="2400"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xmlns=""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xmlns="" id="{97826FE1-CA3D-4FC7-A097-320CF74FC5FE}"/>
              </a:ext>
            </a:extLst>
          </p:cNvPr>
          <p:cNvCxnSpPr>
            <a:cxnSpLocks/>
          </p:cNvCxnSpPr>
          <p:nvPr/>
        </p:nvCxnSpPr>
        <p:spPr>
          <a:xfrm flipV="1">
            <a:off x="1789042" y="6118276"/>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xmlns="" id="{41808149-5223-4262-A253-876333913399}"/>
              </a:ext>
            </a:extLst>
          </p:cNvPr>
          <p:cNvCxnSpPr>
            <a:cxnSpLocks/>
          </p:cNvCxnSpPr>
          <p:nvPr/>
        </p:nvCxnSpPr>
        <p:spPr>
          <a:xfrm flipH="1">
            <a:off x="1789042" y="1963151"/>
            <a:ext cx="1" cy="4099719"/>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xmlns="" id="{C556CFB6-1042-4311-AB8A-5E0D9B0FAF82}"/>
              </a:ext>
            </a:extLst>
          </p:cNvPr>
          <p:cNvCxnSpPr>
            <a:cxnSpLocks/>
          </p:cNvCxnSpPr>
          <p:nvPr/>
        </p:nvCxnSpPr>
        <p:spPr>
          <a:xfrm>
            <a:off x="6506816" y="1963151"/>
            <a:ext cx="0" cy="4155125"/>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1FDAD-BB8C-476B-B26C-45CF7C037F95}"/>
              </a:ext>
            </a:extLst>
          </p:cNvPr>
          <p:cNvSpPr>
            <a:spLocks noGrp="1"/>
          </p:cNvSpPr>
          <p:nvPr>
            <p:ph type="title"/>
          </p:nvPr>
        </p:nvSpPr>
        <p:spPr>
          <a:xfrm>
            <a:off x="438796" y="609752"/>
            <a:ext cx="8596668" cy="860400"/>
          </a:xfrm>
        </p:spPr>
        <p:txBody>
          <a:bodyPr>
            <a:noAutofit/>
          </a:bodyPr>
          <a:lstStyle/>
          <a:p>
            <a:r>
              <a:rPr lang="en-US" sz="5400" b="1" dirty="0">
                <a:solidFill>
                  <a:schemeClr val="tx1"/>
                </a:solidFill>
                <a:latin typeface="Times New Roman" panose="02020603050405020304" pitchFamily="18" charset="0"/>
                <a:cs typeface="Times New Roman" panose="02020603050405020304" pitchFamily="18" charset="0"/>
              </a:rPr>
              <a:t>PROBLEM STATEMENT</a:t>
            </a:r>
          </a:p>
        </p:txBody>
      </p:sp>
      <p:sp>
        <p:nvSpPr>
          <p:cNvPr id="5" name="Text Placeholder 4">
            <a:extLst>
              <a:ext uri="{FF2B5EF4-FFF2-40B4-BE49-F238E27FC236}">
                <a16:creationId xmlns:a16="http://schemas.microsoft.com/office/drawing/2014/main" xmlns="" id="{DAE02D5F-82E9-6A84-0CAD-870AB307D96B}"/>
              </a:ext>
            </a:extLst>
          </p:cNvPr>
          <p:cNvSpPr>
            <a:spLocks noGrp="1"/>
          </p:cNvSpPr>
          <p:nvPr>
            <p:ph type="body" idx="1"/>
          </p:nvPr>
        </p:nvSpPr>
        <p:spPr>
          <a:xfrm>
            <a:off x="677335" y="1851698"/>
            <a:ext cx="8358129" cy="4261645"/>
          </a:xfrm>
        </p:spPr>
        <p:txBody>
          <a:bodyPr>
            <a:normAutofit/>
          </a:bodyPr>
          <a:lstStyle/>
          <a:p>
            <a:pPr marL="342900" indent="-34290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The company has seen varying levels of employee performance across different departments over the past years. </a:t>
            </a:r>
          </a:p>
          <a:p>
            <a:pPr marL="342900" indent="-34290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While some employee constantly meet or exceed expectations, Other struggle to achieve their targets. </a:t>
            </a:r>
          </a:p>
          <a:p>
            <a:pPr marL="342900" indent="-34290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The company aim to understand the underlying factory affecting performance to enhance productivity. </a:t>
            </a:r>
          </a:p>
          <a:p>
            <a:pPr marL="342900" indent="-34290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This Problem statement outlines the challenges and goals for employee performance analysis using excel, Setting the stage for a  solution that leverages excel’s capabilities to drive insights and improvements. </a:t>
            </a:r>
          </a:p>
          <a:p>
            <a:pPr marL="342900" indent="-342900">
              <a:buFont typeface="Arial" panose="020B0604020202020204"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918CFE5-0653-4482-B62E-94211AAB30DA}"/>
              </a:ext>
            </a:extLst>
          </p:cNvPr>
          <p:cNvSpPr txBox="1"/>
          <p:nvPr/>
        </p:nvSpPr>
        <p:spPr>
          <a:xfrm>
            <a:off x="574160" y="495220"/>
            <a:ext cx="8567981"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PROJECT OVERVIEW</a:t>
            </a:r>
          </a:p>
        </p:txBody>
      </p:sp>
      <p:sp>
        <p:nvSpPr>
          <p:cNvPr id="3" name="TextBox 2">
            <a:extLst>
              <a:ext uri="{FF2B5EF4-FFF2-40B4-BE49-F238E27FC236}">
                <a16:creationId xmlns:a16="http://schemas.microsoft.com/office/drawing/2014/main" xmlns="" id="{10FC55AF-5E97-D057-1DC1-00218C0C0D11}"/>
              </a:ext>
            </a:extLst>
          </p:cNvPr>
          <p:cNvSpPr txBox="1"/>
          <p:nvPr/>
        </p:nvSpPr>
        <p:spPr>
          <a:xfrm>
            <a:off x="1104972" y="1858158"/>
            <a:ext cx="8112734" cy="4154984"/>
          </a:xfrm>
          <a:prstGeom prst="rect">
            <a:avLst/>
          </a:prstGeom>
          <a:noFill/>
        </p:spPr>
        <p:txBody>
          <a:bodyPr wrap="square" rtlCol="0">
            <a:spAutoFit/>
          </a:bodyPr>
          <a:lstStyle/>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comprehensive performance analysis report. </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Dashboards for real-time performance tracking. </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Recommendations for employee development programs.</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Suggestions for enhancing the current performance management system. </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analysis will help the organization enhance productivity, improve employee satisfaction, and align individual performance with business goals.</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overview can be customized based on specific organizational needs and goals.</a:t>
            </a:r>
          </a:p>
          <a:p>
            <a:pPr marL="342900" indent="-342900" algn="l">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17BB780-F307-40F6-ABEF-1D33C56CEFD3}"/>
              </a:ext>
            </a:extLst>
          </p:cNvPr>
          <p:cNvSpPr txBox="1"/>
          <p:nvPr/>
        </p:nvSpPr>
        <p:spPr>
          <a:xfrm>
            <a:off x="466848" y="519570"/>
            <a:ext cx="8865705" cy="1754326"/>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WHO ARE THE END USERS?</a:t>
            </a:r>
          </a:p>
        </p:txBody>
      </p:sp>
      <p:sp>
        <p:nvSpPr>
          <p:cNvPr id="2" name="TextBox 1">
            <a:extLst>
              <a:ext uri="{FF2B5EF4-FFF2-40B4-BE49-F238E27FC236}">
                <a16:creationId xmlns:a16="http://schemas.microsoft.com/office/drawing/2014/main" xmlns="" id="{9C739EA6-647D-2900-9BE7-9BA4BECE60A2}"/>
              </a:ext>
            </a:extLst>
          </p:cNvPr>
          <p:cNvSpPr txBox="1"/>
          <p:nvPr/>
        </p:nvSpPr>
        <p:spPr>
          <a:xfrm>
            <a:off x="1021732" y="2629054"/>
            <a:ext cx="7755936" cy="3416320"/>
          </a:xfrm>
          <a:prstGeom prst="rect">
            <a:avLst/>
          </a:prstGeom>
          <a:noFill/>
        </p:spPr>
        <p:txBody>
          <a:bodyPr wrap="square" rtlCol="0">
            <a:spAutoFit/>
          </a:bodyPr>
          <a:lstStyle/>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Human Resources (HR) Team</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Department Managers and Supervisors</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Senior Management and Executives</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Employees</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Learning and Development Teams</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Compensation and Benefits Teams </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These end users rely on the performance analysis to make data-driven decisions that ultimately contribute to the growth and success of the organization.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91BCA9C-8236-4147-BF6C-F5298B94D063}"/>
              </a:ext>
            </a:extLst>
          </p:cNvPr>
          <p:cNvSpPr txBox="1"/>
          <p:nvPr/>
        </p:nvSpPr>
        <p:spPr>
          <a:xfrm>
            <a:off x="225285" y="291548"/>
            <a:ext cx="9037983" cy="1754326"/>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OUR SOLUTION AND ITS VALUE PROPOSITION</a:t>
            </a:r>
          </a:p>
        </p:txBody>
      </p:sp>
      <p:sp>
        <p:nvSpPr>
          <p:cNvPr id="4" name="TextBox 3">
            <a:extLst>
              <a:ext uri="{FF2B5EF4-FFF2-40B4-BE49-F238E27FC236}">
                <a16:creationId xmlns:a16="http://schemas.microsoft.com/office/drawing/2014/main" xmlns="" id="{D10BE1DF-98F5-C6F2-6EE8-51D50223202D}"/>
              </a:ext>
            </a:extLst>
          </p:cNvPr>
          <p:cNvSpPr txBox="1"/>
          <p:nvPr/>
        </p:nvSpPr>
        <p:spPr>
          <a:xfrm>
            <a:off x="900653" y="2042137"/>
            <a:ext cx="8207533" cy="4524315"/>
          </a:xfrm>
          <a:prstGeom prst="rect">
            <a:avLst/>
          </a:prstGeom>
          <a:noFill/>
        </p:spPr>
        <p:txBody>
          <a:bodyPr wrap="square" rtlCol="0">
            <a:spAutoFit/>
          </a:bodyPr>
          <a:lstStyle/>
          <a:p>
            <a:pPr algn="l"/>
            <a:r>
              <a:rPr lang="en-IN" sz="3600" b="1" dirty="0">
                <a:latin typeface="Times New Roman" panose="02020603050405020304" pitchFamily="18" charset="0"/>
                <a:cs typeface="Times New Roman" panose="02020603050405020304" pitchFamily="18" charset="0"/>
              </a:rPr>
              <a:t>Our Solution:</a:t>
            </a:r>
          </a:p>
          <a:p>
            <a:pPr algn="l"/>
            <a:r>
              <a:rPr lang="en-IN" sz="2400" dirty="0">
                <a:latin typeface="Times New Roman" panose="02020603050405020304" pitchFamily="18" charset="0"/>
                <a:cs typeface="Times New Roman" panose="02020603050405020304" pitchFamily="18" charset="0"/>
              </a:rPr>
              <a:t>             Solution is designed to optimize employee performance by addressing key areas such as productivity, engagement, skill development, and overall job satisfaction.</a:t>
            </a:r>
          </a:p>
          <a:p>
            <a:pPr algn="l"/>
            <a:r>
              <a:rPr lang="en-IN" sz="3600" b="1" dirty="0">
                <a:latin typeface="Times New Roman" panose="02020603050405020304" pitchFamily="18" charset="0"/>
                <a:cs typeface="Times New Roman" panose="02020603050405020304" pitchFamily="18" charset="0"/>
              </a:rPr>
              <a:t>Value Preposition:</a:t>
            </a:r>
          </a:p>
          <a:p>
            <a:pPr marL="457200" indent="-4572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Increased Productivity </a:t>
            </a:r>
          </a:p>
          <a:p>
            <a:pPr marL="457200" indent="-4572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Enhanced Engagement </a:t>
            </a:r>
          </a:p>
          <a:p>
            <a:pPr marL="457200" indent="-4572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Skill Development</a:t>
            </a:r>
          </a:p>
          <a:p>
            <a:pPr marL="457200" indent="-4572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Data-Driven Insights</a:t>
            </a:r>
          </a:p>
          <a:p>
            <a:pPr marL="457200" indent="-4572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Improved Job Satisfaction</a:t>
            </a:r>
          </a:p>
          <a:p>
            <a:pPr marL="457200" indent="-4572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Scalability &amp; Customization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FC406E-B70B-4880-897A-54BCA87C4898}"/>
              </a:ext>
            </a:extLst>
          </p:cNvPr>
          <p:cNvSpPr txBox="1"/>
          <p:nvPr/>
        </p:nvSpPr>
        <p:spPr>
          <a:xfrm>
            <a:off x="490330" y="397565"/>
            <a:ext cx="9172096"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xmlns="" id="{763B5082-0A41-445E-9740-6C8E96B1D281}"/>
              </a:ext>
            </a:extLst>
          </p:cNvPr>
          <p:cNvSpPr txBox="1"/>
          <p:nvPr/>
        </p:nvSpPr>
        <p:spPr>
          <a:xfrm>
            <a:off x="832293" y="1320895"/>
            <a:ext cx="7699514" cy="4893647"/>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400" dirty="0">
                <a:latin typeface="Times New Roman" panose="02020603050405020304" pitchFamily="18" charset="0"/>
                <a:cs typeface="Times New Roman" panose="02020603050405020304" pitchFamily="18" charset="0"/>
              </a:rPr>
              <a:t>: Unique identifier for each employee in the    organization.</a:t>
            </a:r>
          </a:p>
          <a:p>
            <a:endParaRPr lang="en-US" sz="2400" dirty="0">
              <a:latin typeface="Times New Roman" panose="02020603050405020304" pitchFamily="18" charset="0"/>
              <a:cs typeface="Times New Roman" panose="02020603050405020304" pitchFamily="18" charset="0"/>
            </a:endParaRPr>
          </a:p>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400" dirty="0">
                <a:latin typeface="Times New Roman" panose="02020603050405020304" pitchFamily="18" charset="0"/>
                <a:cs typeface="Times New Roman" panose="02020603050405020304" pitchFamily="18" charset="0"/>
              </a:rPr>
              <a:t>: The first name of the employee.</a:t>
            </a:r>
          </a:p>
          <a:p>
            <a:endParaRPr lang="en-US" sz="2400" dirty="0">
              <a:latin typeface="Times New Roman" panose="02020603050405020304" pitchFamily="18" charset="0"/>
              <a:cs typeface="Times New Roman" panose="02020603050405020304" pitchFamily="18" charset="0"/>
            </a:endParaRPr>
          </a:p>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400" dirty="0">
                <a:latin typeface="Times New Roman" panose="02020603050405020304" pitchFamily="18" charset="0"/>
                <a:cs typeface="Times New Roman" panose="02020603050405020304" pitchFamily="18" charset="0"/>
              </a:rPr>
              <a:t>: The pay zone or salary band to which the employee's compensation falls.</a:t>
            </a:r>
          </a:p>
          <a:p>
            <a:endParaRPr lang="en-US" sz="2400" dirty="0">
              <a:latin typeface="Times New Roman" panose="02020603050405020304" pitchFamily="18" charset="0"/>
              <a:cs typeface="Times New Roman" panose="02020603050405020304" pitchFamily="18" charset="0"/>
            </a:endParaRPr>
          </a:p>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400" dirty="0">
                <a:latin typeface="Times New Roman" panose="02020603050405020304" pitchFamily="18" charset="0"/>
                <a:cs typeface="Times New Roman" panose="02020603050405020304" pitchFamily="18" charset="0"/>
              </a:rPr>
              <a:t>: The broader category or type of department the employee's work is associated with.</a:t>
            </a:r>
          </a:p>
          <a:p>
            <a:endParaRPr lang="en-US" sz="2400" dirty="0">
              <a:latin typeface="Times New Roman" panose="02020603050405020304" pitchFamily="18" charset="0"/>
              <a:cs typeface="Times New Roman" panose="02020603050405020304" pitchFamily="18" charset="0"/>
            </a:endParaRPr>
          </a:p>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4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22B2DF1-83AA-4207-BD42-5AFF1EB4E4B2}"/>
              </a:ext>
            </a:extLst>
          </p:cNvPr>
          <p:cNvSpPr txBox="1"/>
          <p:nvPr/>
        </p:nvSpPr>
        <p:spPr>
          <a:xfrm>
            <a:off x="469012" y="253955"/>
            <a:ext cx="6520070"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MODELLING</a:t>
            </a:r>
          </a:p>
        </p:txBody>
      </p:sp>
      <p:sp>
        <p:nvSpPr>
          <p:cNvPr id="3" name="TextBox 2">
            <a:extLst>
              <a:ext uri="{FF2B5EF4-FFF2-40B4-BE49-F238E27FC236}">
                <a16:creationId xmlns:a16="http://schemas.microsoft.com/office/drawing/2014/main" xmlns="" id="{615D1BE8-D50D-445F-BF7A-D1E5619C1381}"/>
              </a:ext>
            </a:extLst>
          </p:cNvPr>
          <p:cNvSpPr txBox="1"/>
          <p:nvPr/>
        </p:nvSpPr>
        <p:spPr>
          <a:xfrm>
            <a:off x="1026459" y="1363101"/>
            <a:ext cx="8543059"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Data set: Kaggle, Employee dataset</a:t>
            </a:r>
          </a:p>
          <a:p>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Feature Selection:</a:t>
            </a:r>
            <a:r>
              <a:rPr lang="en-IN" sz="2400" dirty="0">
                <a:latin typeface="Times New Roman" panose="02020603050405020304" pitchFamily="18" charset="0"/>
                <a:cs typeface="Times New Roman" panose="02020603050405020304" pitchFamily="18" charset="0"/>
              </a:rPr>
              <a:t> Slicer, Conditional formatting, Designing</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Data Cleaning: Missing values, Irrelevant</a:t>
            </a:r>
            <a:r>
              <a:rPr lang="en-IN" sz="2400" dirty="0">
                <a:latin typeface="Times New Roman" panose="02020603050405020304" pitchFamily="18" charset="0"/>
                <a:cs typeface="Times New Roman" panose="02020603050405020304" pitchFamily="18" charset="0"/>
              </a:rPr>
              <a:t> data Correct Errors, </a:t>
            </a:r>
          </a:p>
          <a:p>
            <a:r>
              <a:rPr lang="en-IN" sz="2400" dirty="0">
                <a:latin typeface="Times New Roman" panose="02020603050405020304" pitchFamily="18" charset="0"/>
                <a:cs typeface="Times New Roman" panose="02020603050405020304" pitchFamily="18" charset="0"/>
              </a:rPr>
              <a:t>Remove Unnecessary Columns and Rows.  </a:t>
            </a:r>
          </a:p>
          <a:p>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Pivot Table: Employee ID, First Name, Payzone, Department</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Type, Current Employee Rating.  </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Chart: Report of Employee Performance based on their Current Ratings is resented as Column Chart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360</TotalTime>
  <Words>555</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32</cp:revision>
  <dcterms:created xsi:type="dcterms:W3CDTF">2024-08-21T00:32:52Z</dcterms:created>
  <dcterms:modified xsi:type="dcterms:W3CDTF">2024-08-27T05:13:30Z</dcterms:modified>
</cp:coreProperties>
</file>