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handoutMasterIdLst>
    <p:handoutMasterId r:id="rId35"/>
  </p:handoutMasterIdLst>
  <p:sldIdLst>
    <p:sldId id="256" r:id="rId2"/>
    <p:sldId id="304" r:id="rId3"/>
    <p:sldId id="272" r:id="rId4"/>
    <p:sldId id="429" r:id="rId5"/>
    <p:sldId id="362" r:id="rId6"/>
    <p:sldId id="430" r:id="rId7"/>
    <p:sldId id="431" r:id="rId8"/>
    <p:sldId id="333" r:id="rId9"/>
    <p:sldId id="278" r:id="rId10"/>
    <p:sldId id="630" r:id="rId11"/>
    <p:sldId id="289" r:id="rId12"/>
    <p:sldId id="432" r:id="rId13"/>
    <p:sldId id="375" r:id="rId14"/>
    <p:sldId id="376" r:id="rId15"/>
    <p:sldId id="377" r:id="rId16"/>
    <p:sldId id="378" r:id="rId17"/>
    <p:sldId id="379" r:id="rId18"/>
    <p:sldId id="382" r:id="rId19"/>
    <p:sldId id="395" r:id="rId20"/>
    <p:sldId id="613" r:id="rId21"/>
    <p:sldId id="614" r:id="rId22"/>
    <p:sldId id="615" r:id="rId23"/>
    <p:sldId id="616" r:id="rId24"/>
    <p:sldId id="617" r:id="rId25"/>
    <p:sldId id="618" r:id="rId26"/>
    <p:sldId id="619" r:id="rId27"/>
    <p:sldId id="622" r:id="rId28"/>
    <p:sldId id="623" r:id="rId29"/>
    <p:sldId id="624" r:id="rId30"/>
    <p:sldId id="625" r:id="rId31"/>
    <p:sldId id="629" r:id="rId32"/>
    <p:sldId id="288" r:id="rId33"/>
  </p:sldIdLst>
  <p:sldSz cx="9906000" cy="6858000" type="A4"/>
  <p:notesSz cx="9947275" cy="6858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30">
          <p15:clr>
            <a:srgbClr val="A4A3A4"/>
          </p15:clr>
        </p15:guide>
        <p15:guide id="2" pos="3132">
          <p15:clr>
            <a:srgbClr val="A4A3A4"/>
          </p15:clr>
        </p15:guide>
        <p15:guide id="3" orient="horz" pos="2161">
          <p15:clr>
            <a:srgbClr val="A4A3A4"/>
          </p15:clr>
        </p15:guide>
        <p15:guide id="4" pos="31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0033CC"/>
    <a:srgbClr val="CC6600"/>
    <a:srgbClr val="000066"/>
    <a:srgbClr val="CC00CC"/>
    <a:srgbClr val="6600FF"/>
    <a:srgbClr val="CC0000"/>
    <a:srgbClr val="CC33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9" autoAdjust="0"/>
    <p:restoredTop sz="95165" autoAdjust="0"/>
  </p:normalViewPr>
  <p:slideViewPr>
    <p:cSldViewPr>
      <p:cViewPr varScale="1">
        <p:scale>
          <a:sx n="85" d="100"/>
          <a:sy n="85" d="100"/>
        </p:scale>
        <p:origin x="1507" y="53"/>
      </p:cViewPr>
      <p:guideLst>
        <p:guide orient="horz" pos="2160"/>
        <p:guide pos="3120"/>
      </p:guideLst>
    </p:cSldViewPr>
  </p:slideViewPr>
  <p:outlineViewPr>
    <p:cViewPr>
      <p:scale>
        <a:sx n="33" d="100"/>
        <a:sy n="33" d="100"/>
      </p:scale>
      <p:origin x="0" y="57876"/>
    </p:cViewPr>
  </p:outlineViewPr>
  <p:notesTextViewPr>
    <p:cViewPr>
      <p:scale>
        <a:sx n="125" d="100"/>
        <a:sy n="125" d="100"/>
      </p:scale>
      <p:origin x="0" y="0"/>
    </p:cViewPr>
  </p:notesTextViewPr>
  <p:sorterViewPr>
    <p:cViewPr>
      <p:scale>
        <a:sx n="66" d="100"/>
        <a:sy n="66" d="100"/>
      </p:scale>
      <p:origin x="0" y="0"/>
    </p:cViewPr>
  </p:sorterViewPr>
  <p:notesViewPr>
    <p:cSldViewPr>
      <p:cViewPr varScale="1">
        <p:scale>
          <a:sx n="78" d="100"/>
          <a:sy n="78" d="100"/>
        </p:scale>
        <p:origin x="-1459" y="-67"/>
      </p:cViewPr>
      <p:guideLst>
        <p:guide orient="horz" pos="2130"/>
        <p:guide pos="3132"/>
        <p:guide orient="horz" pos="2161"/>
        <p:guide pos="313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989" tIns="45994" rIns="91989" bIns="45994" rtlCol="0"/>
          <a:lstStyle>
            <a:lvl1pPr algn="l">
              <a:defRPr sz="1200"/>
            </a:lvl1pPr>
          </a:lstStyle>
          <a:p>
            <a:endParaRPr lang="en-US"/>
          </a:p>
        </p:txBody>
      </p:sp>
      <p:sp>
        <p:nvSpPr>
          <p:cNvPr id="3" name="Date Placeholder 2"/>
          <p:cNvSpPr>
            <a:spLocks noGrp="1"/>
          </p:cNvSpPr>
          <p:nvPr>
            <p:ph type="dt" sz="quarter" idx="1"/>
          </p:nvPr>
        </p:nvSpPr>
        <p:spPr>
          <a:xfrm>
            <a:off x="5634487" y="0"/>
            <a:ext cx="4310486" cy="342900"/>
          </a:xfrm>
          <a:prstGeom prst="rect">
            <a:avLst/>
          </a:prstGeom>
        </p:spPr>
        <p:txBody>
          <a:bodyPr vert="horz" lIns="91989" tIns="45994" rIns="91989" bIns="45994" rtlCol="0"/>
          <a:lstStyle>
            <a:lvl1pPr algn="r">
              <a:defRPr sz="1200"/>
            </a:lvl1pPr>
          </a:lstStyle>
          <a:p>
            <a:fld id="{43E45A38-2BE8-47F9-A1E5-72C79ADC1ED4}" type="datetimeFigureOut">
              <a:rPr lang="en-US" smtClean="0"/>
              <a:pPr/>
              <a:t>11/11/2024</a:t>
            </a:fld>
            <a:endParaRPr lang="en-US"/>
          </a:p>
        </p:txBody>
      </p:sp>
      <p:sp>
        <p:nvSpPr>
          <p:cNvPr id="4" name="Footer Placeholder 3"/>
          <p:cNvSpPr>
            <a:spLocks noGrp="1"/>
          </p:cNvSpPr>
          <p:nvPr>
            <p:ph type="ftr" sz="quarter" idx="2"/>
          </p:nvPr>
        </p:nvSpPr>
        <p:spPr>
          <a:xfrm>
            <a:off x="0" y="6513910"/>
            <a:ext cx="4310486" cy="342900"/>
          </a:xfrm>
          <a:prstGeom prst="rect">
            <a:avLst/>
          </a:prstGeom>
        </p:spPr>
        <p:txBody>
          <a:bodyPr vert="horz" lIns="91989" tIns="45994" rIns="91989" bIns="45994" rtlCol="0" anchor="b"/>
          <a:lstStyle>
            <a:lvl1pPr algn="l">
              <a:defRPr sz="1200"/>
            </a:lvl1pPr>
          </a:lstStyle>
          <a:p>
            <a:endParaRPr lang="en-US"/>
          </a:p>
        </p:txBody>
      </p:sp>
      <p:sp>
        <p:nvSpPr>
          <p:cNvPr id="5" name="Slide Number Placeholder 4"/>
          <p:cNvSpPr>
            <a:spLocks noGrp="1"/>
          </p:cNvSpPr>
          <p:nvPr>
            <p:ph type="sldNum" sz="quarter" idx="3"/>
          </p:nvPr>
        </p:nvSpPr>
        <p:spPr>
          <a:xfrm>
            <a:off x="5634487" y="6513910"/>
            <a:ext cx="4310486" cy="342900"/>
          </a:xfrm>
          <a:prstGeom prst="rect">
            <a:avLst/>
          </a:prstGeom>
        </p:spPr>
        <p:txBody>
          <a:bodyPr vert="horz" lIns="91989" tIns="45994" rIns="91989" bIns="45994" rtlCol="0" anchor="b"/>
          <a:lstStyle>
            <a:lvl1pPr algn="r">
              <a:defRPr sz="1200"/>
            </a:lvl1pPr>
          </a:lstStyle>
          <a:p>
            <a:fld id="{BA2C2FD5-1C50-4F3B-BC7A-073896C55751}" type="slidenum">
              <a:rPr lang="en-US" smtClean="0"/>
              <a:pPr/>
              <a:t>‹#›</a:t>
            </a:fld>
            <a:endParaRPr lang="en-US"/>
          </a:p>
        </p:txBody>
      </p:sp>
    </p:spTree>
    <p:extLst>
      <p:ext uri="{BB962C8B-B14F-4D97-AF65-F5344CB8AC3E}">
        <p14:creationId xmlns:p14="http://schemas.microsoft.com/office/powerpoint/2010/main" val="732500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0486" cy="342900"/>
          </a:xfrm>
          <a:prstGeom prst="rect">
            <a:avLst/>
          </a:prstGeom>
        </p:spPr>
        <p:txBody>
          <a:bodyPr vert="horz" lIns="91989" tIns="45994" rIns="91989" bIns="45994" rtlCol="0"/>
          <a:lstStyle>
            <a:lvl1pPr algn="l">
              <a:defRPr sz="1200"/>
            </a:lvl1pPr>
          </a:lstStyle>
          <a:p>
            <a:pPr>
              <a:defRPr/>
            </a:pPr>
            <a:endParaRPr lang="en-US"/>
          </a:p>
        </p:txBody>
      </p:sp>
      <p:sp>
        <p:nvSpPr>
          <p:cNvPr id="3" name="Date Placeholder 2"/>
          <p:cNvSpPr>
            <a:spLocks noGrp="1"/>
          </p:cNvSpPr>
          <p:nvPr>
            <p:ph type="dt" idx="1"/>
          </p:nvPr>
        </p:nvSpPr>
        <p:spPr>
          <a:xfrm>
            <a:off x="5634487" y="0"/>
            <a:ext cx="4310486" cy="342900"/>
          </a:xfrm>
          <a:prstGeom prst="rect">
            <a:avLst/>
          </a:prstGeom>
        </p:spPr>
        <p:txBody>
          <a:bodyPr vert="horz" lIns="91989" tIns="45994" rIns="91989" bIns="45994" rtlCol="0"/>
          <a:lstStyle>
            <a:lvl1pPr algn="r">
              <a:defRPr sz="1200"/>
            </a:lvl1pPr>
          </a:lstStyle>
          <a:p>
            <a:pPr>
              <a:defRPr/>
            </a:pPr>
            <a:fld id="{9EC1CE52-4D93-4D5C-9F94-7379A8F61F86}" type="datetimeFigureOut">
              <a:rPr lang="en-US"/>
              <a:pPr>
                <a:defRPr/>
              </a:pPr>
              <a:t>11/11/2024</a:t>
            </a:fld>
            <a:endParaRPr lang="en-US"/>
          </a:p>
        </p:txBody>
      </p:sp>
      <p:sp>
        <p:nvSpPr>
          <p:cNvPr id="4" name="Slide Image Placeholder 3"/>
          <p:cNvSpPr>
            <a:spLocks noGrp="1" noRot="1" noChangeAspect="1"/>
          </p:cNvSpPr>
          <p:nvPr>
            <p:ph type="sldImg" idx="2"/>
          </p:nvPr>
        </p:nvSpPr>
        <p:spPr>
          <a:xfrm>
            <a:off x="3116263" y="514350"/>
            <a:ext cx="3714750" cy="2571750"/>
          </a:xfrm>
          <a:prstGeom prst="rect">
            <a:avLst/>
          </a:prstGeom>
          <a:noFill/>
          <a:ln w="12700">
            <a:solidFill>
              <a:prstClr val="black"/>
            </a:solidFill>
          </a:ln>
        </p:spPr>
        <p:txBody>
          <a:bodyPr vert="horz" lIns="91989" tIns="45994" rIns="91989" bIns="45994" rtlCol="0" anchor="ctr"/>
          <a:lstStyle/>
          <a:p>
            <a:pPr lvl="0"/>
            <a:endParaRPr lang="en-US" noProof="0"/>
          </a:p>
        </p:txBody>
      </p:sp>
      <p:sp>
        <p:nvSpPr>
          <p:cNvPr id="5" name="Notes Placeholder 4"/>
          <p:cNvSpPr>
            <a:spLocks noGrp="1"/>
          </p:cNvSpPr>
          <p:nvPr>
            <p:ph type="body" sz="quarter" idx="3"/>
          </p:nvPr>
        </p:nvSpPr>
        <p:spPr>
          <a:xfrm>
            <a:off x="994728" y="3257551"/>
            <a:ext cx="7957820" cy="3086100"/>
          </a:xfrm>
          <a:prstGeom prst="rect">
            <a:avLst/>
          </a:prstGeom>
        </p:spPr>
        <p:txBody>
          <a:bodyPr vert="horz" lIns="91989" tIns="45994" rIns="91989" bIns="4599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910"/>
            <a:ext cx="4310486" cy="342900"/>
          </a:xfrm>
          <a:prstGeom prst="rect">
            <a:avLst/>
          </a:prstGeom>
        </p:spPr>
        <p:txBody>
          <a:bodyPr vert="horz" lIns="91989" tIns="45994" rIns="91989" bIns="45994"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634487" y="6513910"/>
            <a:ext cx="4310486" cy="342900"/>
          </a:xfrm>
          <a:prstGeom prst="rect">
            <a:avLst/>
          </a:prstGeom>
        </p:spPr>
        <p:txBody>
          <a:bodyPr vert="horz" lIns="91989" tIns="45994" rIns="91989" bIns="45994" rtlCol="0" anchor="b"/>
          <a:lstStyle>
            <a:lvl1pPr algn="r">
              <a:defRPr sz="1200"/>
            </a:lvl1pPr>
          </a:lstStyle>
          <a:p>
            <a:pPr>
              <a:defRPr/>
            </a:pPr>
            <a:fld id="{0E86DE0C-ABFE-48D6-BD1B-C67F1D04B160}" type="slidenum">
              <a:rPr lang="en-US"/>
              <a:pPr>
                <a:defRPr/>
              </a:pPr>
              <a:t>‹#›</a:t>
            </a:fld>
            <a:endParaRPr lang="en-US"/>
          </a:p>
        </p:txBody>
      </p:sp>
    </p:spTree>
    <p:extLst>
      <p:ext uri="{BB962C8B-B14F-4D97-AF65-F5344CB8AC3E}">
        <p14:creationId xmlns:p14="http://schemas.microsoft.com/office/powerpoint/2010/main" val="18510506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E86DE0C-ABFE-48D6-BD1B-C67F1D04B160}" type="slidenum">
              <a:rPr lang="en-US" smtClean="0"/>
              <a:pPr>
                <a:defRPr/>
              </a:pPr>
              <a:t>1</a:t>
            </a:fld>
            <a:endParaRPr lang="en-US"/>
          </a:p>
        </p:txBody>
      </p:sp>
    </p:spTree>
    <p:extLst>
      <p:ext uri="{BB962C8B-B14F-4D97-AF65-F5344CB8AC3E}">
        <p14:creationId xmlns:p14="http://schemas.microsoft.com/office/powerpoint/2010/main" val="353559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86DE0C-ABFE-48D6-BD1B-C67F1D04B160}" type="slidenum">
              <a:rPr lang="en-US" smtClean="0"/>
              <a:pPr>
                <a:defRPr/>
              </a:pPr>
              <a:t>2</a:t>
            </a:fld>
            <a:endParaRPr lang="en-US"/>
          </a:p>
        </p:txBody>
      </p:sp>
    </p:spTree>
    <p:extLst>
      <p:ext uri="{BB962C8B-B14F-4D97-AF65-F5344CB8AC3E}">
        <p14:creationId xmlns:p14="http://schemas.microsoft.com/office/powerpoint/2010/main" val="302700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E86DE0C-ABFE-48D6-BD1B-C67F1D04B160}" type="slidenum">
              <a:rPr lang="en-US" smtClean="0"/>
              <a:pPr>
                <a:defRPr/>
              </a:pPr>
              <a:t>21</a:t>
            </a:fld>
            <a:endParaRPr lang="en-US"/>
          </a:p>
        </p:txBody>
      </p:sp>
    </p:spTree>
    <p:extLst>
      <p:ext uri="{BB962C8B-B14F-4D97-AF65-F5344CB8AC3E}">
        <p14:creationId xmlns:p14="http://schemas.microsoft.com/office/powerpoint/2010/main" val="232602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86DE0C-ABFE-48D6-BD1B-C67F1D04B160}" type="slidenum">
              <a:rPr lang="en-US" smtClean="0"/>
              <a:pPr>
                <a:defRPr/>
              </a:pPr>
              <a:t>22</a:t>
            </a:fld>
            <a:endParaRPr lang="en-US"/>
          </a:p>
        </p:txBody>
      </p:sp>
    </p:spTree>
    <p:extLst>
      <p:ext uri="{BB962C8B-B14F-4D97-AF65-F5344CB8AC3E}">
        <p14:creationId xmlns:p14="http://schemas.microsoft.com/office/powerpoint/2010/main" val="156122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86DE0C-ABFE-48D6-BD1B-C67F1D04B160}" type="slidenum">
              <a:rPr lang="en-US" smtClean="0"/>
              <a:pPr>
                <a:defRPr/>
              </a:pPr>
              <a:t>23</a:t>
            </a:fld>
            <a:endParaRPr lang="en-US"/>
          </a:p>
        </p:txBody>
      </p:sp>
    </p:spTree>
    <p:extLst>
      <p:ext uri="{BB962C8B-B14F-4D97-AF65-F5344CB8AC3E}">
        <p14:creationId xmlns:p14="http://schemas.microsoft.com/office/powerpoint/2010/main" val="158176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E86DE0C-ABFE-48D6-BD1B-C67F1D04B160}" type="slidenum">
              <a:rPr lang="en-US" smtClean="0"/>
              <a:pPr>
                <a:defRPr/>
              </a:pPr>
              <a:t>25</a:t>
            </a:fld>
            <a:endParaRPr lang="en-US"/>
          </a:p>
        </p:txBody>
      </p:sp>
    </p:spTree>
    <p:extLst>
      <p:ext uri="{BB962C8B-B14F-4D97-AF65-F5344CB8AC3E}">
        <p14:creationId xmlns:p14="http://schemas.microsoft.com/office/powerpoint/2010/main" val="166702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3116263" y="514350"/>
            <a:ext cx="3714750" cy="2571750"/>
          </a:xfrm>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F7B7AD-35CF-4101-B361-2C6B6C42BFCA}" type="slidenum">
              <a:rPr lang="en-US" smtClean="0"/>
              <a:pPr/>
              <a:t>32</a:t>
            </a:fld>
            <a:endParaRPr lang="en-US"/>
          </a:p>
        </p:txBody>
      </p:sp>
    </p:spTree>
    <p:extLst>
      <p:ext uri="{BB962C8B-B14F-4D97-AF65-F5344CB8AC3E}">
        <p14:creationId xmlns:p14="http://schemas.microsoft.com/office/powerpoint/2010/main" val="184177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9759818"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5612" name="Rectangle 12"/>
          <p:cNvSpPr>
            <a:spLocks noGrp="1" noChangeArrowheads="1"/>
          </p:cNvSpPr>
          <p:nvPr>
            <p:ph type="ctrTitle"/>
          </p:nvPr>
        </p:nvSpPr>
        <p:spPr>
          <a:xfrm>
            <a:off x="1073150" y="1676400"/>
            <a:ext cx="8420100" cy="1462088"/>
          </a:xfrm>
        </p:spPr>
        <p:txBody>
          <a:bodyPr/>
          <a:lstStyle>
            <a:lvl1pPr>
              <a:defRPr/>
            </a:lvl1pPr>
          </a:lstStyle>
          <a:p>
            <a:r>
              <a:rPr lang="en-US"/>
              <a:t>Click to edit Master title style</a:t>
            </a:r>
          </a:p>
        </p:txBody>
      </p:sp>
      <p:sp>
        <p:nvSpPr>
          <p:cNvPr id="25613" name="Rectangle 13"/>
          <p:cNvSpPr>
            <a:spLocks noGrp="1" noChangeArrowheads="1"/>
          </p:cNvSpPr>
          <p:nvPr>
            <p:ph type="subTitle" idx="1"/>
          </p:nvPr>
        </p:nvSpPr>
        <p:spPr>
          <a:xfrm>
            <a:off x="1485900" y="3886200"/>
            <a:ext cx="69342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073150" y="6248400"/>
            <a:ext cx="206375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714750" y="6248400"/>
            <a:ext cx="31369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5CD50DC7-3AC0-4C58-8572-36D82829169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7E050EA-000C-48DE-92DF-27498D2649D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87721" y="214313"/>
            <a:ext cx="2113625"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46850" y="214313"/>
            <a:ext cx="6175771"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E66DAD0-51CD-4ECD-8E2A-D5CB9E1717F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92AA298-68D0-48F8-B213-C8B20722357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C3EB55B-AE77-4EAD-AE53-EAB9B6CAF69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81245" y="2017713"/>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3845" y="2017713"/>
            <a:ext cx="41275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315F194-6BE5-4F95-8032-F446D4C391D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1ECD0C06-CB2B-4D4B-8F0F-EF3A48E45BA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BD74D0AA-14A4-4C36-8A07-111823655D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1BF439B6-3056-469B-8746-9E84A3FCAAA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C2B0CB81-634A-4CE2-A000-9BEB30DB07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6028DC7-9093-486A-8D82-97A331D295D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ChangeArrowheads="1"/>
          </p:cNvSpPr>
          <p:nvPr/>
        </p:nvSpPr>
        <p:spPr bwMode="ltGray">
          <a:xfrm>
            <a:off x="452306" y="1098551"/>
            <a:ext cx="474663"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24579" name="Rectangle 3"/>
          <p:cNvSpPr>
            <a:spLocks noChangeArrowheads="1"/>
          </p:cNvSpPr>
          <p:nvPr/>
        </p:nvSpPr>
        <p:spPr bwMode="ltGray">
          <a:xfrm>
            <a:off x="866776" y="1098551"/>
            <a:ext cx="355997"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4580" name="Rectangle 4"/>
          <p:cNvSpPr>
            <a:spLocks noChangeArrowheads="1"/>
          </p:cNvSpPr>
          <p:nvPr/>
        </p:nvSpPr>
        <p:spPr bwMode="ltGray">
          <a:xfrm>
            <a:off x="586450" y="1520826"/>
            <a:ext cx="45746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24581" name="Rectangle 5"/>
          <p:cNvSpPr>
            <a:spLocks noChangeArrowheads="1"/>
          </p:cNvSpPr>
          <p:nvPr/>
        </p:nvSpPr>
        <p:spPr bwMode="ltGray">
          <a:xfrm>
            <a:off x="987160" y="1520826"/>
            <a:ext cx="398992"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24582" name="Rectangle 6"/>
          <p:cNvSpPr>
            <a:spLocks noChangeArrowheads="1"/>
          </p:cNvSpPr>
          <p:nvPr/>
        </p:nvSpPr>
        <p:spPr bwMode="ltGray">
          <a:xfrm>
            <a:off x="137583" y="1447801"/>
            <a:ext cx="607087"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24583" name="Rectangle 7"/>
          <p:cNvSpPr>
            <a:spLocks noChangeArrowheads="1"/>
          </p:cNvSpPr>
          <p:nvPr/>
        </p:nvSpPr>
        <p:spPr bwMode="gray">
          <a:xfrm>
            <a:off x="825500" y="990601"/>
            <a:ext cx="34396"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24584" name="Rectangle 8"/>
          <p:cNvSpPr>
            <a:spLocks noChangeArrowheads="1"/>
          </p:cNvSpPr>
          <p:nvPr/>
        </p:nvSpPr>
        <p:spPr bwMode="gray">
          <a:xfrm>
            <a:off x="479823" y="1781175"/>
            <a:ext cx="8911960"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033" name="Rectangle 9"/>
          <p:cNvSpPr>
            <a:spLocks noGrp="1" noChangeArrowheads="1"/>
          </p:cNvSpPr>
          <p:nvPr>
            <p:ph type="title"/>
          </p:nvPr>
        </p:nvSpPr>
        <p:spPr bwMode="auto">
          <a:xfrm>
            <a:off x="1246850" y="214314"/>
            <a:ext cx="844245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
          <p:cNvSpPr>
            <a:spLocks noGrp="1" noChangeArrowheads="1"/>
          </p:cNvSpPr>
          <p:nvPr>
            <p:ph type="body" idx="1"/>
          </p:nvPr>
        </p:nvSpPr>
        <p:spPr bwMode="auto">
          <a:xfrm>
            <a:off x="1281245" y="2017713"/>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7" name="Rectangle 11"/>
          <p:cNvSpPr>
            <a:spLocks noGrp="1" noChangeArrowheads="1"/>
          </p:cNvSpPr>
          <p:nvPr>
            <p:ph type="dt" sz="half" idx="2"/>
          </p:nvPr>
        </p:nvSpPr>
        <p:spPr bwMode="auto">
          <a:xfrm>
            <a:off x="1258888" y="6243638"/>
            <a:ext cx="20637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24588" name="Rectangle 12"/>
          <p:cNvSpPr>
            <a:spLocks noGrp="1" noChangeArrowheads="1"/>
          </p:cNvSpPr>
          <p:nvPr>
            <p:ph type="ftr" sz="quarter" idx="3"/>
          </p:nvPr>
        </p:nvSpPr>
        <p:spPr bwMode="auto">
          <a:xfrm>
            <a:off x="3962400" y="6243638"/>
            <a:ext cx="3136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24589" name="Rectangle 13"/>
          <p:cNvSpPr>
            <a:spLocks noGrp="1" noChangeArrowheads="1"/>
          </p:cNvSpPr>
          <p:nvPr>
            <p:ph type="sldNum" sz="quarter" idx="4"/>
          </p:nvPr>
        </p:nvSpPr>
        <p:spPr bwMode="auto">
          <a:xfrm>
            <a:off x="7628996" y="6243638"/>
            <a:ext cx="206375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6FD20AD7-C295-47D7-BFD0-7F27C1C477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72"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074" name="Rectangle 9"/>
          <p:cNvSpPr>
            <a:spLocks noGrp="1" noChangeArrowheads="1"/>
          </p:cNvSpPr>
          <p:nvPr>
            <p:ph type="body" idx="1"/>
          </p:nvPr>
        </p:nvSpPr>
        <p:spPr>
          <a:xfrm>
            <a:off x="990600" y="1143000"/>
            <a:ext cx="8001000" cy="1143000"/>
          </a:xfrm>
        </p:spPr>
        <p:txBody>
          <a:bodyPr/>
          <a:lstStyle/>
          <a:p>
            <a:pPr marL="0" indent="0" algn="ctr">
              <a:buNone/>
              <a:defRPr/>
            </a:pPr>
            <a:r>
              <a:rPr lang="en-US" sz="1800" b="1" dirty="0">
                <a:solidFill>
                  <a:srgbClr val="0033CC"/>
                </a:solidFill>
                <a:cs typeface="Times New Roman" pitchFamily="18" charset="0"/>
              </a:rPr>
              <a:t>“AN EXPERIMENTAL INVESTIGATION ON ANTISKID INTERLOCKING CEMENT CONCRETE PAVER BLOCKS PARTIALLY REPALCEMENT OF RIVER SAND (FA) BY WASTE FOUNDRY SAND”</a:t>
            </a:r>
            <a:endParaRPr lang="en-US" sz="1800" b="1" dirty="0">
              <a:latin typeface="Times New Roman" pitchFamily="18" charset="0"/>
              <a:cs typeface="Times New Roman" pitchFamily="18" charset="0"/>
            </a:endParaRPr>
          </a:p>
        </p:txBody>
      </p:sp>
      <p:sp>
        <p:nvSpPr>
          <p:cNvPr id="3076" name="Slide Number Placeholder 3"/>
          <p:cNvSpPr>
            <a:spLocks noGrp="1"/>
          </p:cNvSpPr>
          <p:nvPr>
            <p:ph type="sldNum" sz="quarter" idx="12"/>
          </p:nvPr>
        </p:nvSpPr>
        <p:spPr>
          <a:xfrm>
            <a:off x="9296400" y="6400800"/>
            <a:ext cx="396346" cy="300038"/>
          </a:xfrm>
          <a:noFill/>
        </p:spPr>
        <p:txBody>
          <a:bodyPr/>
          <a:lstStyle/>
          <a:p>
            <a:pPr algn="ctr"/>
            <a:fld id="{AA0F5A11-7188-41C3-9657-8F0AE8AE202C}" type="slidenum">
              <a:rPr lang="en-US" smtClean="0">
                <a:solidFill>
                  <a:srgbClr val="C00000"/>
                </a:solidFill>
              </a:rPr>
              <a:pPr algn="ctr"/>
              <a:t>1</a:t>
            </a:fld>
            <a:endParaRPr lang="en-US" dirty="0">
              <a:solidFill>
                <a:srgbClr val="C00000"/>
              </a:solidFill>
            </a:endParaRPr>
          </a:p>
        </p:txBody>
      </p:sp>
      <p:sp>
        <p:nvSpPr>
          <p:cNvPr id="6" name="Rectangle 9"/>
          <p:cNvSpPr txBox="1">
            <a:spLocks noChangeArrowheads="1"/>
          </p:cNvSpPr>
          <p:nvPr/>
        </p:nvSpPr>
        <p:spPr bwMode="auto">
          <a:xfrm>
            <a:off x="-304800" y="6400800"/>
            <a:ext cx="10210800" cy="49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buClr>
                <a:schemeClr val="folHlink"/>
              </a:buClr>
              <a:buSzPct val="60000"/>
              <a:defRPr/>
            </a:pPr>
            <a:r>
              <a:rPr lang="en-US" sz="2400" b="1" dirty="0">
                <a:solidFill>
                  <a:srgbClr val="CC00CC"/>
                </a:solidFill>
                <a:latin typeface="+mj-lt"/>
                <a:ea typeface="+mj-ea"/>
                <a:cs typeface="+mj-cs"/>
              </a:rPr>
              <a:t>GOVERNMENT ENGINEERING COLLEGE, TALAKAL – 583 238.</a:t>
            </a:r>
          </a:p>
        </p:txBody>
      </p:sp>
      <p:pic>
        <p:nvPicPr>
          <p:cNvPr id="1026" name="Picture 2" descr="Govt Logo"/>
          <p:cNvPicPr>
            <a:picLocks noChangeAspect="1" noChangeArrowheads="1"/>
          </p:cNvPicPr>
          <p:nvPr/>
        </p:nvPicPr>
        <p:blipFill>
          <a:blip r:embed="rId3" cstate="print"/>
          <a:srcRect/>
          <a:stretch>
            <a:fillRect/>
          </a:stretch>
        </p:blipFill>
        <p:spPr bwMode="auto">
          <a:xfrm>
            <a:off x="0" y="0"/>
            <a:ext cx="1485900" cy="1485900"/>
          </a:xfrm>
          <a:prstGeom prst="rect">
            <a:avLst/>
          </a:prstGeom>
          <a:noFill/>
          <a:ln w="9525">
            <a:noFill/>
            <a:miter lim="800000"/>
            <a:headEnd/>
            <a:tailEnd/>
          </a:ln>
        </p:spPr>
      </p:pic>
      <p:pic>
        <p:nvPicPr>
          <p:cNvPr id="1027" name="Picture 1" descr="Related image"/>
          <p:cNvPicPr>
            <a:picLocks noChangeAspect="1" noChangeArrowheads="1"/>
          </p:cNvPicPr>
          <p:nvPr/>
        </p:nvPicPr>
        <p:blipFill>
          <a:blip r:embed="rId4" cstate="print">
            <a:lum bright="-12000"/>
          </a:blip>
          <a:srcRect/>
          <a:stretch>
            <a:fillRect/>
          </a:stretch>
        </p:blipFill>
        <p:spPr bwMode="auto">
          <a:xfrm>
            <a:off x="8305800" y="-42863"/>
            <a:ext cx="1645920" cy="1643063"/>
          </a:xfrm>
          <a:prstGeom prst="rect">
            <a:avLst/>
          </a:prstGeom>
          <a:noFill/>
          <a:ln w="9525">
            <a:noFill/>
            <a:miter lim="800000"/>
            <a:headEnd/>
            <a:tailEnd/>
          </a:ln>
        </p:spPr>
      </p:pic>
      <p:sp>
        <p:nvSpPr>
          <p:cNvPr id="8" name="Rectangle 9"/>
          <p:cNvSpPr txBox="1">
            <a:spLocks noChangeArrowheads="1"/>
          </p:cNvSpPr>
          <p:nvPr/>
        </p:nvSpPr>
        <p:spPr bwMode="auto">
          <a:xfrm>
            <a:off x="3048000" y="762000"/>
            <a:ext cx="34290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buClr>
                <a:schemeClr val="folHlink"/>
              </a:buClr>
              <a:buSzPct val="60000"/>
              <a:defRPr/>
            </a:pPr>
            <a:r>
              <a:rPr lang="en-US" sz="2800" b="1" dirty="0">
                <a:solidFill>
                  <a:srgbClr val="C00000"/>
                </a:solidFill>
                <a:latin typeface="+mj-lt"/>
                <a:ea typeface="+mj-ea"/>
                <a:cs typeface="+mj-cs"/>
              </a:rPr>
              <a:t>Project Phase I</a:t>
            </a:r>
          </a:p>
        </p:txBody>
      </p:sp>
      <p:sp>
        <p:nvSpPr>
          <p:cNvPr id="9" name="Rectangle 9"/>
          <p:cNvSpPr txBox="1">
            <a:spLocks noChangeArrowheads="1"/>
          </p:cNvSpPr>
          <p:nvPr/>
        </p:nvSpPr>
        <p:spPr bwMode="auto">
          <a:xfrm>
            <a:off x="1311442" y="-152400"/>
            <a:ext cx="7375358" cy="895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buClr>
                <a:schemeClr val="folHlink"/>
              </a:buClr>
              <a:buSzPct val="60000"/>
              <a:defRPr/>
            </a:pPr>
            <a:r>
              <a:rPr lang="en-US" sz="2800" b="1" dirty="0" err="1">
                <a:latin typeface="+mj-lt"/>
                <a:ea typeface="+mj-ea"/>
                <a:cs typeface="+mj-cs"/>
              </a:rPr>
              <a:t>Visvesvaraya</a:t>
            </a:r>
            <a:r>
              <a:rPr lang="en-US" sz="2800" b="1" dirty="0">
                <a:latin typeface="+mj-lt"/>
                <a:ea typeface="+mj-ea"/>
                <a:cs typeface="+mj-cs"/>
              </a:rPr>
              <a:t> Technological University </a:t>
            </a:r>
            <a:r>
              <a:rPr lang="en-US" sz="2800" b="1" dirty="0" err="1">
                <a:latin typeface="+mj-lt"/>
                <a:ea typeface="+mj-ea"/>
                <a:cs typeface="+mj-cs"/>
              </a:rPr>
              <a:t>Jnanasangama</a:t>
            </a:r>
            <a:r>
              <a:rPr lang="en-US" sz="2800" b="1" dirty="0">
                <a:latin typeface="+mj-lt"/>
                <a:ea typeface="+mj-ea"/>
                <a:cs typeface="+mj-cs"/>
              </a:rPr>
              <a:t>, BELAGAVI</a:t>
            </a:r>
          </a:p>
        </p:txBody>
      </p:sp>
      <p:sp>
        <p:nvSpPr>
          <p:cNvPr id="10" name="Rectangle 9"/>
          <p:cNvSpPr txBox="1">
            <a:spLocks noChangeArrowheads="1"/>
          </p:cNvSpPr>
          <p:nvPr/>
        </p:nvSpPr>
        <p:spPr bwMode="auto">
          <a:xfrm>
            <a:off x="1828801" y="6019800"/>
            <a:ext cx="6324599"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buClr>
                <a:schemeClr val="folHlink"/>
              </a:buClr>
              <a:buSzPct val="60000"/>
              <a:defRPr/>
            </a:pPr>
            <a:r>
              <a:rPr lang="en-US" sz="2900" b="1" dirty="0">
                <a:solidFill>
                  <a:srgbClr val="CC00CC"/>
                </a:solidFill>
                <a:latin typeface="+mj-lt"/>
                <a:ea typeface="+mj-ea"/>
                <a:cs typeface="+mj-cs"/>
              </a:rPr>
              <a:t>Department of Civil Engineering</a:t>
            </a:r>
          </a:p>
        </p:txBody>
      </p:sp>
      <p:sp>
        <p:nvSpPr>
          <p:cNvPr id="11" name="Rectangle 9"/>
          <p:cNvSpPr txBox="1">
            <a:spLocks noChangeArrowheads="1"/>
          </p:cNvSpPr>
          <p:nvPr/>
        </p:nvSpPr>
        <p:spPr bwMode="auto">
          <a:xfrm>
            <a:off x="3394753" y="2248328"/>
            <a:ext cx="3048000" cy="4186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kumimoji="0" lang="en-US" sz="2400" b="1" i="0" u="none" strike="noStrike" kern="0" cap="none" spc="0" normalizeH="0" baseline="0" noProof="0" dirty="0">
                <a:ln>
                  <a:noFill/>
                </a:ln>
                <a:solidFill>
                  <a:srgbClr val="7030A0"/>
                </a:solidFill>
                <a:effectLst/>
                <a:uLnTx/>
                <a:uFillTx/>
                <a:latin typeface="+mn-lt"/>
                <a:ea typeface="+mn-ea"/>
                <a:cs typeface="Times New Roman" pitchFamily="18" charset="0"/>
              </a:rPr>
              <a:t>Presented by:</a:t>
            </a:r>
            <a:r>
              <a:rPr kumimoji="0" lang="en-US" sz="2400" b="1" i="0" u="none" strike="noStrike" kern="0" cap="none" spc="0" normalizeH="0" baseline="0" noProof="0" dirty="0">
                <a:ln>
                  <a:noFill/>
                </a:ln>
                <a:solidFill>
                  <a:schemeClr val="tx1"/>
                </a:solidFill>
                <a:effectLst/>
                <a:uLnTx/>
                <a:uFillTx/>
                <a:latin typeface="+mn-lt"/>
                <a:ea typeface="+mn-ea"/>
                <a:cs typeface="Times New Roman" pitchFamily="18" charset="0"/>
              </a:rPr>
              <a:t>                         </a:t>
            </a:r>
            <a:endParaRPr kumimoji="0" lang="en-US" sz="24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2" name="Rectangle 9"/>
          <p:cNvSpPr txBox="1">
            <a:spLocks noChangeArrowheads="1"/>
          </p:cNvSpPr>
          <p:nvPr/>
        </p:nvSpPr>
        <p:spPr bwMode="auto">
          <a:xfrm>
            <a:off x="5943600" y="4452937"/>
            <a:ext cx="3810000" cy="1643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spcBef>
                <a:spcPts val="0"/>
              </a:spcBef>
              <a:buClr>
                <a:schemeClr val="folHlink"/>
              </a:buClr>
              <a:buSzPct val="60000"/>
              <a:defRPr/>
            </a:pPr>
            <a:r>
              <a:rPr lang="en-US" sz="2400" b="1" kern="0" dirty="0">
                <a:solidFill>
                  <a:srgbClr val="7030A0"/>
                </a:solidFill>
                <a:cs typeface="Times New Roman" pitchFamily="18" charset="0"/>
              </a:rPr>
              <a:t>Guide: </a:t>
            </a:r>
          </a:p>
          <a:p>
            <a:pPr lvl="0" algn="ctr">
              <a:spcBef>
                <a:spcPts val="0"/>
              </a:spcBef>
              <a:buClr>
                <a:schemeClr val="folHlink"/>
              </a:buClr>
              <a:buSzPct val="60000"/>
              <a:defRPr/>
            </a:pPr>
            <a:r>
              <a:rPr lang="en-US" sz="2400" b="1" kern="0" dirty="0" err="1">
                <a:solidFill>
                  <a:srgbClr val="C00000"/>
                </a:solidFill>
                <a:latin typeface="+mn-lt"/>
                <a:cs typeface="Times New Roman" pitchFamily="18" charset="0"/>
              </a:rPr>
              <a:t>Prf.shreedar</a:t>
            </a:r>
            <a:r>
              <a:rPr lang="en-US" sz="2400" b="1" kern="0" dirty="0">
                <a:solidFill>
                  <a:srgbClr val="C00000"/>
                </a:solidFill>
                <a:latin typeface="+mn-lt"/>
                <a:cs typeface="Times New Roman" pitchFamily="18" charset="0"/>
              </a:rPr>
              <a:t> K R</a:t>
            </a:r>
          </a:p>
          <a:p>
            <a:pPr lvl="0" algn="ctr">
              <a:spcBef>
                <a:spcPts val="0"/>
              </a:spcBef>
              <a:buClr>
                <a:schemeClr val="folHlink"/>
              </a:buClr>
              <a:buSzPct val="60000"/>
              <a:defRPr/>
            </a:pPr>
            <a:r>
              <a:rPr lang="en-US" sz="2400" b="1" kern="0" dirty="0">
                <a:solidFill>
                  <a:srgbClr val="C00000"/>
                </a:solidFill>
                <a:latin typeface="+mn-lt"/>
                <a:cs typeface="Times New Roman" pitchFamily="18" charset="0"/>
              </a:rPr>
              <a:t>Asst. </a:t>
            </a:r>
            <a:r>
              <a:rPr kumimoji="0" lang="en-US" sz="2400" b="1" i="0" u="none" strike="noStrike" kern="0" cap="none" spc="0" normalizeH="0" baseline="0" noProof="0" dirty="0">
                <a:ln>
                  <a:noFill/>
                </a:ln>
                <a:solidFill>
                  <a:srgbClr val="C00000"/>
                </a:solidFill>
                <a:effectLst/>
                <a:uLnTx/>
                <a:uFillTx/>
                <a:latin typeface="+mn-lt"/>
                <a:ea typeface="+mn-ea"/>
                <a:cs typeface="Times New Roman" pitchFamily="18" charset="0"/>
              </a:rPr>
              <a:t>Professor,</a:t>
            </a:r>
          </a:p>
          <a:p>
            <a:pPr lvl="0" algn="ctr">
              <a:spcBef>
                <a:spcPts val="0"/>
              </a:spcBef>
              <a:buClr>
                <a:schemeClr val="folHlink"/>
              </a:buClr>
              <a:buSzPct val="60000"/>
              <a:defRPr/>
            </a:pPr>
            <a:r>
              <a:rPr lang="en-US" sz="2400" b="1" kern="0" dirty="0">
                <a:solidFill>
                  <a:srgbClr val="C00000"/>
                </a:solidFill>
                <a:latin typeface="+mn-lt"/>
                <a:cs typeface="Times New Roman" pitchFamily="18" charset="0"/>
              </a:rPr>
              <a:t>CED, GEC, </a:t>
            </a:r>
            <a:r>
              <a:rPr lang="en-US" sz="2400" b="1" kern="0" dirty="0" err="1">
                <a:solidFill>
                  <a:srgbClr val="C00000"/>
                </a:solidFill>
                <a:latin typeface="+mn-lt"/>
                <a:cs typeface="Times New Roman" pitchFamily="18" charset="0"/>
              </a:rPr>
              <a:t>Talakal</a:t>
            </a:r>
            <a:endParaRPr kumimoji="0" lang="en-US" sz="2400" b="1" i="0" u="none" strike="noStrike" kern="0" cap="none" spc="0" normalizeH="0" baseline="0" noProof="0" dirty="0">
              <a:ln>
                <a:noFill/>
              </a:ln>
              <a:solidFill>
                <a:srgbClr val="C00000"/>
              </a:solidFill>
              <a:effectLst/>
              <a:uLnTx/>
              <a:uFillTx/>
              <a:latin typeface="Times New Roman" pitchFamily="18" charset="0"/>
              <a:cs typeface="Times New Roman" pitchFamily="18" charset="0"/>
            </a:endParaRPr>
          </a:p>
        </p:txBody>
      </p:sp>
      <p:sp>
        <p:nvSpPr>
          <p:cNvPr id="15" name="Rectangle 9"/>
          <p:cNvSpPr txBox="1">
            <a:spLocks noChangeArrowheads="1"/>
          </p:cNvSpPr>
          <p:nvPr/>
        </p:nvSpPr>
        <p:spPr bwMode="auto">
          <a:xfrm>
            <a:off x="-152400" y="4533900"/>
            <a:ext cx="3810000" cy="1638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spcBef>
                <a:spcPts val="0"/>
              </a:spcBef>
              <a:buClr>
                <a:schemeClr val="folHlink"/>
              </a:buClr>
              <a:buSzPct val="60000"/>
              <a:defRPr/>
            </a:pPr>
            <a:r>
              <a:rPr lang="en-US" sz="2400" b="1" kern="0" dirty="0">
                <a:solidFill>
                  <a:srgbClr val="7030A0"/>
                </a:solidFill>
                <a:cs typeface="Times New Roman" pitchFamily="18" charset="0"/>
              </a:rPr>
              <a:t>Co-Guide: </a:t>
            </a:r>
          </a:p>
          <a:p>
            <a:pPr lvl="0" algn="ctr">
              <a:spcBef>
                <a:spcPts val="0"/>
              </a:spcBef>
              <a:buClr>
                <a:schemeClr val="folHlink"/>
              </a:buClr>
              <a:buSzPct val="60000"/>
              <a:defRPr/>
            </a:pPr>
            <a:r>
              <a:rPr kumimoji="0" lang="en-US" sz="2400" b="1" i="0" u="none" strike="noStrike" kern="0" cap="none" spc="0" normalizeH="0" baseline="0" noProof="0" dirty="0">
                <a:ln>
                  <a:noFill/>
                </a:ln>
                <a:solidFill>
                  <a:srgbClr val="C00000"/>
                </a:solidFill>
                <a:effectLst/>
                <a:uLnTx/>
                <a:uFillTx/>
                <a:latin typeface="+mn-lt"/>
                <a:ea typeface="+mn-ea"/>
                <a:cs typeface="Times New Roman" pitchFamily="18" charset="0"/>
              </a:rPr>
              <a:t>Dr. Vinayak </a:t>
            </a:r>
            <a:r>
              <a:rPr kumimoji="0" lang="en-US" sz="2400" b="1" i="0" u="none" strike="noStrike" kern="0" cap="none" spc="0" normalizeH="0" baseline="0" noProof="0" dirty="0" err="1">
                <a:ln>
                  <a:noFill/>
                </a:ln>
                <a:solidFill>
                  <a:srgbClr val="C00000"/>
                </a:solidFill>
                <a:effectLst/>
                <a:uLnTx/>
                <a:uFillTx/>
                <a:latin typeface="+mn-lt"/>
                <a:ea typeface="+mn-ea"/>
                <a:cs typeface="Times New Roman" pitchFamily="18" charset="0"/>
              </a:rPr>
              <a:t>Vijapur</a:t>
            </a:r>
            <a:endParaRPr kumimoji="0" lang="en-US" sz="2400" b="1" i="0" u="none" strike="noStrike" kern="0" cap="none" spc="0" normalizeH="0" baseline="0" noProof="0" dirty="0">
              <a:ln>
                <a:noFill/>
              </a:ln>
              <a:solidFill>
                <a:srgbClr val="C00000"/>
              </a:solidFill>
              <a:effectLst/>
              <a:uLnTx/>
              <a:uFillTx/>
              <a:latin typeface="+mn-lt"/>
              <a:ea typeface="+mn-ea"/>
              <a:cs typeface="Times New Roman" pitchFamily="18" charset="0"/>
            </a:endParaRPr>
          </a:p>
          <a:p>
            <a:pPr lvl="0" algn="ctr">
              <a:spcBef>
                <a:spcPts val="0"/>
              </a:spcBef>
              <a:buClr>
                <a:schemeClr val="folHlink"/>
              </a:buClr>
              <a:buSzPct val="60000"/>
              <a:defRPr/>
            </a:pPr>
            <a:r>
              <a:rPr lang="en-US" sz="2400" b="1" kern="0" dirty="0">
                <a:solidFill>
                  <a:srgbClr val="C00000"/>
                </a:solidFill>
                <a:latin typeface="+mn-lt"/>
                <a:cs typeface="Times New Roman" pitchFamily="18" charset="0"/>
              </a:rPr>
              <a:t>Asst. </a:t>
            </a:r>
            <a:r>
              <a:rPr kumimoji="0" lang="en-US" sz="2400" b="1" i="0" u="none" strike="noStrike" kern="0" cap="none" spc="0" normalizeH="0" baseline="0" noProof="0" dirty="0">
                <a:ln>
                  <a:noFill/>
                </a:ln>
                <a:solidFill>
                  <a:srgbClr val="C00000"/>
                </a:solidFill>
                <a:effectLst/>
                <a:uLnTx/>
                <a:uFillTx/>
                <a:latin typeface="+mn-lt"/>
                <a:ea typeface="+mn-ea"/>
                <a:cs typeface="Times New Roman" pitchFamily="18" charset="0"/>
              </a:rPr>
              <a:t>Professor,</a:t>
            </a:r>
          </a:p>
          <a:p>
            <a:pPr lvl="0" algn="ctr">
              <a:spcBef>
                <a:spcPts val="0"/>
              </a:spcBef>
              <a:buClr>
                <a:schemeClr val="folHlink"/>
              </a:buClr>
              <a:buSzPct val="60000"/>
              <a:defRPr/>
            </a:pPr>
            <a:r>
              <a:rPr lang="en-US" sz="2400" b="1" kern="0" dirty="0">
                <a:solidFill>
                  <a:srgbClr val="C00000"/>
                </a:solidFill>
                <a:latin typeface="+mn-lt"/>
                <a:cs typeface="Times New Roman" pitchFamily="18" charset="0"/>
              </a:rPr>
              <a:t>CED, GEC, </a:t>
            </a:r>
            <a:r>
              <a:rPr lang="en-US" sz="2400" b="1" kern="0" dirty="0" err="1">
                <a:solidFill>
                  <a:srgbClr val="C00000"/>
                </a:solidFill>
                <a:latin typeface="+mn-lt"/>
                <a:cs typeface="Times New Roman" pitchFamily="18" charset="0"/>
              </a:rPr>
              <a:t>Talakal</a:t>
            </a:r>
            <a:endParaRPr kumimoji="0" lang="en-US" sz="2400" b="1" i="0" u="none" strike="noStrike" kern="0" cap="none" spc="0" normalizeH="0" baseline="0" noProof="0" dirty="0">
              <a:ln>
                <a:noFill/>
              </a:ln>
              <a:solidFill>
                <a:srgbClr val="C00000"/>
              </a:solidFill>
              <a:effectLst/>
              <a:uLnTx/>
              <a:uFillTx/>
              <a:latin typeface="Times New Roman" pitchFamily="18" charset="0"/>
              <a:cs typeface="Times New Roman" pitchFamily="18" charset="0"/>
            </a:endParaRPr>
          </a:p>
        </p:txBody>
      </p:sp>
      <p:sp>
        <p:nvSpPr>
          <p:cNvPr id="16" name="Rectangle 9"/>
          <p:cNvSpPr txBox="1">
            <a:spLocks noChangeArrowheads="1"/>
          </p:cNvSpPr>
          <p:nvPr/>
        </p:nvSpPr>
        <p:spPr bwMode="auto">
          <a:xfrm>
            <a:off x="-1" y="2534356"/>
            <a:ext cx="4191001" cy="818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CHANDANA M H</a:t>
            </a:r>
          </a:p>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a:t>
            </a:r>
            <a:r>
              <a:rPr kumimoji="0" lang="en-US" sz="2000" b="1" i="0" u="none" strike="noStrike" kern="0" cap="none" spc="0" normalizeH="0" baseline="0" noProof="0" dirty="0">
                <a:ln>
                  <a:noFill/>
                </a:ln>
                <a:solidFill>
                  <a:srgbClr val="CC3300"/>
                </a:solidFill>
                <a:effectLst/>
                <a:uLnTx/>
                <a:uFillTx/>
                <a:latin typeface="+mn-lt"/>
                <a:ea typeface="+mn-ea"/>
                <a:cs typeface="Times New Roman" pitchFamily="18" charset="0"/>
              </a:rPr>
              <a:t>USN: 2LG21CV005]</a:t>
            </a:r>
            <a:r>
              <a:rPr kumimoji="0" lang="en-US" sz="2400" b="1" i="0" u="none" strike="noStrike" kern="0" cap="none" spc="0" normalizeH="0" baseline="0" noProof="0" dirty="0">
                <a:ln>
                  <a:noFill/>
                </a:ln>
                <a:solidFill>
                  <a:schemeClr val="tx1"/>
                </a:solidFill>
                <a:effectLst/>
                <a:uLnTx/>
                <a:uFillTx/>
                <a:latin typeface="+mn-lt"/>
                <a:ea typeface="+mn-ea"/>
                <a:cs typeface="Times New Roman" pitchFamily="18" charset="0"/>
              </a:rPr>
              <a:t> </a:t>
            </a:r>
            <a:endParaRPr kumimoji="0" lang="en-US" sz="24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18" name="Rectangle 9"/>
          <p:cNvSpPr txBox="1">
            <a:spLocks noChangeArrowheads="1"/>
          </p:cNvSpPr>
          <p:nvPr/>
        </p:nvSpPr>
        <p:spPr bwMode="auto">
          <a:xfrm>
            <a:off x="5410200" y="2655712"/>
            <a:ext cx="4114800" cy="818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DEVAKKA</a:t>
            </a:r>
          </a:p>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a:t>
            </a:r>
            <a:r>
              <a:rPr kumimoji="0" lang="en-US" sz="2000" b="1" i="0" u="none" strike="noStrike" kern="0" cap="none" spc="0" normalizeH="0" baseline="0" noProof="0" dirty="0">
                <a:ln>
                  <a:noFill/>
                </a:ln>
                <a:solidFill>
                  <a:srgbClr val="CC3300"/>
                </a:solidFill>
                <a:effectLst/>
                <a:uLnTx/>
                <a:uFillTx/>
                <a:latin typeface="+mn-lt"/>
                <a:ea typeface="+mn-ea"/>
                <a:cs typeface="Times New Roman" pitchFamily="18" charset="0"/>
              </a:rPr>
              <a:t>USN: 2LG21CV006]</a:t>
            </a:r>
            <a:endParaRPr kumimoji="0" lang="en-US" sz="24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0" name="Rectangle 9"/>
          <p:cNvSpPr txBox="1">
            <a:spLocks noChangeArrowheads="1"/>
          </p:cNvSpPr>
          <p:nvPr/>
        </p:nvSpPr>
        <p:spPr bwMode="auto">
          <a:xfrm>
            <a:off x="5257800" y="3581400"/>
            <a:ext cx="4191000" cy="818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SHAMEEM BEGUM</a:t>
            </a:r>
          </a:p>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a:t>
            </a:r>
            <a:r>
              <a:rPr kumimoji="0" lang="en-US" sz="2000" b="1" i="0" u="none" strike="noStrike" kern="0" cap="none" spc="0" normalizeH="0" baseline="0" noProof="0" dirty="0">
                <a:ln>
                  <a:noFill/>
                </a:ln>
                <a:solidFill>
                  <a:srgbClr val="CC3300"/>
                </a:solidFill>
                <a:effectLst/>
                <a:uLnTx/>
                <a:uFillTx/>
                <a:latin typeface="+mn-lt"/>
                <a:ea typeface="+mn-ea"/>
                <a:cs typeface="Times New Roman" pitchFamily="18" charset="0"/>
              </a:rPr>
              <a:t>USN: 2LG22CV422]</a:t>
            </a:r>
            <a:r>
              <a:rPr kumimoji="0" lang="en-US" sz="2400" b="1" i="0" u="none" strike="noStrike" kern="0" cap="none" spc="0" normalizeH="0" baseline="0" noProof="0" dirty="0">
                <a:ln>
                  <a:noFill/>
                </a:ln>
                <a:solidFill>
                  <a:schemeClr val="tx1"/>
                </a:solidFill>
                <a:effectLst/>
                <a:uLnTx/>
                <a:uFillTx/>
                <a:latin typeface="+mn-lt"/>
                <a:ea typeface="+mn-ea"/>
                <a:cs typeface="Times New Roman" pitchFamily="18" charset="0"/>
              </a:rPr>
              <a:t>                 </a:t>
            </a:r>
            <a:endParaRPr kumimoji="0" lang="en-US" sz="24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21" name="Rectangle 9"/>
          <p:cNvSpPr txBox="1">
            <a:spLocks noChangeArrowheads="1"/>
          </p:cNvSpPr>
          <p:nvPr/>
        </p:nvSpPr>
        <p:spPr bwMode="auto">
          <a:xfrm>
            <a:off x="0" y="3733800"/>
            <a:ext cx="4191000" cy="8184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SHAMSHAD BEGUM</a:t>
            </a:r>
          </a:p>
          <a:p>
            <a:pPr marL="0" marR="0" lvl="0" indent="0" algn="ctr" defTabSz="914400" rtl="0" eaLnBrk="0" fontAlgn="base" latinLnBrk="0" hangingPunct="0">
              <a:lnSpc>
                <a:spcPct val="100000"/>
              </a:lnSpc>
              <a:spcBef>
                <a:spcPts val="0"/>
              </a:spcBef>
              <a:spcAft>
                <a:spcPct val="0"/>
              </a:spcAft>
              <a:buClr>
                <a:schemeClr val="folHlink"/>
              </a:buClr>
              <a:buSzPct val="60000"/>
              <a:buFont typeface="Wingdings" pitchFamily="2" charset="2"/>
              <a:buNone/>
              <a:tabLst/>
              <a:defRPr/>
            </a:pPr>
            <a:r>
              <a:rPr lang="en-US" sz="2000" b="1" kern="0" dirty="0">
                <a:solidFill>
                  <a:srgbClr val="CC3300"/>
                </a:solidFill>
                <a:latin typeface="+mn-lt"/>
                <a:cs typeface="Times New Roman" pitchFamily="18" charset="0"/>
              </a:rPr>
              <a:t>[</a:t>
            </a:r>
            <a:r>
              <a:rPr kumimoji="0" lang="en-US" sz="2000" b="1" i="0" u="none" strike="noStrike" kern="0" cap="none" spc="0" normalizeH="0" baseline="0" noProof="0" dirty="0">
                <a:ln>
                  <a:noFill/>
                </a:ln>
                <a:solidFill>
                  <a:srgbClr val="CC3300"/>
                </a:solidFill>
                <a:effectLst/>
                <a:uLnTx/>
                <a:uFillTx/>
                <a:latin typeface="+mn-lt"/>
                <a:ea typeface="+mn-ea"/>
                <a:cs typeface="Times New Roman" pitchFamily="18" charset="0"/>
              </a:rPr>
              <a:t>USN: 2LG21CV023]</a:t>
            </a:r>
            <a:r>
              <a:rPr kumimoji="0" lang="en-US" sz="2400" b="1" i="0" u="none" strike="noStrike" kern="0" cap="none" spc="0" normalizeH="0" baseline="0" noProof="0" dirty="0">
                <a:ln>
                  <a:noFill/>
                </a:ln>
                <a:solidFill>
                  <a:schemeClr val="tx1"/>
                </a:solidFill>
                <a:effectLst/>
                <a:uLnTx/>
                <a:uFillTx/>
                <a:latin typeface="+mn-lt"/>
                <a:ea typeface="+mn-ea"/>
                <a:cs typeface="Times New Roman" pitchFamily="18" charset="0"/>
              </a:rPr>
              <a:t>                 </a:t>
            </a:r>
            <a:endParaRPr kumimoji="0" lang="en-US" sz="24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8363A7-8042-66B4-41F0-8CA49E5711CD}"/>
              </a:ext>
            </a:extLst>
          </p:cNvPr>
          <p:cNvSpPr>
            <a:spLocks noGrp="1"/>
          </p:cNvSpPr>
          <p:nvPr>
            <p:ph type="sldNum" sz="quarter" idx="12"/>
          </p:nvPr>
        </p:nvSpPr>
        <p:spPr/>
        <p:txBody>
          <a:bodyPr/>
          <a:lstStyle/>
          <a:p>
            <a:pPr>
              <a:defRPr/>
            </a:pPr>
            <a:fld id="{1BF439B6-3056-469B-8746-9E84A3FCAAAE}" type="slidenum">
              <a:rPr lang="en-US" smtClean="0"/>
              <a:pPr>
                <a:defRPr/>
              </a:pPr>
              <a:t>10</a:t>
            </a:fld>
            <a:endParaRPr lang="en-US"/>
          </a:p>
        </p:txBody>
      </p:sp>
      <p:graphicFrame>
        <p:nvGraphicFramePr>
          <p:cNvPr id="3" name="Table 3">
            <a:extLst>
              <a:ext uri="{FF2B5EF4-FFF2-40B4-BE49-F238E27FC236}">
                <a16:creationId xmlns:a16="http://schemas.microsoft.com/office/drawing/2014/main" id="{20C08D1C-E2D4-61F8-0FA1-653982B9EFA7}"/>
              </a:ext>
            </a:extLst>
          </p:cNvPr>
          <p:cNvGraphicFramePr>
            <a:graphicFrameLocks noGrp="1"/>
          </p:cNvGraphicFramePr>
          <p:nvPr>
            <p:extLst>
              <p:ext uri="{D42A27DB-BD31-4B8C-83A1-F6EECF244321}">
                <p14:modId xmlns:p14="http://schemas.microsoft.com/office/powerpoint/2010/main" val="3518292426"/>
              </p:ext>
            </p:extLst>
          </p:nvPr>
        </p:nvGraphicFramePr>
        <p:xfrm>
          <a:off x="304800" y="914401"/>
          <a:ext cx="9220200" cy="5615992"/>
        </p:xfrm>
        <a:graphic>
          <a:graphicData uri="http://schemas.openxmlformats.org/drawingml/2006/table">
            <a:tbl>
              <a:tblPr firstRow="1" bandRow="1">
                <a:tableStyleId>{D7AC3CCA-C797-4891-BE02-D94E43425B78}</a:tableStyleId>
              </a:tblPr>
              <a:tblGrid>
                <a:gridCol w="685800">
                  <a:extLst>
                    <a:ext uri="{9D8B030D-6E8A-4147-A177-3AD203B41FA5}">
                      <a16:colId xmlns:a16="http://schemas.microsoft.com/office/drawing/2014/main" val="1710985061"/>
                    </a:ext>
                  </a:extLst>
                </a:gridCol>
                <a:gridCol w="1905000">
                  <a:extLst>
                    <a:ext uri="{9D8B030D-6E8A-4147-A177-3AD203B41FA5}">
                      <a16:colId xmlns:a16="http://schemas.microsoft.com/office/drawing/2014/main" val="3477677736"/>
                    </a:ext>
                  </a:extLst>
                </a:gridCol>
                <a:gridCol w="2590800">
                  <a:extLst>
                    <a:ext uri="{9D8B030D-6E8A-4147-A177-3AD203B41FA5}">
                      <a16:colId xmlns:a16="http://schemas.microsoft.com/office/drawing/2014/main" val="1943819701"/>
                    </a:ext>
                  </a:extLst>
                </a:gridCol>
                <a:gridCol w="990600">
                  <a:extLst>
                    <a:ext uri="{9D8B030D-6E8A-4147-A177-3AD203B41FA5}">
                      <a16:colId xmlns:a16="http://schemas.microsoft.com/office/drawing/2014/main" val="2129296075"/>
                    </a:ext>
                  </a:extLst>
                </a:gridCol>
                <a:gridCol w="3048000">
                  <a:extLst>
                    <a:ext uri="{9D8B030D-6E8A-4147-A177-3AD203B41FA5}">
                      <a16:colId xmlns:a16="http://schemas.microsoft.com/office/drawing/2014/main" val="2131177226"/>
                    </a:ext>
                  </a:extLst>
                </a:gridCol>
              </a:tblGrid>
              <a:tr h="673542">
                <a:tc>
                  <a:txBody>
                    <a:bodyPr/>
                    <a:lstStyle/>
                    <a:p>
                      <a:r>
                        <a:rPr lang="en-US" dirty="0"/>
                        <a:t>SI NO</a:t>
                      </a:r>
                      <a:endParaRPr lang="en-IN" dirty="0"/>
                    </a:p>
                  </a:txBody>
                  <a:tcPr/>
                </a:tc>
                <a:tc>
                  <a:txBody>
                    <a:bodyPr/>
                    <a:lstStyle/>
                    <a:p>
                      <a:r>
                        <a:rPr lang="en-US" dirty="0"/>
                        <a:t>AUTHORS</a:t>
                      </a:r>
                      <a:endParaRPr lang="en-IN" dirty="0"/>
                    </a:p>
                  </a:txBody>
                  <a:tcPr/>
                </a:tc>
                <a:tc>
                  <a:txBody>
                    <a:bodyPr/>
                    <a:lstStyle/>
                    <a:p>
                      <a:r>
                        <a:rPr lang="en-US" dirty="0"/>
                        <a:t>TITTLE</a:t>
                      </a:r>
                      <a:endParaRPr lang="en-IN" dirty="0"/>
                    </a:p>
                  </a:txBody>
                  <a:tcPr/>
                </a:tc>
                <a:tc>
                  <a:txBody>
                    <a:bodyPr/>
                    <a:lstStyle/>
                    <a:p>
                      <a:r>
                        <a:rPr lang="en-US" dirty="0"/>
                        <a:t>YEAR</a:t>
                      </a:r>
                      <a:endParaRPr lang="en-IN" dirty="0"/>
                    </a:p>
                  </a:txBody>
                  <a:tcPr/>
                </a:tc>
                <a:tc>
                  <a:txBody>
                    <a:bodyPr/>
                    <a:lstStyle/>
                    <a:p>
                      <a:r>
                        <a:rPr lang="en-US" dirty="0"/>
                        <a:t>WORK ON</a:t>
                      </a:r>
                      <a:endParaRPr lang="en-IN" dirty="0"/>
                    </a:p>
                  </a:txBody>
                  <a:tcPr/>
                </a:tc>
                <a:extLst>
                  <a:ext uri="{0D108BD9-81ED-4DB2-BD59-A6C34878D82A}">
                    <a16:rowId xmlns:a16="http://schemas.microsoft.com/office/drawing/2014/main" val="1432330698"/>
                  </a:ext>
                </a:extLst>
              </a:tr>
              <a:tr h="2903168">
                <a:tc>
                  <a:txBody>
                    <a:bodyPr/>
                    <a:lstStyle/>
                    <a:p>
                      <a:r>
                        <a:rPr lang="en-IN" dirty="0"/>
                        <a:t>1</a:t>
                      </a:r>
                    </a:p>
                  </a:txBody>
                  <a:tcPr/>
                </a:tc>
                <a:tc>
                  <a:txBody>
                    <a:bodyPr/>
                    <a:lstStyle/>
                    <a:p>
                      <a:r>
                        <a:rPr lang="en-IN" dirty="0"/>
                        <a:t>J R Nayak</a:t>
                      </a:r>
                    </a:p>
                  </a:txBody>
                  <a:tcPr/>
                </a:tc>
                <a:tc>
                  <a:txBody>
                    <a:bodyPr/>
                    <a:lstStyle/>
                    <a:p>
                      <a:r>
                        <a:rPr lang="en-IN" dirty="0"/>
                        <a:t>Application of foundry by product material is manufacture of concrete and </a:t>
                      </a:r>
                      <a:r>
                        <a:rPr lang="en-IN" dirty="0" err="1"/>
                        <a:t>masonary</a:t>
                      </a:r>
                      <a:r>
                        <a:rPr lang="en-IN" dirty="0"/>
                        <a:t> product.</a:t>
                      </a:r>
                    </a:p>
                  </a:txBody>
                  <a:tcPr/>
                </a:tc>
                <a:tc>
                  <a:txBody>
                    <a:bodyPr/>
                    <a:lstStyle/>
                    <a:p>
                      <a:r>
                        <a:rPr lang="en-IN" dirty="0"/>
                        <a:t>1996</a:t>
                      </a:r>
                    </a:p>
                  </a:txBody>
                  <a:tcPr/>
                </a:tc>
                <a:tc>
                  <a:txBody>
                    <a:bodyPr/>
                    <a:lstStyle/>
                    <a:p>
                      <a:r>
                        <a:rPr lang="en-IN" dirty="0"/>
                        <a:t>At 28 day of solidification the compressive strength values of the concrete and waste foundry sand mixture of were about 23% and 33% lower than control concrete while mixing strength of concrete new and clear foundry sand was almost the same as that of the control concrete.</a:t>
                      </a:r>
                    </a:p>
                  </a:txBody>
                  <a:tcPr/>
                </a:tc>
                <a:extLst>
                  <a:ext uri="{0D108BD9-81ED-4DB2-BD59-A6C34878D82A}">
                    <a16:rowId xmlns:a16="http://schemas.microsoft.com/office/drawing/2014/main" val="2717146169"/>
                  </a:ext>
                </a:extLst>
              </a:tr>
              <a:tr h="1833490">
                <a:tc>
                  <a:txBody>
                    <a:bodyPr/>
                    <a:lstStyle/>
                    <a:p>
                      <a:r>
                        <a:rPr lang="en-IN" dirty="0"/>
                        <a:t>2</a:t>
                      </a:r>
                    </a:p>
                  </a:txBody>
                  <a:tcPr/>
                </a:tc>
                <a:tc>
                  <a:txBody>
                    <a:bodyPr/>
                    <a:lstStyle/>
                    <a:p>
                      <a:r>
                        <a:rPr lang="en-IN" dirty="0"/>
                        <a:t>Khatib et.al</a:t>
                      </a:r>
                    </a:p>
                  </a:txBody>
                  <a:tcPr/>
                </a:tc>
                <a:tc>
                  <a:txBody>
                    <a:bodyPr/>
                    <a:lstStyle/>
                    <a:p>
                      <a:r>
                        <a:rPr lang="en-IN" dirty="0"/>
                        <a:t>Reusage of waste foundry sand in </a:t>
                      </a:r>
                      <a:r>
                        <a:rPr lang="en-IN" dirty="0" err="1"/>
                        <a:t>oridinary</a:t>
                      </a:r>
                      <a:r>
                        <a:rPr lang="en-IN" dirty="0"/>
                        <a:t> concrete</a:t>
                      </a:r>
                    </a:p>
                  </a:txBody>
                  <a:tcPr/>
                </a:tc>
                <a:tc>
                  <a:txBody>
                    <a:bodyPr/>
                    <a:lstStyle/>
                    <a:p>
                      <a:r>
                        <a:rPr lang="en-IN" dirty="0"/>
                        <a:t>2010</a:t>
                      </a:r>
                    </a:p>
                  </a:txBody>
                  <a:tcPr/>
                </a:tc>
                <a:tc>
                  <a:txBody>
                    <a:bodyPr/>
                    <a:lstStyle/>
                    <a:p>
                      <a:r>
                        <a:rPr lang="en-IN" dirty="0"/>
                        <a:t>Variable proportion (0,20,40,60,80,100) and </a:t>
                      </a:r>
                      <a:r>
                        <a:rPr lang="en-IN" dirty="0" err="1"/>
                        <a:t>absorbes</a:t>
                      </a:r>
                      <a:r>
                        <a:rPr lang="en-IN" dirty="0"/>
                        <a:t> systematic lose of slump values from 200mm to 0mm.</a:t>
                      </a:r>
                    </a:p>
                  </a:txBody>
                  <a:tcPr/>
                </a:tc>
                <a:extLst>
                  <a:ext uri="{0D108BD9-81ED-4DB2-BD59-A6C34878D82A}">
                    <a16:rowId xmlns:a16="http://schemas.microsoft.com/office/drawing/2014/main" val="154906675"/>
                  </a:ext>
                </a:extLst>
              </a:tr>
            </a:tbl>
          </a:graphicData>
        </a:graphic>
      </p:graphicFrame>
      <p:sp>
        <p:nvSpPr>
          <p:cNvPr id="4" name="TextBox 3">
            <a:extLst>
              <a:ext uri="{FF2B5EF4-FFF2-40B4-BE49-F238E27FC236}">
                <a16:creationId xmlns:a16="http://schemas.microsoft.com/office/drawing/2014/main" id="{554684C8-C62F-A45B-F1F2-EDE420E1E094}"/>
              </a:ext>
            </a:extLst>
          </p:cNvPr>
          <p:cNvSpPr txBox="1"/>
          <p:nvPr/>
        </p:nvSpPr>
        <p:spPr>
          <a:xfrm flipH="1">
            <a:off x="2667000" y="228600"/>
            <a:ext cx="5410200" cy="584775"/>
          </a:xfrm>
          <a:prstGeom prst="rect">
            <a:avLst/>
          </a:prstGeom>
          <a:noFill/>
        </p:spPr>
        <p:txBody>
          <a:bodyPr wrap="square" rtlCol="0">
            <a:spAutoFit/>
          </a:bodyPr>
          <a:lstStyle/>
          <a:p>
            <a:r>
              <a:rPr lang="en-IN" sz="3200" dirty="0">
                <a:solidFill>
                  <a:srgbClr val="FF0000"/>
                </a:solidFill>
                <a:latin typeface="+mn-lt"/>
              </a:rPr>
              <a:t>LITRATURE REVIEW</a:t>
            </a:r>
          </a:p>
        </p:txBody>
      </p:sp>
    </p:spTree>
    <p:extLst>
      <p:ext uri="{BB962C8B-B14F-4D97-AF65-F5344CB8AC3E}">
        <p14:creationId xmlns:p14="http://schemas.microsoft.com/office/powerpoint/2010/main" val="94853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Slide Number Placeholder 3"/>
          <p:cNvSpPr>
            <a:spLocks noGrp="1"/>
          </p:cNvSpPr>
          <p:nvPr>
            <p:ph type="sldNum" sz="quarter" idx="12"/>
          </p:nvPr>
        </p:nvSpPr>
        <p:spPr>
          <a:noFill/>
        </p:spPr>
        <p:txBody>
          <a:bodyPr/>
          <a:lstStyle/>
          <a:p>
            <a:fld id="{84765548-380E-4B1F-AEDA-47B318CAB6C6}" type="slidenum">
              <a:rPr lang="en-US" smtClean="0"/>
              <a:pPr/>
              <a:t>11</a:t>
            </a:fld>
            <a:endParaRPr lang="en-US"/>
          </a:p>
        </p:txBody>
      </p:sp>
      <p:graphicFrame>
        <p:nvGraphicFramePr>
          <p:cNvPr id="2" name="Table 2">
            <a:extLst>
              <a:ext uri="{FF2B5EF4-FFF2-40B4-BE49-F238E27FC236}">
                <a16:creationId xmlns:a16="http://schemas.microsoft.com/office/drawing/2014/main" id="{B59E7825-641F-D826-A2C4-C60A615BC590}"/>
              </a:ext>
            </a:extLst>
          </p:cNvPr>
          <p:cNvGraphicFramePr>
            <a:graphicFrameLocks noGrp="1"/>
          </p:cNvGraphicFramePr>
          <p:nvPr>
            <p:extLst>
              <p:ext uri="{D42A27DB-BD31-4B8C-83A1-F6EECF244321}">
                <p14:modId xmlns:p14="http://schemas.microsoft.com/office/powerpoint/2010/main" val="2711435436"/>
              </p:ext>
            </p:extLst>
          </p:nvPr>
        </p:nvGraphicFramePr>
        <p:xfrm>
          <a:off x="213254" y="157163"/>
          <a:ext cx="9479493" cy="6309360"/>
        </p:xfrm>
        <a:graphic>
          <a:graphicData uri="http://schemas.openxmlformats.org/drawingml/2006/table">
            <a:tbl>
              <a:tblPr firstRow="1" bandRow="1">
                <a:tableStyleId>{D7AC3CCA-C797-4891-BE02-D94E43425B78}</a:tableStyleId>
              </a:tblPr>
              <a:tblGrid>
                <a:gridCol w="803345">
                  <a:extLst>
                    <a:ext uri="{9D8B030D-6E8A-4147-A177-3AD203B41FA5}">
                      <a16:colId xmlns:a16="http://schemas.microsoft.com/office/drawing/2014/main" val="2186205960"/>
                    </a:ext>
                  </a:extLst>
                </a:gridCol>
                <a:gridCol w="1606696">
                  <a:extLst>
                    <a:ext uri="{9D8B030D-6E8A-4147-A177-3AD203B41FA5}">
                      <a16:colId xmlns:a16="http://schemas.microsoft.com/office/drawing/2014/main" val="1945669458"/>
                    </a:ext>
                  </a:extLst>
                </a:gridCol>
                <a:gridCol w="2651044">
                  <a:extLst>
                    <a:ext uri="{9D8B030D-6E8A-4147-A177-3AD203B41FA5}">
                      <a16:colId xmlns:a16="http://schemas.microsoft.com/office/drawing/2014/main" val="1261979874"/>
                    </a:ext>
                  </a:extLst>
                </a:gridCol>
                <a:gridCol w="964016">
                  <a:extLst>
                    <a:ext uri="{9D8B030D-6E8A-4147-A177-3AD203B41FA5}">
                      <a16:colId xmlns:a16="http://schemas.microsoft.com/office/drawing/2014/main" val="2669777457"/>
                    </a:ext>
                  </a:extLst>
                </a:gridCol>
                <a:gridCol w="3454392">
                  <a:extLst>
                    <a:ext uri="{9D8B030D-6E8A-4147-A177-3AD203B41FA5}">
                      <a16:colId xmlns:a16="http://schemas.microsoft.com/office/drawing/2014/main" val="1438401153"/>
                    </a:ext>
                  </a:extLst>
                </a:gridCol>
              </a:tblGrid>
              <a:tr h="2523718">
                <a:tc>
                  <a:txBody>
                    <a:bodyPr/>
                    <a:lstStyle/>
                    <a:p>
                      <a:r>
                        <a:rPr lang="en-IN" dirty="0"/>
                        <a:t>3</a:t>
                      </a:r>
                    </a:p>
                  </a:txBody>
                  <a:tcPr/>
                </a:tc>
                <a:tc>
                  <a:txBody>
                    <a:bodyPr/>
                    <a:lstStyle/>
                    <a:p>
                      <a:r>
                        <a:rPr lang="en-IN" dirty="0"/>
                        <a:t>Guney</a:t>
                      </a:r>
                    </a:p>
                  </a:txBody>
                  <a:tcPr/>
                </a:tc>
                <a:tc>
                  <a:txBody>
                    <a:bodyPr/>
                    <a:lstStyle/>
                    <a:p>
                      <a:r>
                        <a:rPr lang="en-IN" dirty="0"/>
                        <a:t>Reusage of waste foundry sand in high strength concrete</a:t>
                      </a:r>
                    </a:p>
                  </a:txBody>
                  <a:tcPr/>
                </a:tc>
                <a:tc>
                  <a:txBody>
                    <a:bodyPr/>
                    <a:lstStyle/>
                    <a:p>
                      <a:r>
                        <a:rPr lang="en-IN" dirty="0"/>
                        <a:t>2010</a:t>
                      </a:r>
                    </a:p>
                  </a:txBody>
                  <a:tcPr/>
                </a:tc>
                <a:tc>
                  <a:txBody>
                    <a:bodyPr/>
                    <a:lstStyle/>
                    <a:p>
                      <a:r>
                        <a:rPr lang="en-IN" dirty="0"/>
                        <a:t>An increases in the replacement level of the conventional fine sand with waste foundry sand decreases the compressive and tensile strength as well as elasticity modulus of the concrete and 10% of waste foundry sand.</a:t>
                      </a:r>
                    </a:p>
                  </a:txBody>
                  <a:tcPr/>
                </a:tc>
                <a:extLst>
                  <a:ext uri="{0D108BD9-81ED-4DB2-BD59-A6C34878D82A}">
                    <a16:rowId xmlns:a16="http://schemas.microsoft.com/office/drawing/2014/main" val="2451833356"/>
                  </a:ext>
                </a:extLst>
              </a:tr>
              <a:tr h="1982921">
                <a:tc>
                  <a:txBody>
                    <a:bodyPr/>
                    <a:lstStyle/>
                    <a:p>
                      <a:r>
                        <a:rPr lang="en-IN" dirty="0"/>
                        <a:t>4</a:t>
                      </a:r>
                    </a:p>
                  </a:txBody>
                  <a:tcPr/>
                </a:tc>
                <a:tc>
                  <a:txBody>
                    <a:bodyPr/>
                    <a:lstStyle/>
                    <a:p>
                      <a:r>
                        <a:rPr lang="en-IN" dirty="0" err="1"/>
                        <a:t>Basar</a:t>
                      </a:r>
                      <a:r>
                        <a:rPr lang="en-IN" dirty="0"/>
                        <a:t> and </a:t>
                      </a:r>
                      <a:r>
                        <a:rPr lang="en-IN" dirty="0" err="1"/>
                        <a:t>Akasol</a:t>
                      </a:r>
                      <a:endParaRPr lang="en-IN" dirty="0"/>
                    </a:p>
                  </a:txBody>
                  <a:tcPr/>
                </a:tc>
                <a:tc>
                  <a:txBody>
                    <a:bodyPr/>
                    <a:lstStyle/>
                    <a:p>
                      <a:r>
                        <a:rPr lang="en-IN" dirty="0"/>
                        <a:t>Application of waste foundry sand in manufacture of concrete</a:t>
                      </a:r>
                    </a:p>
                  </a:txBody>
                  <a:tcPr/>
                </a:tc>
                <a:tc>
                  <a:txBody>
                    <a:bodyPr/>
                    <a:lstStyle/>
                    <a:p>
                      <a:r>
                        <a:rPr lang="en-IN" dirty="0"/>
                        <a:t>2011</a:t>
                      </a:r>
                    </a:p>
                  </a:txBody>
                  <a:tcPr/>
                </a:tc>
                <a:tc>
                  <a:txBody>
                    <a:bodyPr/>
                    <a:lstStyle/>
                    <a:p>
                      <a:r>
                        <a:rPr lang="en-IN" dirty="0"/>
                        <a:t>The potential raise way of waste foundry sand produces that is lighter conventional concrete but it is density still in range of 20,000 to 26,000 kg/m2 which is effective for ordinary concrete grades.</a:t>
                      </a:r>
                    </a:p>
                  </a:txBody>
                  <a:tcPr/>
                </a:tc>
                <a:extLst>
                  <a:ext uri="{0D108BD9-81ED-4DB2-BD59-A6C34878D82A}">
                    <a16:rowId xmlns:a16="http://schemas.microsoft.com/office/drawing/2014/main" val="2380618229"/>
                  </a:ext>
                </a:extLst>
              </a:tr>
              <a:tr h="1736999">
                <a:tc>
                  <a:txBody>
                    <a:bodyPr/>
                    <a:lstStyle/>
                    <a:p>
                      <a:r>
                        <a:rPr lang="en-IN" dirty="0"/>
                        <a:t>5</a:t>
                      </a:r>
                    </a:p>
                  </a:txBody>
                  <a:tcPr/>
                </a:tc>
                <a:tc>
                  <a:txBody>
                    <a:bodyPr/>
                    <a:lstStyle/>
                    <a:p>
                      <a:r>
                        <a:rPr lang="en-IN" dirty="0"/>
                        <a:t>Singh and </a:t>
                      </a:r>
                      <a:r>
                        <a:rPr lang="en-IN" dirty="0" err="1"/>
                        <a:t>sidneq</a:t>
                      </a:r>
                      <a:endParaRPr lang="en-IN" dirty="0"/>
                    </a:p>
                  </a:txBody>
                  <a:tcPr/>
                </a:tc>
                <a:tc>
                  <a:txBody>
                    <a:bodyPr/>
                    <a:lstStyle/>
                    <a:p>
                      <a:r>
                        <a:rPr lang="en-IN" dirty="0"/>
                        <a:t>Effect of waste foundry sand partially of replacement of sand on the strength ultrasonic pules velocity and probability  concrete.</a:t>
                      </a:r>
                    </a:p>
                  </a:txBody>
                  <a:tcPr/>
                </a:tc>
                <a:tc>
                  <a:txBody>
                    <a:bodyPr/>
                    <a:lstStyle/>
                    <a:p>
                      <a:r>
                        <a:rPr lang="en-IN" dirty="0"/>
                        <a:t>2012</a:t>
                      </a:r>
                    </a:p>
                  </a:txBody>
                  <a:tcPr/>
                </a:tc>
                <a:tc>
                  <a:txBody>
                    <a:bodyPr/>
                    <a:lstStyle/>
                    <a:p>
                      <a:r>
                        <a:rPr lang="en-IN" dirty="0"/>
                        <a:t>The 28 days of concrete compressive strength increased by 12% there is no significant increasing strength which can be attribute to an increasing in the surface area of fine particle</a:t>
                      </a:r>
                    </a:p>
                  </a:txBody>
                  <a:tcPr/>
                </a:tc>
                <a:extLst>
                  <a:ext uri="{0D108BD9-81ED-4DB2-BD59-A6C34878D82A}">
                    <a16:rowId xmlns:a16="http://schemas.microsoft.com/office/drawing/2014/main" val="426956413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12</a:t>
            </a:fld>
            <a:endParaRPr lang="en-US"/>
          </a:p>
        </p:txBody>
      </p:sp>
      <p:graphicFrame>
        <p:nvGraphicFramePr>
          <p:cNvPr id="2" name="Table 2">
            <a:extLst>
              <a:ext uri="{FF2B5EF4-FFF2-40B4-BE49-F238E27FC236}">
                <a16:creationId xmlns:a16="http://schemas.microsoft.com/office/drawing/2014/main" id="{1C06CC7B-ACA3-7A3E-2217-42544D84DE35}"/>
              </a:ext>
            </a:extLst>
          </p:cNvPr>
          <p:cNvGraphicFramePr>
            <a:graphicFrameLocks noGrp="1"/>
          </p:cNvGraphicFramePr>
          <p:nvPr>
            <p:extLst>
              <p:ext uri="{D42A27DB-BD31-4B8C-83A1-F6EECF244321}">
                <p14:modId xmlns:p14="http://schemas.microsoft.com/office/powerpoint/2010/main" val="1431867967"/>
              </p:ext>
            </p:extLst>
          </p:nvPr>
        </p:nvGraphicFramePr>
        <p:xfrm>
          <a:off x="304800" y="304800"/>
          <a:ext cx="9387945" cy="6024880"/>
        </p:xfrm>
        <a:graphic>
          <a:graphicData uri="http://schemas.openxmlformats.org/drawingml/2006/table">
            <a:tbl>
              <a:tblPr firstRow="1" bandRow="1">
                <a:tableStyleId>{D7AC3CCA-C797-4891-BE02-D94E43425B78}</a:tableStyleId>
              </a:tblPr>
              <a:tblGrid>
                <a:gridCol w="609600">
                  <a:extLst>
                    <a:ext uri="{9D8B030D-6E8A-4147-A177-3AD203B41FA5}">
                      <a16:colId xmlns:a16="http://schemas.microsoft.com/office/drawing/2014/main" val="1760361077"/>
                    </a:ext>
                  </a:extLst>
                </a:gridCol>
                <a:gridCol w="1447800">
                  <a:extLst>
                    <a:ext uri="{9D8B030D-6E8A-4147-A177-3AD203B41FA5}">
                      <a16:colId xmlns:a16="http://schemas.microsoft.com/office/drawing/2014/main" val="2744495012"/>
                    </a:ext>
                  </a:extLst>
                </a:gridCol>
                <a:gridCol w="3124200">
                  <a:extLst>
                    <a:ext uri="{9D8B030D-6E8A-4147-A177-3AD203B41FA5}">
                      <a16:colId xmlns:a16="http://schemas.microsoft.com/office/drawing/2014/main" val="1126838121"/>
                    </a:ext>
                  </a:extLst>
                </a:gridCol>
                <a:gridCol w="914400">
                  <a:extLst>
                    <a:ext uri="{9D8B030D-6E8A-4147-A177-3AD203B41FA5}">
                      <a16:colId xmlns:a16="http://schemas.microsoft.com/office/drawing/2014/main" val="1547404042"/>
                    </a:ext>
                  </a:extLst>
                </a:gridCol>
                <a:gridCol w="3291945">
                  <a:extLst>
                    <a:ext uri="{9D8B030D-6E8A-4147-A177-3AD203B41FA5}">
                      <a16:colId xmlns:a16="http://schemas.microsoft.com/office/drawing/2014/main" val="462725423"/>
                    </a:ext>
                  </a:extLst>
                </a:gridCol>
              </a:tblGrid>
              <a:tr h="2006600">
                <a:tc>
                  <a:txBody>
                    <a:bodyPr/>
                    <a:lstStyle/>
                    <a:p>
                      <a:r>
                        <a:rPr lang="en-IN" dirty="0"/>
                        <a:t>6</a:t>
                      </a:r>
                    </a:p>
                  </a:txBody>
                  <a:tcPr/>
                </a:tc>
                <a:tc>
                  <a:txBody>
                    <a:bodyPr/>
                    <a:lstStyle/>
                    <a:p>
                      <a:r>
                        <a:rPr lang="en-IN" dirty="0" err="1"/>
                        <a:t>Cauretal</a:t>
                      </a:r>
                      <a:endParaRPr lang="en-IN" dirty="0"/>
                    </a:p>
                  </a:txBody>
                  <a:tcPr/>
                </a:tc>
                <a:tc>
                  <a:txBody>
                    <a:bodyPr/>
                    <a:lstStyle/>
                    <a:p>
                      <a:r>
                        <a:rPr lang="en-IN" dirty="0"/>
                        <a:t>Properties of concrete containing fungal treated waste foundry sand</a:t>
                      </a:r>
                    </a:p>
                  </a:txBody>
                  <a:tcPr/>
                </a:tc>
                <a:tc>
                  <a:txBody>
                    <a:bodyPr/>
                    <a:lstStyle/>
                    <a:p>
                      <a:r>
                        <a:rPr lang="en-IN" dirty="0"/>
                        <a:t>2012</a:t>
                      </a:r>
                    </a:p>
                  </a:txBody>
                  <a:tcPr/>
                </a:tc>
                <a:tc>
                  <a:txBody>
                    <a:bodyPr/>
                    <a:lstStyle/>
                    <a:p>
                      <a:r>
                        <a:rPr lang="en-IN" dirty="0"/>
                        <a:t>Fungal culture about 5% teat a 2% of waste foundry sand substituent and report a 15.6$%increasing concrete 28 days compressive strength.</a:t>
                      </a:r>
                    </a:p>
                  </a:txBody>
                  <a:tcPr/>
                </a:tc>
                <a:extLst>
                  <a:ext uri="{0D108BD9-81ED-4DB2-BD59-A6C34878D82A}">
                    <a16:rowId xmlns:a16="http://schemas.microsoft.com/office/drawing/2014/main" val="247399124"/>
                  </a:ext>
                </a:extLst>
              </a:tr>
              <a:tr h="2006600">
                <a:tc>
                  <a:txBody>
                    <a:bodyPr/>
                    <a:lstStyle/>
                    <a:p>
                      <a:r>
                        <a:rPr lang="en-IN" dirty="0"/>
                        <a:t>7</a:t>
                      </a:r>
                    </a:p>
                  </a:txBody>
                  <a:tcPr/>
                </a:tc>
                <a:tc>
                  <a:txBody>
                    <a:bodyPr/>
                    <a:lstStyle/>
                    <a:p>
                      <a:r>
                        <a:rPr lang="en-IN" dirty="0" err="1"/>
                        <a:t>Maschioni</a:t>
                      </a:r>
                      <a:endParaRPr lang="en-IN" dirty="0"/>
                    </a:p>
                  </a:txBody>
                  <a:tcPr/>
                </a:tc>
                <a:tc>
                  <a:txBody>
                    <a:bodyPr/>
                    <a:lstStyle/>
                    <a:p>
                      <a:r>
                        <a:rPr lang="en-IN" dirty="0"/>
                        <a:t>Experimental on the </a:t>
                      </a:r>
                      <a:r>
                        <a:rPr lang="en-IN" dirty="0" err="1"/>
                        <a:t>practiability</a:t>
                      </a:r>
                      <a:r>
                        <a:rPr lang="en-IN" dirty="0"/>
                        <a:t> of the application of spent waste foundry sand for the manufacture paver units</a:t>
                      </a:r>
                    </a:p>
                  </a:txBody>
                  <a:tcPr/>
                </a:tc>
                <a:tc>
                  <a:txBody>
                    <a:bodyPr/>
                    <a:lstStyle/>
                    <a:p>
                      <a:r>
                        <a:rPr lang="en-IN" dirty="0"/>
                        <a:t>2012</a:t>
                      </a:r>
                    </a:p>
                  </a:txBody>
                  <a:tcPr/>
                </a:tc>
                <a:tc>
                  <a:txBody>
                    <a:bodyPr/>
                    <a:lstStyle/>
                    <a:p>
                      <a:r>
                        <a:rPr lang="en-IN" dirty="0"/>
                        <a:t>The found the 50% of strength foundry sand is idol for the production paver blocks.</a:t>
                      </a:r>
                    </a:p>
                  </a:txBody>
                  <a:tcPr/>
                </a:tc>
                <a:extLst>
                  <a:ext uri="{0D108BD9-81ED-4DB2-BD59-A6C34878D82A}">
                    <a16:rowId xmlns:a16="http://schemas.microsoft.com/office/drawing/2014/main" val="2459836371"/>
                  </a:ext>
                </a:extLst>
              </a:tr>
              <a:tr h="2006600">
                <a:tc>
                  <a:txBody>
                    <a:bodyPr/>
                    <a:lstStyle/>
                    <a:p>
                      <a:r>
                        <a:rPr lang="en-IN" dirty="0"/>
                        <a:t>8</a:t>
                      </a:r>
                    </a:p>
                  </a:txBody>
                  <a:tcPr/>
                </a:tc>
                <a:tc>
                  <a:txBody>
                    <a:bodyPr/>
                    <a:lstStyle/>
                    <a:p>
                      <a:r>
                        <a:rPr lang="en-IN" dirty="0"/>
                        <a:t>Prabhu et.al</a:t>
                      </a:r>
                    </a:p>
                  </a:txBody>
                  <a:tcPr/>
                </a:tc>
                <a:tc>
                  <a:txBody>
                    <a:bodyPr/>
                    <a:lstStyle/>
                    <a:p>
                      <a:r>
                        <a:rPr lang="en-IN" dirty="0"/>
                        <a:t>Properties of concrete in partial replacement of waste foundry sand by river sand.</a:t>
                      </a:r>
                    </a:p>
                  </a:txBody>
                  <a:tcPr/>
                </a:tc>
                <a:tc>
                  <a:txBody>
                    <a:bodyPr/>
                    <a:lstStyle/>
                    <a:p>
                      <a:r>
                        <a:rPr lang="en-IN" dirty="0"/>
                        <a:t>2014</a:t>
                      </a:r>
                    </a:p>
                  </a:txBody>
                  <a:tcPr/>
                </a:tc>
                <a:tc>
                  <a:txBody>
                    <a:bodyPr/>
                    <a:lstStyle/>
                    <a:p>
                      <a:r>
                        <a:rPr lang="en-IN" dirty="0"/>
                        <a:t>Compressive strength deceases </a:t>
                      </a:r>
                      <a:r>
                        <a:rPr lang="en-IN" dirty="0" err="1"/>
                        <a:t>upto</a:t>
                      </a:r>
                      <a:r>
                        <a:rPr lang="en-IN" dirty="0"/>
                        <a:t> 6.8% by partial replacement by waste foundry sand by river sand.</a:t>
                      </a:r>
                    </a:p>
                  </a:txBody>
                  <a:tcPr/>
                </a:tc>
                <a:extLst>
                  <a:ext uri="{0D108BD9-81ED-4DB2-BD59-A6C34878D82A}">
                    <a16:rowId xmlns:a16="http://schemas.microsoft.com/office/drawing/2014/main" val="309909376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13</a:t>
            </a:fld>
            <a:endParaRPr lang="en-US"/>
          </a:p>
        </p:txBody>
      </p:sp>
      <p:sp>
        <p:nvSpPr>
          <p:cNvPr id="5" name="Rectangle 4"/>
          <p:cNvSpPr/>
          <p:nvPr/>
        </p:nvSpPr>
        <p:spPr>
          <a:xfrm>
            <a:off x="1371600" y="457200"/>
            <a:ext cx="8001000" cy="523220"/>
          </a:xfrm>
          <a:prstGeom prst="rect">
            <a:avLst/>
          </a:prstGeom>
        </p:spPr>
        <p:txBody>
          <a:bodyPr wrap="square">
            <a:spAutoFit/>
          </a:bodyPr>
          <a:lstStyle/>
          <a:p>
            <a:r>
              <a:rPr lang="en-GB" sz="2800" b="1" dirty="0">
                <a:solidFill>
                  <a:srgbClr val="FF0000"/>
                </a:solidFill>
                <a:latin typeface="+mj-lt"/>
                <a:ea typeface="+mj-ea"/>
                <a:cs typeface="+mj-cs"/>
              </a:rPr>
              <a:t> </a:t>
            </a:r>
            <a:endParaRPr lang="en-US" sz="2700" dirty="0">
              <a:solidFill>
                <a:srgbClr val="C00000"/>
              </a:solidFill>
            </a:endParaRPr>
          </a:p>
        </p:txBody>
      </p:sp>
      <p:graphicFrame>
        <p:nvGraphicFramePr>
          <p:cNvPr id="2" name="Table 6">
            <a:extLst>
              <a:ext uri="{FF2B5EF4-FFF2-40B4-BE49-F238E27FC236}">
                <a16:creationId xmlns:a16="http://schemas.microsoft.com/office/drawing/2014/main" id="{62554E78-C383-341A-BDF6-1C93CECDF33C}"/>
              </a:ext>
            </a:extLst>
          </p:cNvPr>
          <p:cNvGraphicFramePr>
            <a:graphicFrameLocks noGrp="1"/>
          </p:cNvGraphicFramePr>
          <p:nvPr>
            <p:extLst>
              <p:ext uri="{D42A27DB-BD31-4B8C-83A1-F6EECF244321}">
                <p14:modId xmlns:p14="http://schemas.microsoft.com/office/powerpoint/2010/main" val="2392661198"/>
              </p:ext>
            </p:extLst>
          </p:nvPr>
        </p:nvGraphicFramePr>
        <p:xfrm>
          <a:off x="381000" y="304800"/>
          <a:ext cx="9311745" cy="6123322"/>
        </p:xfrm>
        <a:graphic>
          <a:graphicData uri="http://schemas.openxmlformats.org/drawingml/2006/table">
            <a:tbl>
              <a:tblPr firstRow="1" bandRow="1">
                <a:tableStyleId>{D7AC3CCA-C797-4891-BE02-D94E43425B78}</a:tableStyleId>
              </a:tblPr>
              <a:tblGrid>
                <a:gridCol w="620783">
                  <a:extLst>
                    <a:ext uri="{9D8B030D-6E8A-4147-A177-3AD203B41FA5}">
                      <a16:colId xmlns:a16="http://schemas.microsoft.com/office/drawing/2014/main" val="1506325755"/>
                    </a:ext>
                  </a:extLst>
                </a:gridCol>
                <a:gridCol w="1784751">
                  <a:extLst>
                    <a:ext uri="{9D8B030D-6E8A-4147-A177-3AD203B41FA5}">
                      <a16:colId xmlns:a16="http://schemas.microsoft.com/office/drawing/2014/main" val="874587878"/>
                    </a:ext>
                  </a:extLst>
                </a:gridCol>
                <a:gridCol w="2715926">
                  <a:extLst>
                    <a:ext uri="{9D8B030D-6E8A-4147-A177-3AD203B41FA5}">
                      <a16:colId xmlns:a16="http://schemas.microsoft.com/office/drawing/2014/main" val="2116234256"/>
                    </a:ext>
                  </a:extLst>
                </a:gridCol>
                <a:gridCol w="1008772">
                  <a:extLst>
                    <a:ext uri="{9D8B030D-6E8A-4147-A177-3AD203B41FA5}">
                      <a16:colId xmlns:a16="http://schemas.microsoft.com/office/drawing/2014/main" val="2769749113"/>
                    </a:ext>
                  </a:extLst>
                </a:gridCol>
                <a:gridCol w="3181513">
                  <a:extLst>
                    <a:ext uri="{9D8B030D-6E8A-4147-A177-3AD203B41FA5}">
                      <a16:colId xmlns:a16="http://schemas.microsoft.com/office/drawing/2014/main" val="256207401"/>
                    </a:ext>
                  </a:extLst>
                </a:gridCol>
              </a:tblGrid>
              <a:tr h="1918661">
                <a:tc>
                  <a:txBody>
                    <a:bodyPr/>
                    <a:lstStyle/>
                    <a:p>
                      <a:r>
                        <a:rPr lang="en-IN" dirty="0"/>
                        <a:t>9</a:t>
                      </a:r>
                    </a:p>
                  </a:txBody>
                  <a:tcPr/>
                </a:tc>
                <a:tc>
                  <a:txBody>
                    <a:bodyPr/>
                    <a:lstStyle/>
                    <a:p>
                      <a:r>
                        <a:rPr lang="en-IN" dirty="0"/>
                        <a:t>Gaurav </a:t>
                      </a:r>
                      <a:r>
                        <a:rPr lang="en-IN" dirty="0" err="1"/>
                        <a:t>rohan</a:t>
                      </a:r>
                      <a:r>
                        <a:rPr lang="en-IN" dirty="0"/>
                        <a:t> </a:t>
                      </a:r>
                      <a:r>
                        <a:rPr lang="en-IN" dirty="0" err="1"/>
                        <a:t>ragendra</a:t>
                      </a:r>
                      <a:endParaRPr lang="en-IN" dirty="0"/>
                    </a:p>
                  </a:txBody>
                  <a:tcPr/>
                </a:tc>
                <a:tc>
                  <a:txBody>
                    <a:bodyPr/>
                    <a:lstStyle/>
                    <a:p>
                      <a:r>
                        <a:rPr lang="en-IN" dirty="0"/>
                        <a:t>Partial replacement of river sand by waste foundry sand with addition of </a:t>
                      </a:r>
                      <a:r>
                        <a:rPr lang="en-IN" dirty="0" err="1"/>
                        <a:t>fiber</a:t>
                      </a:r>
                      <a:endParaRPr lang="en-IN" dirty="0"/>
                    </a:p>
                  </a:txBody>
                  <a:tcPr/>
                </a:tc>
                <a:tc>
                  <a:txBody>
                    <a:bodyPr/>
                    <a:lstStyle/>
                    <a:p>
                      <a:r>
                        <a:rPr lang="en-IN" dirty="0"/>
                        <a:t>2014</a:t>
                      </a:r>
                    </a:p>
                  </a:txBody>
                  <a:tcPr/>
                </a:tc>
                <a:tc>
                  <a:txBody>
                    <a:bodyPr/>
                    <a:lstStyle/>
                    <a:p>
                      <a:r>
                        <a:rPr lang="en-IN" dirty="0"/>
                        <a:t>Compressive strength decreases </a:t>
                      </a:r>
                      <a:r>
                        <a:rPr lang="en-IN" dirty="0" err="1"/>
                        <a:t>upto</a:t>
                      </a:r>
                      <a:r>
                        <a:rPr lang="en-IN" dirty="0"/>
                        <a:t> 20% by partial replacement of waste foundry sand additional of </a:t>
                      </a:r>
                      <a:r>
                        <a:rPr lang="en-IN" dirty="0" err="1"/>
                        <a:t>fiber</a:t>
                      </a:r>
                      <a:endParaRPr lang="en-IN" dirty="0"/>
                    </a:p>
                  </a:txBody>
                  <a:tcPr/>
                </a:tc>
                <a:extLst>
                  <a:ext uri="{0D108BD9-81ED-4DB2-BD59-A6C34878D82A}">
                    <a16:rowId xmlns:a16="http://schemas.microsoft.com/office/drawing/2014/main" val="3154412284"/>
                  </a:ext>
                </a:extLst>
              </a:tr>
              <a:tr h="1918661">
                <a:tc>
                  <a:txBody>
                    <a:bodyPr/>
                    <a:lstStyle/>
                    <a:p>
                      <a:r>
                        <a:rPr lang="en-IN" dirty="0"/>
                        <a:t>10</a:t>
                      </a:r>
                    </a:p>
                  </a:txBody>
                  <a:tcPr/>
                </a:tc>
                <a:tc>
                  <a:txBody>
                    <a:bodyPr/>
                    <a:lstStyle/>
                    <a:p>
                      <a:r>
                        <a:rPr lang="en-IN" dirty="0" err="1"/>
                        <a:t>Kenal</a:t>
                      </a:r>
                      <a:endParaRPr lang="en-IN" dirty="0"/>
                    </a:p>
                  </a:txBody>
                  <a:tcPr/>
                </a:tc>
                <a:tc>
                  <a:txBody>
                    <a:bodyPr/>
                    <a:lstStyle/>
                    <a:p>
                      <a:r>
                        <a:rPr lang="en-IN" dirty="0"/>
                        <a:t>Study the properties of paving unit made of geopolymer with used waste foundry sand.</a:t>
                      </a:r>
                    </a:p>
                  </a:txBody>
                  <a:tcPr/>
                </a:tc>
                <a:tc>
                  <a:txBody>
                    <a:bodyPr/>
                    <a:lstStyle/>
                    <a:p>
                      <a:r>
                        <a:rPr lang="en-IN" dirty="0"/>
                        <a:t>2015</a:t>
                      </a:r>
                    </a:p>
                  </a:txBody>
                  <a:tcPr/>
                </a:tc>
                <a:tc>
                  <a:txBody>
                    <a:bodyPr/>
                    <a:lstStyle/>
                    <a:p>
                      <a:r>
                        <a:rPr lang="en-IN" dirty="0"/>
                        <a:t>It is reported that the addition of used foundry decreasing the strength of paver block.</a:t>
                      </a:r>
                    </a:p>
                  </a:txBody>
                  <a:tcPr/>
                </a:tc>
                <a:extLst>
                  <a:ext uri="{0D108BD9-81ED-4DB2-BD59-A6C34878D82A}">
                    <a16:rowId xmlns:a16="http://schemas.microsoft.com/office/drawing/2014/main" val="2888461765"/>
                  </a:ext>
                </a:extLst>
              </a:tr>
              <a:tr h="2258677">
                <a:tc>
                  <a:txBody>
                    <a:bodyPr/>
                    <a:lstStyle/>
                    <a:p>
                      <a:r>
                        <a:rPr lang="en-IN" dirty="0"/>
                        <a:t>11</a:t>
                      </a:r>
                    </a:p>
                  </a:txBody>
                  <a:tcPr/>
                </a:tc>
                <a:tc>
                  <a:txBody>
                    <a:bodyPr/>
                    <a:lstStyle/>
                    <a:p>
                      <a:r>
                        <a:rPr lang="en-IN" dirty="0" err="1"/>
                        <a:t>Vema</a:t>
                      </a:r>
                      <a:r>
                        <a:rPr lang="en-IN" dirty="0"/>
                        <a:t> </a:t>
                      </a:r>
                      <a:r>
                        <a:rPr lang="en-IN" dirty="0" err="1"/>
                        <a:t>reddy</a:t>
                      </a:r>
                      <a:endParaRPr lang="en-IN" dirty="0"/>
                    </a:p>
                    <a:p>
                      <a:r>
                        <a:rPr lang="en-IN" dirty="0" err="1"/>
                        <a:t>cheori</a:t>
                      </a:r>
                      <a:r>
                        <a:rPr lang="en-IN" dirty="0"/>
                        <a:t> </a:t>
                      </a:r>
                    </a:p>
                  </a:txBody>
                  <a:tcPr/>
                </a:tc>
                <a:tc>
                  <a:txBody>
                    <a:bodyPr/>
                    <a:lstStyle/>
                    <a:p>
                      <a:r>
                        <a:rPr lang="en-IN" dirty="0"/>
                        <a:t>Usage of waste foundry sand in concrete</a:t>
                      </a:r>
                    </a:p>
                  </a:txBody>
                  <a:tcPr/>
                </a:tc>
                <a:tc>
                  <a:txBody>
                    <a:bodyPr/>
                    <a:lstStyle/>
                    <a:p>
                      <a:r>
                        <a:rPr lang="en-IN" dirty="0"/>
                        <a:t>2015</a:t>
                      </a:r>
                    </a:p>
                  </a:txBody>
                  <a:tcPr/>
                </a:tc>
                <a:tc>
                  <a:txBody>
                    <a:bodyPr/>
                    <a:lstStyle/>
                    <a:p>
                      <a:r>
                        <a:rPr lang="en-IN" dirty="0" err="1"/>
                        <a:t>Worakbility</a:t>
                      </a:r>
                      <a:r>
                        <a:rPr lang="en-IN" dirty="0"/>
                        <a:t> and compressive strength foundry sand increases the compressive strength and split tensile strength were increases the foundry sand in concrete mix </a:t>
                      </a:r>
                      <a:r>
                        <a:rPr lang="en-IN" dirty="0" err="1"/>
                        <a:t>upto</a:t>
                      </a:r>
                      <a:r>
                        <a:rPr lang="en-IN" dirty="0"/>
                        <a:t> 60% and decreases after 100%.</a:t>
                      </a:r>
                    </a:p>
                  </a:txBody>
                  <a:tcPr/>
                </a:tc>
                <a:extLst>
                  <a:ext uri="{0D108BD9-81ED-4DB2-BD59-A6C34878D82A}">
                    <a16:rowId xmlns:a16="http://schemas.microsoft.com/office/drawing/2014/main" val="324231208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14</a:t>
            </a:fld>
            <a:endParaRPr lang="en-US"/>
          </a:p>
        </p:txBody>
      </p:sp>
      <p:graphicFrame>
        <p:nvGraphicFramePr>
          <p:cNvPr id="7" name="Table 7">
            <a:extLst>
              <a:ext uri="{FF2B5EF4-FFF2-40B4-BE49-F238E27FC236}">
                <a16:creationId xmlns:a16="http://schemas.microsoft.com/office/drawing/2014/main" id="{57121AA1-F91C-9981-535D-864F252C7370}"/>
              </a:ext>
            </a:extLst>
          </p:cNvPr>
          <p:cNvGraphicFramePr>
            <a:graphicFrameLocks noGrp="1"/>
          </p:cNvGraphicFramePr>
          <p:nvPr>
            <p:extLst>
              <p:ext uri="{D42A27DB-BD31-4B8C-83A1-F6EECF244321}">
                <p14:modId xmlns:p14="http://schemas.microsoft.com/office/powerpoint/2010/main" val="3822109643"/>
              </p:ext>
            </p:extLst>
          </p:nvPr>
        </p:nvGraphicFramePr>
        <p:xfrm>
          <a:off x="304800" y="76201"/>
          <a:ext cx="9387946" cy="6324600"/>
        </p:xfrm>
        <a:graphic>
          <a:graphicData uri="http://schemas.openxmlformats.org/drawingml/2006/table">
            <a:tbl>
              <a:tblPr firstRow="1" bandRow="1">
                <a:tableStyleId>{D7AC3CCA-C797-4891-BE02-D94E43425B78}</a:tableStyleId>
              </a:tblPr>
              <a:tblGrid>
                <a:gridCol w="615603">
                  <a:extLst>
                    <a:ext uri="{9D8B030D-6E8A-4147-A177-3AD203B41FA5}">
                      <a16:colId xmlns:a16="http://schemas.microsoft.com/office/drawing/2014/main" val="2326677574"/>
                    </a:ext>
                  </a:extLst>
                </a:gridCol>
                <a:gridCol w="1692908">
                  <a:extLst>
                    <a:ext uri="{9D8B030D-6E8A-4147-A177-3AD203B41FA5}">
                      <a16:colId xmlns:a16="http://schemas.microsoft.com/office/drawing/2014/main" val="1642478795"/>
                    </a:ext>
                  </a:extLst>
                </a:gridCol>
                <a:gridCol w="2462412">
                  <a:extLst>
                    <a:ext uri="{9D8B030D-6E8A-4147-A177-3AD203B41FA5}">
                      <a16:colId xmlns:a16="http://schemas.microsoft.com/office/drawing/2014/main" val="1741834029"/>
                    </a:ext>
                  </a:extLst>
                </a:gridCol>
                <a:gridCol w="1000355">
                  <a:extLst>
                    <a:ext uri="{9D8B030D-6E8A-4147-A177-3AD203B41FA5}">
                      <a16:colId xmlns:a16="http://schemas.microsoft.com/office/drawing/2014/main" val="1737897566"/>
                    </a:ext>
                  </a:extLst>
                </a:gridCol>
                <a:gridCol w="3616668">
                  <a:extLst>
                    <a:ext uri="{9D8B030D-6E8A-4147-A177-3AD203B41FA5}">
                      <a16:colId xmlns:a16="http://schemas.microsoft.com/office/drawing/2014/main" val="383174847"/>
                    </a:ext>
                  </a:extLst>
                </a:gridCol>
              </a:tblGrid>
              <a:tr h="2016539">
                <a:tc>
                  <a:txBody>
                    <a:bodyPr/>
                    <a:lstStyle/>
                    <a:p>
                      <a:r>
                        <a:rPr lang="en-IN" dirty="0"/>
                        <a:t>12</a:t>
                      </a:r>
                    </a:p>
                  </a:txBody>
                  <a:tcPr/>
                </a:tc>
                <a:tc>
                  <a:txBody>
                    <a:bodyPr/>
                    <a:lstStyle/>
                    <a:p>
                      <a:r>
                        <a:rPr lang="en-IN" dirty="0"/>
                        <a:t>Mahima </a:t>
                      </a:r>
                      <a:r>
                        <a:rPr lang="en-IN" dirty="0" err="1"/>
                        <a:t>ganesha</a:t>
                      </a:r>
                      <a:endParaRPr lang="en-IN" dirty="0"/>
                    </a:p>
                  </a:txBody>
                  <a:tcPr/>
                </a:tc>
                <a:tc>
                  <a:txBody>
                    <a:bodyPr/>
                    <a:lstStyle/>
                    <a:p>
                      <a:r>
                        <a:rPr lang="en-IN" dirty="0"/>
                        <a:t>Waste foundry sand has replacement for fine aggregate in </a:t>
                      </a:r>
                      <a:r>
                        <a:rPr lang="en-IN" dirty="0" err="1"/>
                        <a:t>hifh</a:t>
                      </a:r>
                      <a:r>
                        <a:rPr lang="en-IN" dirty="0"/>
                        <a:t> strength of solid concrete </a:t>
                      </a:r>
                      <a:r>
                        <a:rPr lang="en-IN" dirty="0" err="1"/>
                        <a:t>masonary</a:t>
                      </a:r>
                      <a:r>
                        <a:rPr lang="en-IN" dirty="0"/>
                        <a:t> block</a:t>
                      </a:r>
                    </a:p>
                  </a:txBody>
                  <a:tcPr/>
                </a:tc>
                <a:tc>
                  <a:txBody>
                    <a:bodyPr/>
                    <a:lstStyle/>
                    <a:p>
                      <a:r>
                        <a:rPr lang="en-IN" dirty="0"/>
                        <a:t>2016</a:t>
                      </a:r>
                    </a:p>
                  </a:txBody>
                  <a:tcPr/>
                </a:tc>
                <a:tc>
                  <a:txBody>
                    <a:bodyPr/>
                    <a:lstStyle/>
                    <a:p>
                      <a:r>
                        <a:rPr lang="en-IN" dirty="0"/>
                        <a:t>The obtained that is incorporation of waste foundry sand increasing the strength of block optimum percent was found between 20-30%.</a:t>
                      </a:r>
                    </a:p>
                  </a:txBody>
                  <a:tcPr/>
                </a:tc>
                <a:extLst>
                  <a:ext uri="{0D108BD9-81ED-4DB2-BD59-A6C34878D82A}">
                    <a16:rowId xmlns:a16="http://schemas.microsoft.com/office/drawing/2014/main" val="1793805534"/>
                  </a:ext>
                </a:extLst>
              </a:tr>
              <a:tr h="2016539">
                <a:tc>
                  <a:txBody>
                    <a:bodyPr/>
                    <a:lstStyle/>
                    <a:p>
                      <a:r>
                        <a:rPr lang="en-IN" dirty="0"/>
                        <a:t>13</a:t>
                      </a:r>
                    </a:p>
                  </a:txBody>
                  <a:tcPr/>
                </a:tc>
                <a:tc>
                  <a:txBody>
                    <a:bodyPr/>
                    <a:lstStyle/>
                    <a:p>
                      <a:r>
                        <a:rPr lang="en-IN" dirty="0" err="1"/>
                        <a:t>Solaka</a:t>
                      </a:r>
                      <a:r>
                        <a:rPr lang="en-IN" dirty="0"/>
                        <a:t> and B</a:t>
                      </a:r>
                    </a:p>
                    <a:p>
                      <a:r>
                        <a:rPr lang="en-IN" dirty="0" err="1"/>
                        <a:t>deasi</a:t>
                      </a:r>
                      <a:endParaRPr lang="en-IN" dirty="0"/>
                    </a:p>
                  </a:txBody>
                  <a:tcPr/>
                </a:tc>
                <a:tc>
                  <a:txBody>
                    <a:bodyPr/>
                    <a:lstStyle/>
                    <a:p>
                      <a:r>
                        <a:rPr lang="en-IN" dirty="0"/>
                        <a:t>Application of waste foundry sand</a:t>
                      </a:r>
                    </a:p>
                  </a:txBody>
                  <a:tcPr/>
                </a:tc>
                <a:tc>
                  <a:txBody>
                    <a:bodyPr/>
                    <a:lstStyle/>
                    <a:p>
                      <a:r>
                        <a:rPr lang="en-IN" dirty="0"/>
                        <a:t>2016</a:t>
                      </a:r>
                    </a:p>
                  </a:txBody>
                  <a:tcPr/>
                </a:tc>
                <a:tc>
                  <a:txBody>
                    <a:bodyPr/>
                    <a:lstStyle/>
                    <a:p>
                      <a:r>
                        <a:rPr lang="en-IN" dirty="0"/>
                        <a:t>It was found that compressive strength at 7 days of M20 grade of concrete was maximum for 30% replacement of ferrous waste foundry sand were it was same for 10% replacement of non ferrous waste foundry sand.</a:t>
                      </a:r>
                    </a:p>
                  </a:txBody>
                  <a:tcPr/>
                </a:tc>
                <a:extLst>
                  <a:ext uri="{0D108BD9-81ED-4DB2-BD59-A6C34878D82A}">
                    <a16:rowId xmlns:a16="http://schemas.microsoft.com/office/drawing/2014/main" val="1700037964"/>
                  </a:ext>
                </a:extLst>
              </a:tr>
              <a:tr h="2291522">
                <a:tc>
                  <a:txBody>
                    <a:bodyPr/>
                    <a:lstStyle/>
                    <a:p>
                      <a:r>
                        <a:rPr lang="en-IN" dirty="0"/>
                        <a:t>14</a:t>
                      </a:r>
                    </a:p>
                  </a:txBody>
                  <a:tcPr/>
                </a:tc>
                <a:tc>
                  <a:txBody>
                    <a:bodyPr/>
                    <a:lstStyle/>
                    <a:p>
                      <a:r>
                        <a:rPr lang="en-IN" dirty="0" err="1"/>
                        <a:t>Durshtant</a:t>
                      </a:r>
                      <a:r>
                        <a:rPr lang="en-IN" dirty="0"/>
                        <a:t> and Ramesh bhai</a:t>
                      </a:r>
                    </a:p>
                  </a:txBody>
                  <a:tcPr/>
                </a:tc>
                <a:tc>
                  <a:txBody>
                    <a:bodyPr/>
                    <a:lstStyle/>
                    <a:p>
                      <a:r>
                        <a:rPr lang="en-IN" dirty="0"/>
                        <a:t>Experimental investigation  </a:t>
                      </a:r>
                      <a:r>
                        <a:rPr lang="en-IN" dirty="0" err="1"/>
                        <a:t>concering</a:t>
                      </a:r>
                      <a:r>
                        <a:rPr lang="en-IN" dirty="0"/>
                        <a:t> the water absorption and compressive strength and concrete nut partially replacement waste foundry sand.</a:t>
                      </a:r>
                    </a:p>
                  </a:txBody>
                  <a:tcPr/>
                </a:tc>
                <a:tc>
                  <a:txBody>
                    <a:bodyPr/>
                    <a:lstStyle/>
                    <a:p>
                      <a:r>
                        <a:rPr lang="en-IN" dirty="0"/>
                        <a:t>2016</a:t>
                      </a:r>
                    </a:p>
                  </a:txBody>
                  <a:tcPr/>
                </a:tc>
                <a:tc>
                  <a:txBody>
                    <a:bodyPr/>
                    <a:lstStyle/>
                    <a:p>
                      <a:r>
                        <a:rPr lang="en-IN" dirty="0"/>
                        <a:t>Water absorption and maximum increases </a:t>
                      </a:r>
                      <a:r>
                        <a:rPr lang="en-IN" dirty="0" err="1"/>
                        <a:t>upto</a:t>
                      </a:r>
                      <a:r>
                        <a:rPr lang="en-IN" dirty="0"/>
                        <a:t> 50% replacement of fine aggregate by used waste foundry sand .</a:t>
                      </a:r>
                    </a:p>
                  </a:txBody>
                  <a:tcPr/>
                </a:tc>
                <a:extLst>
                  <a:ext uri="{0D108BD9-81ED-4DB2-BD59-A6C34878D82A}">
                    <a16:rowId xmlns:a16="http://schemas.microsoft.com/office/drawing/2014/main" val="407607589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144000" y="6243638"/>
            <a:ext cx="548746" cy="457200"/>
          </a:xfrm>
        </p:spPr>
        <p:txBody>
          <a:bodyPr/>
          <a:lstStyle/>
          <a:p>
            <a:pPr>
              <a:defRPr/>
            </a:pPr>
            <a:fld id="{B92AA298-68D0-48F8-B213-C8B207223576}" type="slidenum">
              <a:rPr lang="en-US" smtClean="0"/>
              <a:pPr>
                <a:defRPr/>
              </a:pPr>
              <a:t>15</a:t>
            </a:fld>
            <a:endParaRPr lang="en-US" dirty="0"/>
          </a:p>
        </p:txBody>
      </p:sp>
      <p:graphicFrame>
        <p:nvGraphicFramePr>
          <p:cNvPr id="2" name="Table 5">
            <a:extLst>
              <a:ext uri="{FF2B5EF4-FFF2-40B4-BE49-F238E27FC236}">
                <a16:creationId xmlns:a16="http://schemas.microsoft.com/office/drawing/2014/main" id="{F7C979C8-406C-C51C-A48F-A7CBB3A17AD1}"/>
              </a:ext>
            </a:extLst>
          </p:cNvPr>
          <p:cNvGraphicFramePr>
            <a:graphicFrameLocks noGrp="1"/>
          </p:cNvGraphicFramePr>
          <p:nvPr>
            <p:extLst>
              <p:ext uri="{D42A27DB-BD31-4B8C-83A1-F6EECF244321}">
                <p14:modId xmlns:p14="http://schemas.microsoft.com/office/powerpoint/2010/main" val="3466401751"/>
              </p:ext>
            </p:extLst>
          </p:nvPr>
        </p:nvGraphicFramePr>
        <p:xfrm>
          <a:off x="304800" y="228600"/>
          <a:ext cx="9220200" cy="6096000"/>
        </p:xfrm>
        <a:graphic>
          <a:graphicData uri="http://schemas.openxmlformats.org/drawingml/2006/table">
            <a:tbl>
              <a:tblPr firstRow="1" bandRow="1">
                <a:tableStyleId>{D7AC3CCA-C797-4891-BE02-D94E43425B78}</a:tableStyleId>
              </a:tblPr>
              <a:tblGrid>
                <a:gridCol w="533400">
                  <a:extLst>
                    <a:ext uri="{9D8B030D-6E8A-4147-A177-3AD203B41FA5}">
                      <a16:colId xmlns:a16="http://schemas.microsoft.com/office/drawing/2014/main" val="1736349642"/>
                    </a:ext>
                  </a:extLst>
                </a:gridCol>
                <a:gridCol w="1752600">
                  <a:extLst>
                    <a:ext uri="{9D8B030D-6E8A-4147-A177-3AD203B41FA5}">
                      <a16:colId xmlns:a16="http://schemas.microsoft.com/office/drawing/2014/main" val="1772081415"/>
                    </a:ext>
                  </a:extLst>
                </a:gridCol>
                <a:gridCol w="2590800">
                  <a:extLst>
                    <a:ext uri="{9D8B030D-6E8A-4147-A177-3AD203B41FA5}">
                      <a16:colId xmlns:a16="http://schemas.microsoft.com/office/drawing/2014/main" val="1866641743"/>
                    </a:ext>
                  </a:extLst>
                </a:gridCol>
                <a:gridCol w="914400">
                  <a:extLst>
                    <a:ext uri="{9D8B030D-6E8A-4147-A177-3AD203B41FA5}">
                      <a16:colId xmlns:a16="http://schemas.microsoft.com/office/drawing/2014/main" val="2028394010"/>
                    </a:ext>
                  </a:extLst>
                </a:gridCol>
                <a:gridCol w="3429000">
                  <a:extLst>
                    <a:ext uri="{9D8B030D-6E8A-4147-A177-3AD203B41FA5}">
                      <a16:colId xmlns:a16="http://schemas.microsoft.com/office/drawing/2014/main" val="3707952683"/>
                    </a:ext>
                  </a:extLst>
                </a:gridCol>
              </a:tblGrid>
              <a:tr h="2032000">
                <a:tc>
                  <a:txBody>
                    <a:bodyPr/>
                    <a:lstStyle/>
                    <a:p>
                      <a:r>
                        <a:rPr lang="en-IN" dirty="0"/>
                        <a:t>15</a:t>
                      </a:r>
                    </a:p>
                  </a:txBody>
                  <a:tcPr/>
                </a:tc>
                <a:tc>
                  <a:txBody>
                    <a:bodyPr/>
                    <a:lstStyle/>
                    <a:p>
                      <a:r>
                        <a:rPr lang="en-IN" dirty="0"/>
                        <a:t> U k </a:t>
                      </a:r>
                      <a:r>
                        <a:rPr lang="en-IN" dirty="0" err="1"/>
                        <a:t>paka</a:t>
                      </a:r>
                      <a:endParaRPr lang="en-IN" dirty="0"/>
                    </a:p>
                  </a:txBody>
                  <a:tcPr/>
                </a:tc>
                <a:tc>
                  <a:txBody>
                    <a:bodyPr/>
                    <a:lstStyle/>
                    <a:p>
                      <a:r>
                        <a:rPr lang="en-IN" dirty="0" err="1"/>
                        <a:t>Assissment</a:t>
                      </a:r>
                      <a:r>
                        <a:rPr lang="en-IN" dirty="0"/>
                        <a:t> of concrete produces with waste foundry sand partially </a:t>
                      </a:r>
                      <a:r>
                        <a:rPr lang="en-IN" dirty="0" err="1"/>
                        <a:t>replacemnt</a:t>
                      </a:r>
                      <a:r>
                        <a:rPr lang="en-IN" dirty="0"/>
                        <a:t> waste foundry Sand by river sand.</a:t>
                      </a:r>
                    </a:p>
                  </a:txBody>
                  <a:tcPr/>
                </a:tc>
                <a:tc>
                  <a:txBody>
                    <a:bodyPr/>
                    <a:lstStyle/>
                    <a:p>
                      <a:r>
                        <a:rPr lang="en-IN" dirty="0"/>
                        <a:t>2016</a:t>
                      </a:r>
                    </a:p>
                  </a:txBody>
                  <a:tcPr/>
                </a:tc>
                <a:tc>
                  <a:txBody>
                    <a:bodyPr/>
                    <a:lstStyle/>
                    <a:p>
                      <a:r>
                        <a:rPr lang="en-IN" dirty="0"/>
                        <a:t>Maximum </a:t>
                      </a:r>
                      <a:r>
                        <a:rPr lang="en-IN" dirty="0" err="1"/>
                        <a:t>compresive</a:t>
                      </a:r>
                      <a:r>
                        <a:rPr lang="en-IN" dirty="0"/>
                        <a:t> strength increase at </a:t>
                      </a:r>
                      <a:r>
                        <a:rPr lang="en-IN" dirty="0" err="1"/>
                        <a:t>achive</a:t>
                      </a:r>
                      <a:r>
                        <a:rPr lang="en-IN" dirty="0"/>
                        <a:t> 15% replacement in fine aggregate by used river sand </a:t>
                      </a:r>
                    </a:p>
                  </a:txBody>
                  <a:tcPr/>
                </a:tc>
                <a:extLst>
                  <a:ext uri="{0D108BD9-81ED-4DB2-BD59-A6C34878D82A}">
                    <a16:rowId xmlns:a16="http://schemas.microsoft.com/office/drawing/2014/main" val="1663789759"/>
                  </a:ext>
                </a:extLst>
              </a:tr>
              <a:tr h="2032000">
                <a:tc>
                  <a:txBody>
                    <a:bodyPr/>
                    <a:lstStyle/>
                    <a:p>
                      <a:r>
                        <a:rPr lang="en-IN" dirty="0"/>
                        <a:t>16 </a:t>
                      </a:r>
                    </a:p>
                  </a:txBody>
                  <a:tcPr/>
                </a:tc>
                <a:tc>
                  <a:txBody>
                    <a:bodyPr/>
                    <a:lstStyle/>
                    <a:p>
                      <a:r>
                        <a:rPr lang="en-IN" dirty="0"/>
                        <a:t>Supriya </a:t>
                      </a:r>
                      <a:r>
                        <a:rPr lang="en-IN" dirty="0" err="1"/>
                        <a:t>kulakarini</a:t>
                      </a:r>
                      <a:r>
                        <a:rPr lang="en-IN" dirty="0"/>
                        <a:t> and </a:t>
                      </a:r>
                      <a:r>
                        <a:rPr lang="en-IN" dirty="0" err="1"/>
                        <a:t>vikkat</a:t>
                      </a:r>
                      <a:r>
                        <a:rPr lang="en-IN" dirty="0"/>
                        <a:t> </a:t>
                      </a:r>
                      <a:r>
                        <a:rPr lang="en-IN" dirty="0" err="1"/>
                        <a:t>kati</a:t>
                      </a:r>
                      <a:endParaRPr lang="en-IN" dirty="0"/>
                    </a:p>
                  </a:txBody>
                  <a:tcPr/>
                </a:tc>
                <a:tc>
                  <a:txBody>
                    <a:bodyPr/>
                    <a:lstStyle/>
                    <a:p>
                      <a:r>
                        <a:rPr lang="en-IN" dirty="0"/>
                        <a:t>Study the properties of paver block made with waste foundry sand.</a:t>
                      </a:r>
                    </a:p>
                  </a:txBody>
                  <a:tcPr/>
                </a:tc>
                <a:tc>
                  <a:txBody>
                    <a:bodyPr/>
                    <a:lstStyle/>
                    <a:p>
                      <a:r>
                        <a:rPr lang="en-IN" dirty="0"/>
                        <a:t>2017</a:t>
                      </a:r>
                    </a:p>
                  </a:txBody>
                  <a:tcPr/>
                </a:tc>
                <a:tc>
                  <a:txBody>
                    <a:bodyPr/>
                    <a:lstStyle/>
                    <a:p>
                      <a:r>
                        <a:rPr lang="en-IN" dirty="0"/>
                        <a:t>The study in compressive decreases with the </a:t>
                      </a:r>
                      <a:r>
                        <a:rPr lang="en-IN" dirty="0" err="1"/>
                        <a:t>wasre</a:t>
                      </a:r>
                      <a:r>
                        <a:rPr lang="en-IN" dirty="0"/>
                        <a:t> foundry sand percentage increases and percentage of water absorption increases with the percentage of waste foundry sand.</a:t>
                      </a:r>
                    </a:p>
                  </a:txBody>
                  <a:tcPr/>
                </a:tc>
                <a:extLst>
                  <a:ext uri="{0D108BD9-81ED-4DB2-BD59-A6C34878D82A}">
                    <a16:rowId xmlns:a16="http://schemas.microsoft.com/office/drawing/2014/main" val="916341930"/>
                  </a:ext>
                </a:extLst>
              </a:tr>
              <a:tr h="2032000">
                <a:tc>
                  <a:txBody>
                    <a:bodyPr/>
                    <a:lstStyle/>
                    <a:p>
                      <a:r>
                        <a:rPr lang="en-IN" dirty="0"/>
                        <a:t>17</a:t>
                      </a:r>
                    </a:p>
                  </a:txBody>
                  <a:tcPr/>
                </a:tc>
                <a:tc>
                  <a:txBody>
                    <a:bodyPr/>
                    <a:lstStyle/>
                    <a:p>
                      <a:r>
                        <a:rPr lang="en-IN" dirty="0"/>
                        <a:t>Santos</a:t>
                      </a:r>
                    </a:p>
                  </a:txBody>
                  <a:tcPr/>
                </a:tc>
                <a:tc>
                  <a:txBody>
                    <a:bodyPr/>
                    <a:lstStyle/>
                    <a:p>
                      <a:r>
                        <a:rPr lang="en-IN" dirty="0"/>
                        <a:t>Investigate the properties with the interlocking property made using waste foundry sand</a:t>
                      </a:r>
                    </a:p>
                  </a:txBody>
                  <a:tcPr/>
                </a:tc>
                <a:tc>
                  <a:txBody>
                    <a:bodyPr/>
                    <a:lstStyle/>
                    <a:p>
                      <a:r>
                        <a:rPr lang="en-IN" dirty="0"/>
                        <a:t>2018</a:t>
                      </a:r>
                    </a:p>
                  </a:txBody>
                  <a:tcPr/>
                </a:tc>
                <a:tc>
                  <a:txBody>
                    <a:bodyPr/>
                    <a:lstStyle/>
                    <a:p>
                      <a:r>
                        <a:rPr lang="en-IN" dirty="0"/>
                        <a:t>It is found that the strength in compressive was in compressive to the specification.</a:t>
                      </a:r>
                    </a:p>
                  </a:txBody>
                  <a:tcPr/>
                </a:tc>
                <a:extLst>
                  <a:ext uri="{0D108BD9-81ED-4DB2-BD59-A6C34878D82A}">
                    <a16:rowId xmlns:a16="http://schemas.microsoft.com/office/drawing/2014/main" val="282699072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16</a:t>
            </a:fld>
            <a:endParaRPr lang="en-US"/>
          </a:p>
        </p:txBody>
      </p:sp>
      <p:graphicFrame>
        <p:nvGraphicFramePr>
          <p:cNvPr id="2" name="Table 5">
            <a:extLst>
              <a:ext uri="{FF2B5EF4-FFF2-40B4-BE49-F238E27FC236}">
                <a16:creationId xmlns:a16="http://schemas.microsoft.com/office/drawing/2014/main" id="{EA9DC715-A7EA-1196-670E-8D66B5F6E148}"/>
              </a:ext>
            </a:extLst>
          </p:cNvPr>
          <p:cNvGraphicFramePr>
            <a:graphicFrameLocks noGrp="1"/>
          </p:cNvGraphicFramePr>
          <p:nvPr>
            <p:extLst>
              <p:ext uri="{D42A27DB-BD31-4B8C-83A1-F6EECF244321}">
                <p14:modId xmlns:p14="http://schemas.microsoft.com/office/powerpoint/2010/main" val="780725118"/>
              </p:ext>
            </p:extLst>
          </p:nvPr>
        </p:nvGraphicFramePr>
        <p:xfrm>
          <a:off x="304800" y="228600"/>
          <a:ext cx="9220200" cy="6096000"/>
        </p:xfrm>
        <a:graphic>
          <a:graphicData uri="http://schemas.openxmlformats.org/drawingml/2006/table">
            <a:tbl>
              <a:tblPr firstRow="1" bandRow="1">
                <a:tableStyleId>{D7AC3CCA-C797-4891-BE02-D94E43425B78}</a:tableStyleId>
              </a:tblPr>
              <a:tblGrid>
                <a:gridCol w="758720">
                  <a:extLst>
                    <a:ext uri="{9D8B030D-6E8A-4147-A177-3AD203B41FA5}">
                      <a16:colId xmlns:a16="http://schemas.microsoft.com/office/drawing/2014/main" val="2648046249"/>
                    </a:ext>
                  </a:extLst>
                </a:gridCol>
                <a:gridCol w="1984480">
                  <a:extLst>
                    <a:ext uri="{9D8B030D-6E8A-4147-A177-3AD203B41FA5}">
                      <a16:colId xmlns:a16="http://schemas.microsoft.com/office/drawing/2014/main" val="3126350884"/>
                    </a:ext>
                  </a:extLst>
                </a:gridCol>
                <a:gridCol w="2133600">
                  <a:extLst>
                    <a:ext uri="{9D8B030D-6E8A-4147-A177-3AD203B41FA5}">
                      <a16:colId xmlns:a16="http://schemas.microsoft.com/office/drawing/2014/main" val="2290141866"/>
                    </a:ext>
                  </a:extLst>
                </a:gridCol>
                <a:gridCol w="990600">
                  <a:extLst>
                    <a:ext uri="{9D8B030D-6E8A-4147-A177-3AD203B41FA5}">
                      <a16:colId xmlns:a16="http://schemas.microsoft.com/office/drawing/2014/main" val="1857206560"/>
                    </a:ext>
                  </a:extLst>
                </a:gridCol>
                <a:gridCol w="3352800">
                  <a:extLst>
                    <a:ext uri="{9D8B030D-6E8A-4147-A177-3AD203B41FA5}">
                      <a16:colId xmlns:a16="http://schemas.microsoft.com/office/drawing/2014/main" val="282955894"/>
                    </a:ext>
                  </a:extLst>
                </a:gridCol>
              </a:tblGrid>
              <a:tr h="2032000">
                <a:tc>
                  <a:txBody>
                    <a:bodyPr/>
                    <a:lstStyle/>
                    <a:p>
                      <a:r>
                        <a:rPr lang="en-IN" dirty="0"/>
                        <a:t>18</a:t>
                      </a:r>
                    </a:p>
                  </a:txBody>
                  <a:tcPr/>
                </a:tc>
                <a:tc>
                  <a:txBody>
                    <a:bodyPr/>
                    <a:lstStyle/>
                    <a:p>
                      <a:r>
                        <a:rPr lang="en-IN" dirty="0" err="1"/>
                        <a:t>Kauswalli</a:t>
                      </a:r>
                      <a:r>
                        <a:rPr lang="en-IN" dirty="0"/>
                        <a:t> </a:t>
                      </a:r>
                      <a:r>
                        <a:rPr lang="en-IN" dirty="0" err="1"/>
                        <a:t>tausif</a:t>
                      </a:r>
                      <a:endParaRPr lang="en-IN" dirty="0"/>
                    </a:p>
                  </a:txBody>
                  <a:tcPr/>
                </a:tc>
                <a:tc>
                  <a:txBody>
                    <a:bodyPr/>
                    <a:lstStyle/>
                    <a:p>
                      <a:r>
                        <a:rPr lang="en-IN" dirty="0"/>
                        <a:t>Experimental study on foundry sand usage in paver blocks</a:t>
                      </a:r>
                    </a:p>
                  </a:txBody>
                  <a:tcPr/>
                </a:tc>
                <a:tc>
                  <a:txBody>
                    <a:bodyPr/>
                    <a:lstStyle/>
                    <a:p>
                      <a:r>
                        <a:rPr lang="en-IN" dirty="0"/>
                        <a:t>2018</a:t>
                      </a:r>
                    </a:p>
                  </a:txBody>
                  <a:tcPr/>
                </a:tc>
                <a:tc>
                  <a:txBody>
                    <a:bodyPr/>
                    <a:lstStyle/>
                    <a:p>
                      <a:r>
                        <a:rPr lang="en-IN" dirty="0"/>
                        <a:t>The maximum strength in compressive was </a:t>
                      </a:r>
                      <a:r>
                        <a:rPr lang="en-IN" dirty="0" err="1"/>
                        <a:t>achived</a:t>
                      </a:r>
                      <a:r>
                        <a:rPr lang="en-IN" dirty="0"/>
                        <a:t> at foundry sand usage of 10% of the fine aggregate mass.</a:t>
                      </a:r>
                    </a:p>
                  </a:txBody>
                  <a:tcPr/>
                </a:tc>
                <a:extLst>
                  <a:ext uri="{0D108BD9-81ED-4DB2-BD59-A6C34878D82A}">
                    <a16:rowId xmlns:a16="http://schemas.microsoft.com/office/drawing/2014/main" val="2278038283"/>
                  </a:ext>
                </a:extLst>
              </a:tr>
              <a:tr h="2032000">
                <a:tc>
                  <a:txBody>
                    <a:bodyPr/>
                    <a:lstStyle/>
                    <a:p>
                      <a:r>
                        <a:rPr lang="en-IN" dirty="0"/>
                        <a:t>19</a:t>
                      </a:r>
                    </a:p>
                  </a:txBody>
                  <a:tcPr/>
                </a:tc>
                <a:tc>
                  <a:txBody>
                    <a:bodyPr/>
                    <a:lstStyle/>
                    <a:p>
                      <a:r>
                        <a:rPr lang="en-IN" dirty="0"/>
                        <a:t>T </a:t>
                      </a:r>
                      <a:r>
                        <a:rPr lang="en-IN" dirty="0" err="1"/>
                        <a:t>sravani</a:t>
                      </a:r>
                      <a:endParaRPr lang="en-IN" dirty="0"/>
                    </a:p>
                  </a:txBody>
                  <a:tcPr/>
                </a:tc>
                <a:tc>
                  <a:txBody>
                    <a:bodyPr/>
                    <a:lstStyle/>
                    <a:p>
                      <a:r>
                        <a:rPr lang="en-IN" dirty="0"/>
                        <a:t>Experimental study on particle replacement of fine aggregate with waste foundry sand in concrete.</a:t>
                      </a:r>
                    </a:p>
                  </a:txBody>
                  <a:tcPr/>
                </a:tc>
                <a:tc>
                  <a:txBody>
                    <a:bodyPr/>
                    <a:lstStyle/>
                    <a:p>
                      <a:r>
                        <a:rPr lang="en-IN" dirty="0"/>
                        <a:t>2018</a:t>
                      </a:r>
                    </a:p>
                  </a:txBody>
                  <a:tcPr/>
                </a:tc>
                <a:tc>
                  <a:txBody>
                    <a:bodyPr/>
                    <a:lstStyle/>
                    <a:p>
                      <a:r>
                        <a:rPr lang="en-IN" dirty="0"/>
                        <a:t>Maximum compressive strength of split tensile strength was obtained with 40% replacement of waste foundry sand for 28 days/</a:t>
                      </a:r>
                    </a:p>
                  </a:txBody>
                  <a:tcPr/>
                </a:tc>
                <a:extLst>
                  <a:ext uri="{0D108BD9-81ED-4DB2-BD59-A6C34878D82A}">
                    <a16:rowId xmlns:a16="http://schemas.microsoft.com/office/drawing/2014/main" val="2283531401"/>
                  </a:ext>
                </a:extLst>
              </a:tr>
              <a:tr h="2032000">
                <a:tc>
                  <a:txBody>
                    <a:bodyPr/>
                    <a:lstStyle/>
                    <a:p>
                      <a:r>
                        <a:rPr lang="en-IN" dirty="0"/>
                        <a:t>20</a:t>
                      </a:r>
                    </a:p>
                  </a:txBody>
                  <a:tcPr/>
                </a:tc>
                <a:tc>
                  <a:txBody>
                    <a:bodyPr/>
                    <a:lstStyle/>
                    <a:p>
                      <a:r>
                        <a:rPr lang="en-IN" dirty="0"/>
                        <a:t>Salim p m</a:t>
                      </a:r>
                    </a:p>
                  </a:txBody>
                  <a:tcPr/>
                </a:tc>
                <a:tc>
                  <a:txBody>
                    <a:bodyPr/>
                    <a:lstStyle/>
                    <a:p>
                      <a:r>
                        <a:rPr lang="en-IN" dirty="0"/>
                        <a:t>Strength pf paver blocks by </a:t>
                      </a:r>
                      <a:r>
                        <a:rPr lang="en-IN" dirty="0" err="1"/>
                        <a:t>incorportally</a:t>
                      </a:r>
                      <a:r>
                        <a:rPr lang="en-IN" dirty="0"/>
                        <a:t> using foundry sand</a:t>
                      </a:r>
                    </a:p>
                  </a:txBody>
                  <a:tcPr/>
                </a:tc>
                <a:tc>
                  <a:txBody>
                    <a:bodyPr/>
                    <a:lstStyle/>
                    <a:p>
                      <a:r>
                        <a:rPr lang="en-IN" dirty="0"/>
                        <a:t>2019</a:t>
                      </a:r>
                    </a:p>
                  </a:txBody>
                  <a:tcPr/>
                </a:tc>
                <a:tc>
                  <a:txBody>
                    <a:bodyPr/>
                    <a:lstStyle/>
                    <a:p>
                      <a:r>
                        <a:rPr lang="en-IN" dirty="0"/>
                        <a:t>The strength in compression and water absorption of the paver blocks incorporating used foundry sand increasing up 30% and 20% with respectively.</a:t>
                      </a:r>
                    </a:p>
                  </a:txBody>
                  <a:tcPr/>
                </a:tc>
                <a:extLst>
                  <a:ext uri="{0D108BD9-81ED-4DB2-BD59-A6C34878D82A}">
                    <a16:rowId xmlns:a16="http://schemas.microsoft.com/office/drawing/2014/main" val="200416446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17</a:t>
            </a:fld>
            <a:endParaRPr lang="en-US"/>
          </a:p>
        </p:txBody>
      </p:sp>
      <p:sp>
        <p:nvSpPr>
          <p:cNvPr id="10" name="TextBox 9">
            <a:extLst>
              <a:ext uri="{FF2B5EF4-FFF2-40B4-BE49-F238E27FC236}">
                <a16:creationId xmlns:a16="http://schemas.microsoft.com/office/drawing/2014/main" id="{B813A7B4-530D-A767-228D-21FB218678B0}"/>
              </a:ext>
            </a:extLst>
          </p:cNvPr>
          <p:cNvSpPr txBox="1"/>
          <p:nvPr/>
        </p:nvSpPr>
        <p:spPr>
          <a:xfrm>
            <a:off x="1524000" y="1554481"/>
            <a:ext cx="6857999" cy="369332"/>
          </a:xfrm>
          <a:prstGeom prst="rect">
            <a:avLst/>
          </a:prstGeom>
          <a:noFill/>
        </p:spPr>
        <p:txBody>
          <a:bodyPr wrap="square" rtlCol="0">
            <a:spAutoFit/>
          </a:bodyPr>
          <a:lstStyle/>
          <a:p>
            <a:r>
              <a:rPr lang="en-IN" dirty="0"/>
              <a:t>SUMMARY OF THE LITRATURE REVIEW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455" y="1905000"/>
            <a:ext cx="9701345" cy="4876800"/>
          </a:xfrm>
        </p:spPr>
        <p:txBody>
          <a:bodyPr/>
          <a:lstStyle/>
          <a:p>
            <a:pPr algn="just">
              <a:spcBef>
                <a:spcPts val="600"/>
              </a:spcBef>
              <a:spcAft>
                <a:spcPts val="600"/>
              </a:spcAft>
            </a:pPr>
            <a:endParaRPr lang="en-US" sz="2400" dirty="0"/>
          </a:p>
        </p:txBody>
      </p:sp>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18</a:t>
            </a:fld>
            <a:endParaRPr lang="en-US"/>
          </a:p>
        </p:txBody>
      </p:sp>
      <p:sp>
        <p:nvSpPr>
          <p:cNvPr id="5" name="Rectangle 4"/>
          <p:cNvSpPr/>
          <p:nvPr/>
        </p:nvSpPr>
        <p:spPr>
          <a:xfrm>
            <a:off x="1219200" y="448270"/>
            <a:ext cx="8382000" cy="507831"/>
          </a:xfrm>
          <a:prstGeom prst="rect">
            <a:avLst/>
          </a:prstGeom>
        </p:spPr>
        <p:txBody>
          <a:bodyPr wrap="square">
            <a:spAutoFit/>
          </a:bodyPr>
          <a:lstStyle/>
          <a:p>
            <a:pPr algn="just"/>
            <a:r>
              <a:rPr lang="en-US" sz="2700" dirty="0">
                <a:solidFill>
                  <a:srgbClr val="C00000"/>
                </a:solidFill>
              </a:rPr>
              <a:t>GAP IDENTIFIED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685801"/>
            <a:ext cx="8915400" cy="5181600"/>
          </a:xfrm>
        </p:spPr>
        <p:txBody>
          <a:bodyPr/>
          <a:lstStyle/>
          <a:p>
            <a:pPr algn="just"/>
            <a:r>
              <a:rPr lang="en-US" sz="2800" dirty="0">
                <a:latin typeface="Times New Roman" panose="02020603050405020304" pitchFamily="18" charset="0"/>
                <a:cs typeface="Times New Roman" panose="02020603050405020304" pitchFamily="18" charset="0"/>
              </a:rPr>
              <a:t>To examine the effect of waste foundry sand in M40 .i.e.(high grade of concrete).</a:t>
            </a:r>
          </a:p>
          <a:p>
            <a:pPr algn="just"/>
            <a:r>
              <a:rPr lang="en-US" sz="2800" dirty="0">
                <a:latin typeface="Times New Roman" panose="02020603050405020304" pitchFamily="18" charset="0"/>
                <a:cs typeface="Times New Roman" panose="02020603050405020304" pitchFamily="18" charset="0"/>
              </a:rPr>
              <a:t>To attain the </a:t>
            </a:r>
            <a:r>
              <a:rPr lang="en-US" sz="2800" dirty="0" err="1">
                <a:latin typeface="Times New Roman" panose="02020603050405020304" pitchFamily="18" charset="0"/>
                <a:cs typeface="Times New Roman" panose="02020603050405020304" pitchFamily="18" charset="0"/>
              </a:rPr>
              <a:t>requried</a:t>
            </a:r>
            <a:r>
              <a:rPr lang="en-US" sz="2800" dirty="0">
                <a:latin typeface="Times New Roman" panose="02020603050405020304" pitchFamily="18" charset="0"/>
                <a:cs typeface="Times New Roman" panose="02020603050405020304" pitchFamily="18" charset="0"/>
              </a:rPr>
              <a:t> specific strength in control mix.</a:t>
            </a:r>
          </a:p>
          <a:p>
            <a:pPr algn="just"/>
            <a:r>
              <a:rPr lang="en-US" sz="2800" dirty="0">
                <a:latin typeface="Times New Roman" panose="02020603050405020304" pitchFamily="18" charset="0"/>
                <a:cs typeface="Times New Roman" panose="02020603050405020304" pitchFamily="18" charset="0"/>
              </a:rPr>
              <a:t>To compare the mechanical properties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(compressive strength, splitting tensile strength and flexural strength of concrete containing waste foundry sand by partially replacing regular sand with conventional mix.</a:t>
            </a:r>
          </a:p>
          <a:p>
            <a:pPr algn="just"/>
            <a:r>
              <a:rPr lang="en-US" sz="2800" dirty="0">
                <a:latin typeface="Times New Roman" panose="02020603050405020304" pitchFamily="18" charset="0"/>
                <a:cs typeface="Times New Roman" panose="02020603050405020304" pitchFamily="18" charset="0"/>
              </a:rPr>
              <a:t>to find the optimum percentage of waste foundry sand, so it can be used without any negatively affecting the properties of concrete and can be used suitably for making concrete paver blocks.</a:t>
            </a:r>
          </a:p>
        </p:txBody>
      </p:sp>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19</a:t>
            </a:fld>
            <a:endParaRPr lang="en-US"/>
          </a:p>
        </p:txBody>
      </p:sp>
      <p:sp>
        <p:nvSpPr>
          <p:cNvPr id="5" name="Rectangle 4"/>
          <p:cNvSpPr/>
          <p:nvPr/>
        </p:nvSpPr>
        <p:spPr>
          <a:xfrm>
            <a:off x="1143000" y="0"/>
            <a:ext cx="8763000" cy="477054"/>
          </a:xfrm>
          <a:prstGeom prst="rect">
            <a:avLst/>
          </a:prstGeom>
        </p:spPr>
        <p:txBody>
          <a:bodyPr wrap="square">
            <a:spAutoFit/>
          </a:bodyPr>
          <a:lstStyle/>
          <a:p>
            <a:pPr algn="just"/>
            <a:r>
              <a:rPr lang="en-US" sz="2500" dirty="0">
                <a:solidFill>
                  <a:srgbClr val="C00000"/>
                </a:solidFill>
              </a:rPr>
              <a:t>OBJECTIVES OF THE PROJECT 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itle 1"/>
          <p:cNvSpPr>
            <a:spLocks noGrp="1"/>
          </p:cNvSpPr>
          <p:nvPr>
            <p:ph type="title"/>
          </p:nvPr>
        </p:nvSpPr>
        <p:spPr>
          <a:xfrm>
            <a:off x="3213100" y="0"/>
            <a:ext cx="2425700" cy="533400"/>
          </a:xfrm>
        </p:spPr>
        <p:txBody>
          <a:bodyPr/>
          <a:lstStyle/>
          <a:p>
            <a:r>
              <a:rPr lang="en-US" sz="3200" b="1" dirty="0">
                <a:solidFill>
                  <a:schemeClr val="tx1"/>
                </a:solidFill>
              </a:rPr>
              <a:t>CONTENTS</a:t>
            </a:r>
          </a:p>
        </p:txBody>
      </p:sp>
      <p:sp>
        <p:nvSpPr>
          <p:cNvPr id="4099" name="Content Placeholder 2"/>
          <p:cNvSpPr>
            <a:spLocks noGrp="1"/>
          </p:cNvSpPr>
          <p:nvPr>
            <p:ph idx="1"/>
          </p:nvPr>
        </p:nvSpPr>
        <p:spPr>
          <a:xfrm>
            <a:off x="381000" y="609600"/>
            <a:ext cx="9372600" cy="6019800"/>
          </a:xfrm>
        </p:spPr>
        <p:txBody>
          <a:bodyPr/>
          <a:lstStyle/>
          <a:p>
            <a:pPr marL="514350" indent="-514350">
              <a:spcBef>
                <a:spcPts val="0"/>
              </a:spcBef>
              <a:spcAft>
                <a:spcPts val="600"/>
              </a:spcAft>
              <a:buClr>
                <a:schemeClr val="tx1"/>
              </a:buClr>
              <a:buSzPct val="90000"/>
              <a:buFont typeface="+mj-lt"/>
              <a:buAutoNum type="arabicPeriod"/>
            </a:pPr>
            <a:r>
              <a:rPr lang="en-US" sz="2800" b="1" dirty="0">
                <a:latin typeface="Calibri" pitchFamily="34" charset="0"/>
                <a:cs typeface="Arial" pitchFamily="34" charset="0"/>
              </a:rPr>
              <a:t>Introduction.</a:t>
            </a:r>
          </a:p>
          <a:p>
            <a:pPr marL="514350" indent="-514350">
              <a:spcBef>
                <a:spcPts val="0"/>
              </a:spcBef>
              <a:spcAft>
                <a:spcPts val="600"/>
              </a:spcAft>
              <a:buClr>
                <a:schemeClr val="tx1"/>
              </a:buClr>
              <a:buSzPct val="90000"/>
              <a:buFont typeface="+mj-lt"/>
              <a:buAutoNum type="arabicPeriod"/>
            </a:pPr>
            <a:r>
              <a:rPr lang="en-US" sz="2800" b="1" dirty="0">
                <a:latin typeface="Calibri" pitchFamily="34" charset="0"/>
                <a:cs typeface="Arial" pitchFamily="34" charset="0"/>
              </a:rPr>
              <a:t>Literature review / Summary.</a:t>
            </a:r>
          </a:p>
          <a:p>
            <a:pPr marL="514350" indent="-514350">
              <a:spcBef>
                <a:spcPts val="0"/>
              </a:spcBef>
              <a:spcAft>
                <a:spcPts val="600"/>
              </a:spcAft>
              <a:buClr>
                <a:schemeClr val="tx1"/>
              </a:buClr>
              <a:buSzPct val="90000"/>
              <a:buFont typeface="+mj-lt"/>
              <a:buAutoNum type="arabicPeriod"/>
            </a:pPr>
            <a:r>
              <a:rPr lang="en-US" sz="2800" b="1" dirty="0">
                <a:latin typeface="Calibri" pitchFamily="34" charset="0"/>
                <a:cs typeface="Arial" pitchFamily="34" charset="0"/>
              </a:rPr>
              <a:t>Objectives of the </a:t>
            </a:r>
            <a:r>
              <a:rPr lang="en-US" sz="2800" b="1" dirty="0" err="1">
                <a:latin typeface="Calibri" pitchFamily="34" charset="0"/>
                <a:cs typeface="Arial" pitchFamily="34" charset="0"/>
              </a:rPr>
              <a:t>Projcet</a:t>
            </a:r>
            <a:r>
              <a:rPr lang="en-US" sz="2800" b="1" dirty="0">
                <a:latin typeface="Calibri" pitchFamily="34" charset="0"/>
                <a:cs typeface="Arial" pitchFamily="34" charset="0"/>
              </a:rPr>
              <a:t>.</a:t>
            </a:r>
          </a:p>
          <a:p>
            <a:pPr marL="514350" indent="-514350">
              <a:spcBef>
                <a:spcPts val="0"/>
              </a:spcBef>
              <a:spcAft>
                <a:spcPts val="600"/>
              </a:spcAft>
              <a:buClr>
                <a:schemeClr val="tx1"/>
              </a:buClr>
              <a:buSzPct val="90000"/>
              <a:buFont typeface="+mj-lt"/>
              <a:buAutoNum type="arabicPeriod"/>
            </a:pPr>
            <a:r>
              <a:rPr lang="en-US" sz="2800" b="1" dirty="0">
                <a:latin typeface="Calibri" pitchFamily="34" charset="0"/>
                <a:cs typeface="Arial" pitchFamily="34" charset="0"/>
              </a:rPr>
              <a:t>Materials and methodology.</a:t>
            </a:r>
          </a:p>
          <a:p>
            <a:pPr marL="514350" indent="-514350" algn="just">
              <a:spcBef>
                <a:spcPts val="0"/>
              </a:spcBef>
              <a:spcAft>
                <a:spcPts val="600"/>
              </a:spcAft>
              <a:buClr>
                <a:schemeClr val="tx1"/>
              </a:buClr>
              <a:buSzPct val="90000"/>
              <a:buAutoNum type="arabicPeriod" startAt="5"/>
            </a:pPr>
            <a:r>
              <a:rPr lang="en-US" sz="2800" b="1" dirty="0">
                <a:latin typeface="Calibri" pitchFamily="34" charset="0"/>
              </a:rPr>
              <a:t>Study on the materials</a:t>
            </a:r>
          </a:p>
          <a:p>
            <a:pPr marL="514350" indent="-514350" algn="just">
              <a:spcBef>
                <a:spcPts val="0"/>
              </a:spcBef>
              <a:spcAft>
                <a:spcPts val="600"/>
              </a:spcAft>
              <a:buClr>
                <a:schemeClr val="tx1"/>
              </a:buClr>
              <a:buSzPct val="90000"/>
              <a:buAutoNum type="arabicPeriod" startAt="5"/>
            </a:pPr>
            <a:r>
              <a:rPr lang="en-US" sz="2800" b="1" dirty="0">
                <a:latin typeface="Calibri" pitchFamily="34" charset="0"/>
              </a:rPr>
              <a:t>References.</a:t>
            </a:r>
          </a:p>
          <a:p>
            <a:pPr marL="0" indent="0" algn="just">
              <a:spcBef>
                <a:spcPts val="0"/>
              </a:spcBef>
              <a:spcAft>
                <a:spcPts val="600"/>
              </a:spcAft>
              <a:buClr>
                <a:schemeClr val="tx1"/>
              </a:buClr>
              <a:buSzPct val="90000"/>
              <a:buNone/>
            </a:pPr>
            <a:r>
              <a:rPr lang="en-US" sz="2800" b="1" dirty="0">
                <a:latin typeface="Calibri" pitchFamily="34" charset="0"/>
              </a:rPr>
              <a:t>Papers Published.</a:t>
            </a:r>
          </a:p>
          <a:p>
            <a:pPr marL="0" indent="0" algn="just">
              <a:spcBef>
                <a:spcPts val="0"/>
              </a:spcBef>
              <a:spcAft>
                <a:spcPts val="600"/>
              </a:spcAft>
              <a:buClr>
                <a:schemeClr val="tx1"/>
              </a:buClr>
              <a:buSzPct val="90000"/>
              <a:buNone/>
            </a:pPr>
            <a:r>
              <a:rPr lang="en-US" sz="2800" b="1" dirty="0">
                <a:latin typeface="Calibri" pitchFamily="34" charset="0"/>
              </a:rPr>
              <a:t>Photo gallery.</a:t>
            </a:r>
          </a:p>
          <a:p>
            <a:pPr marL="514350" indent="-514350" algn="just">
              <a:spcBef>
                <a:spcPts val="0"/>
              </a:spcBef>
              <a:spcAft>
                <a:spcPts val="600"/>
              </a:spcAft>
              <a:buClr>
                <a:schemeClr val="tx1"/>
              </a:buClr>
              <a:buSzPct val="90000"/>
              <a:buFont typeface="+mj-lt"/>
              <a:buAutoNum type="arabicPeriod"/>
            </a:pPr>
            <a:endParaRPr lang="en-US" sz="2800" b="1" dirty="0">
              <a:latin typeface="Calibri" pitchFamily="34" charset="0"/>
              <a:cs typeface="Arial" pitchFamily="34" charset="0"/>
            </a:endParaRPr>
          </a:p>
        </p:txBody>
      </p:sp>
      <p:sp>
        <p:nvSpPr>
          <p:cNvPr id="4100" name="Slide Number Placeholder 3"/>
          <p:cNvSpPr>
            <a:spLocks noGrp="1"/>
          </p:cNvSpPr>
          <p:nvPr>
            <p:ph type="sldNum" sz="quarter" idx="12"/>
          </p:nvPr>
        </p:nvSpPr>
        <p:spPr>
          <a:xfrm>
            <a:off x="9296400" y="6243638"/>
            <a:ext cx="396346" cy="457200"/>
          </a:xfrm>
          <a:noFill/>
        </p:spPr>
        <p:txBody>
          <a:bodyPr/>
          <a:lstStyle/>
          <a:p>
            <a:fld id="{307C9EBF-434D-4AA1-91E9-C29205702A41}" type="slidenum">
              <a:rPr lang="en-US" smtClean="0">
                <a:solidFill>
                  <a:srgbClr val="7030A0"/>
                </a:solidFill>
              </a:rPr>
              <a:pPr/>
              <a:t>2</a:t>
            </a:fld>
            <a:endParaRPr lang="en-US" dirty="0">
              <a:solidFill>
                <a:srgbClr val="7030A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7576"/>
            <a:ext cx="2057400" cy="457200"/>
          </a:xfrm>
        </p:spPr>
        <p:txBody>
          <a:bodyPr anchor="ctr" anchorCtr="0"/>
          <a:lstStyle/>
          <a:p>
            <a:pPr algn="just"/>
            <a:r>
              <a:rPr lang="en-IN" sz="2900" b="1" dirty="0">
                <a:solidFill>
                  <a:srgbClr val="C00000"/>
                </a:solidFill>
              </a:rPr>
              <a:t>Chapter 4</a:t>
            </a:r>
            <a:endParaRPr lang="en-US" sz="2900" b="1"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56934506"/>
              </p:ext>
            </p:extLst>
          </p:nvPr>
        </p:nvGraphicFramePr>
        <p:xfrm>
          <a:off x="723900" y="2635624"/>
          <a:ext cx="8458200" cy="3393056"/>
        </p:xfrm>
        <a:graphic>
          <a:graphicData uri="http://schemas.openxmlformats.org/drawingml/2006/table">
            <a:tbl>
              <a:tblPr firstRow="1" bandRow="1">
                <a:tableStyleId>{2A488322-F2BA-4B5B-9748-0D474271808F}</a:tableStyleId>
              </a:tblPr>
              <a:tblGrid>
                <a:gridCol w="704658">
                  <a:extLst>
                    <a:ext uri="{9D8B030D-6E8A-4147-A177-3AD203B41FA5}">
                      <a16:colId xmlns:a16="http://schemas.microsoft.com/office/drawing/2014/main" val="20000"/>
                    </a:ext>
                  </a:extLst>
                </a:gridCol>
                <a:gridCol w="2724341">
                  <a:extLst>
                    <a:ext uri="{9D8B030D-6E8A-4147-A177-3AD203B41FA5}">
                      <a16:colId xmlns:a16="http://schemas.microsoft.com/office/drawing/2014/main" val="20001"/>
                    </a:ext>
                  </a:extLst>
                </a:gridCol>
                <a:gridCol w="1763309">
                  <a:extLst>
                    <a:ext uri="{9D8B030D-6E8A-4147-A177-3AD203B41FA5}">
                      <a16:colId xmlns:a16="http://schemas.microsoft.com/office/drawing/2014/main" val="20002"/>
                    </a:ext>
                  </a:extLst>
                </a:gridCol>
                <a:gridCol w="3265892">
                  <a:extLst>
                    <a:ext uri="{9D8B030D-6E8A-4147-A177-3AD203B41FA5}">
                      <a16:colId xmlns:a16="http://schemas.microsoft.com/office/drawing/2014/main" val="20003"/>
                    </a:ext>
                  </a:extLst>
                </a:gridCol>
              </a:tblGrid>
              <a:tr h="569343">
                <a:tc>
                  <a:txBody>
                    <a:bodyPr/>
                    <a:lstStyle/>
                    <a:p>
                      <a:pPr marL="0" marR="0" algn="ctr">
                        <a:lnSpc>
                          <a:spcPct val="100000"/>
                        </a:lnSpc>
                        <a:spcBef>
                          <a:spcPts val="0"/>
                        </a:spcBef>
                        <a:spcAft>
                          <a:spcPts val="0"/>
                        </a:spcAft>
                      </a:pPr>
                      <a:r>
                        <a:rPr lang="en-IN" sz="2000" dirty="0">
                          <a:solidFill>
                            <a:schemeClr val="tx1"/>
                          </a:solidFill>
                        </a:rPr>
                        <a:t>Sl. No.</a:t>
                      </a:r>
                      <a:endParaRPr lang="en-US" sz="2000" dirty="0">
                        <a:solidFill>
                          <a:schemeClr val="tx1"/>
                        </a:solidFill>
                        <a:latin typeface="Times New Roman" pitchFamily="18" charset="0"/>
                        <a:ea typeface="Times New Roman"/>
                        <a:cs typeface="Times New Roman" pitchFamily="18" charset="0"/>
                      </a:endParaRPr>
                    </a:p>
                  </a:txBody>
                  <a:tcPr marL="74263" marR="7426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50000"/>
                        </a:lnSpc>
                        <a:spcBef>
                          <a:spcPts val="0"/>
                        </a:spcBef>
                        <a:spcAft>
                          <a:spcPts val="0"/>
                        </a:spcAft>
                      </a:pPr>
                      <a:r>
                        <a:rPr lang="en-IN" sz="2000" dirty="0">
                          <a:solidFill>
                            <a:schemeClr val="tx1"/>
                          </a:solidFill>
                        </a:rPr>
                        <a:t>Material property</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00000"/>
                        </a:lnSpc>
                        <a:spcBef>
                          <a:spcPts val="0"/>
                        </a:spcBef>
                        <a:spcAft>
                          <a:spcPts val="0"/>
                        </a:spcAft>
                      </a:pPr>
                      <a:r>
                        <a:rPr lang="en-IN" sz="2000" dirty="0">
                          <a:solidFill>
                            <a:schemeClr val="tx1"/>
                          </a:solidFill>
                        </a:rPr>
                        <a:t>Results obtained</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tx1"/>
                          </a:solidFill>
                        </a:rPr>
                        <a:t>Permissible limits as per</a:t>
                      </a:r>
                    </a:p>
                    <a:p>
                      <a:pPr algn="ctr"/>
                      <a:r>
                        <a:rPr lang="en-US" sz="1800" kern="1200" dirty="0">
                          <a:solidFill>
                            <a:schemeClr val="tx1"/>
                          </a:solidFill>
                        </a:rPr>
                        <a:t>IS 12269 - 1987</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63679">
                <a:tc>
                  <a:txBody>
                    <a:bodyPr/>
                    <a:lstStyle/>
                    <a:p>
                      <a:pPr marL="0" marR="0" algn="ctr">
                        <a:lnSpc>
                          <a:spcPct val="150000"/>
                        </a:lnSpc>
                        <a:spcBef>
                          <a:spcPts val="0"/>
                        </a:spcBef>
                        <a:spcAft>
                          <a:spcPts val="0"/>
                        </a:spcAft>
                      </a:pPr>
                      <a:r>
                        <a:rPr lang="en-IN" sz="2000" dirty="0"/>
                        <a:t>1</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50000"/>
                        </a:lnSpc>
                        <a:spcBef>
                          <a:spcPts val="0"/>
                        </a:spcBef>
                        <a:spcAft>
                          <a:spcPts val="0"/>
                        </a:spcAft>
                      </a:pPr>
                      <a:r>
                        <a:rPr lang="en-IN" sz="2000" dirty="0"/>
                        <a:t>Specific gravity</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US" sz="2000" kern="1200" dirty="0">
                          <a:solidFill>
                            <a:schemeClr val="dk1"/>
                          </a:solidFill>
                          <a:latin typeface="+mn-lt"/>
                          <a:ea typeface="+mn-ea"/>
                          <a:cs typeface="+mn-cs"/>
                        </a:rPr>
                        <a:t>3.12 – 3.19</a:t>
                      </a: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06100">
                <a:tc>
                  <a:txBody>
                    <a:bodyPr/>
                    <a:lstStyle/>
                    <a:p>
                      <a:pPr marL="0" marR="0" algn="ctr">
                        <a:lnSpc>
                          <a:spcPct val="150000"/>
                        </a:lnSpc>
                        <a:spcBef>
                          <a:spcPts val="0"/>
                        </a:spcBef>
                        <a:spcAft>
                          <a:spcPts val="0"/>
                        </a:spcAft>
                      </a:pPr>
                      <a:r>
                        <a:rPr lang="en-IN" sz="2000" dirty="0"/>
                        <a:t>2</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50000"/>
                        </a:lnSpc>
                        <a:spcBef>
                          <a:spcPts val="0"/>
                        </a:spcBef>
                        <a:spcAft>
                          <a:spcPts val="0"/>
                        </a:spcAft>
                      </a:pPr>
                      <a:r>
                        <a:rPr lang="en-IN" sz="2000" dirty="0"/>
                        <a:t>Fineness</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IN" sz="2000" dirty="0"/>
                        <a:t>1%</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dirty="0"/>
                        <a:t>Less than 11%</a:t>
                      </a:r>
                      <a:endParaRPr lang="en-US" sz="2000" dirty="0">
                        <a:latin typeface="Times New Roman" pitchFamily="18" charset="0"/>
                        <a:ea typeface="Times New Roman"/>
                        <a:cs typeface="Times New Roman" pitchFamily="18" charset="0"/>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69343">
                <a:tc>
                  <a:txBody>
                    <a:bodyPr/>
                    <a:lstStyle/>
                    <a:p>
                      <a:pPr marL="0" marR="0" algn="ctr">
                        <a:lnSpc>
                          <a:spcPct val="150000"/>
                        </a:lnSpc>
                        <a:spcBef>
                          <a:spcPts val="0"/>
                        </a:spcBef>
                        <a:spcAft>
                          <a:spcPts val="0"/>
                        </a:spcAft>
                      </a:pPr>
                      <a:r>
                        <a:rPr lang="en-IN" sz="2000" dirty="0"/>
                        <a:t>3</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50000"/>
                        </a:lnSpc>
                        <a:spcBef>
                          <a:spcPts val="0"/>
                        </a:spcBef>
                        <a:spcAft>
                          <a:spcPts val="0"/>
                        </a:spcAft>
                      </a:pPr>
                      <a:r>
                        <a:rPr lang="en-IN" sz="2000" dirty="0"/>
                        <a:t>Normal consistency</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IN" sz="2000" dirty="0"/>
                        <a:t>29%</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dirty="0"/>
                        <a:t>Less</a:t>
                      </a:r>
                      <a:r>
                        <a:rPr lang="en-US" sz="2000" baseline="0" dirty="0"/>
                        <a:t> </a:t>
                      </a:r>
                      <a:r>
                        <a:rPr lang="en-US" sz="2000" dirty="0"/>
                        <a:t>than 34%</a:t>
                      </a:r>
                      <a:endParaRPr lang="en-US" sz="2000" dirty="0">
                        <a:latin typeface="Times New Roman" pitchFamily="18" charset="0"/>
                        <a:ea typeface="Times New Roman"/>
                        <a:cs typeface="Times New Roman" pitchFamily="18" charset="0"/>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69343">
                <a:tc>
                  <a:txBody>
                    <a:bodyPr/>
                    <a:lstStyle/>
                    <a:p>
                      <a:pPr marL="0" marR="0" algn="ctr">
                        <a:lnSpc>
                          <a:spcPct val="150000"/>
                        </a:lnSpc>
                        <a:spcBef>
                          <a:spcPts val="0"/>
                        </a:spcBef>
                        <a:spcAft>
                          <a:spcPts val="0"/>
                        </a:spcAft>
                      </a:pPr>
                      <a:r>
                        <a:rPr lang="en-IN" sz="2000" dirty="0"/>
                        <a:t>4</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50000"/>
                        </a:lnSpc>
                        <a:spcBef>
                          <a:spcPts val="0"/>
                        </a:spcBef>
                        <a:spcAft>
                          <a:spcPts val="0"/>
                        </a:spcAft>
                      </a:pPr>
                      <a:r>
                        <a:rPr lang="en-IN" sz="2000" dirty="0"/>
                        <a:t>Initial setting time</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r>
                        <a:rPr lang="en-IN" sz="2000" baseline="0" dirty="0"/>
                        <a:t>4O</a:t>
                      </a:r>
                      <a:r>
                        <a:rPr lang="en-IN" sz="2000" dirty="0"/>
                        <a:t>minutes</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kern="1200" dirty="0"/>
                        <a:t>More</a:t>
                      </a:r>
                      <a:r>
                        <a:rPr lang="en-US" sz="2000" kern="1200" baseline="0" dirty="0"/>
                        <a:t> </a:t>
                      </a:r>
                      <a:r>
                        <a:rPr lang="en-US" sz="2000" kern="1200" dirty="0"/>
                        <a:t>than 30 minutes</a:t>
                      </a: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674991">
                <a:tc>
                  <a:txBody>
                    <a:bodyPr/>
                    <a:lstStyle/>
                    <a:p>
                      <a:pPr marL="0" marR="0" algn="ctr">
                        <a:lnSpc>
                          <a:spcPct val="150000"/>
                        </a:lnSpc>
                        <a:spcBef>
                          <a:spcPts val="0"/>
                        </a:spcBef>
                        <a:spcAft>
                          <a:spcPts val="0"/>
                        </a:spcAft>
                      </a:pP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a:lnSpc>
                          <a:spcPct val="150000"/>
                        </a:lnSpc>
                        <a:spcBef>
                          <a:spcPts val="0"/>
                        </a:spcBef>
                        <a:spcAft>
                          <a:spcPts val="0"/>
                        </a:spcAft>
                      </a:pP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50000"/>
                        </a:lnSpc>
                        <a:spcBef>
                          <a:spcPts val="0"/>
                        </a:spcBef>
                        <a:spcAft>
                          <a:spcPts val="0"/>
                        </a:spcAft>
                      </a:pPr>
                      <a:endParaRPr lang="en-US" sz="2000" dirty="0">
                        <a:solidFill>
                          <a:schemeClr val="tx1"/>
                        </a:solidFill>
                        <a:latin typeface="Times New Roman" pitchFamily="18" charset="0"/>
                        <a:ea typeface="Times New Roman"/>
                        <a:cs typeface="Times New Roman" pitchFamily="18" charset="0"/>
                      </a:endParaRPr>
                    </a:p>
                  </a:txBody>
                  <a:tcPr marL="74263" marR="7426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a:xfrm>
            <a:off x="9281054" y="6400800"/>
            <a:ext cx="472546" cy="381000"/>
          </a:xfrm>
        </p:spPr>
        <p:txBody>
          <a:bodyPr/>
          <a:lstStyle/>
          <a:p>
            <a:pPr>
              <a:defRPr/>
            </a:pPr>
            <a:fld id="{B92AA298-68D0-48F8-B213-C8B207223576}" type="slidenum">
              <a:rPr lang="en-US" smtClean="0"/>
              <a:pPr>
                <a:defRPr/>
              </a:pPr>
              <a:t>20</a:t>
            </a:fld>
            <a:endParaRPr lang="en-US" dirty="0"/>
          </a:p>
        </p:txBody>
      </p:sp>
      <p:pic>
        <p:nvPicPr>
          <p:cNvPr id="63489" name="Picture 1"/>
          <p:cNvPicPr>
            <a:picLocks noChangeAspect="1" noChangeArrowheads="1"/>
          </p:cNvPicPr>
          <p:nvPr/>
        </p:nvPicPr>
        <p:blipFill>
          <a:blip r:embed="rId2" cstate="print"/>
          <a:srcRect/>
          <a:stretch>
            <a:fillRect/>
          </a:stretch>
        </p:blipFill>
        <p:spPr bwMode="auto">
          <a:xfrm>
            <a:off x="7010400" y="0"/>
            <a:ext cx="2895600" cy="2438400"/>
          </a:xfrm>
          <a:prstGeom prst="rect">
            <a:avLst/>
          </a:prstGeom>
          <a:noFill/>
          <a:ln w="9525">
            <a:noFill/>
            <a:miter lim="800000"/>
            <a:headEnd/>
            <a:tailEnd/>
          </a:ln>
          <a:effectLst/>
        </p:spPr>
      </p:pic>
      <p:sp>
        <p:nvSpPr>
          <p:cNvPr id="7" name="Title 1"/>
          <p:cNvSpPr txBox="1">
            <a:spLocks/>
          </p:cNvSpPr>
          <p:nvPr/>
        </p:nvSpPr>
        <p:spPr bwMode="auto">
          <a:xfrm>
            <a:off x="1447800" y="914400"/>
            <a:ext cx="51054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IN" sz="2700" b="1" i="0" u="none" strike="noStrike" kern="0" cap="none" spc="0" normalizeH="0" baseline="0" noProof="0" dirty="0">
                <a:ln>
                  <a:noFill/>
                </a:ln>
                <a:solidFill>
                  <a:srgbClr val="C00000"/>
                </a:solidFill>
                <a:effectLst/>
                <a:uLnTx/>
                <a:uFillTx/>
                <a:latin typeface="+mj-lt"/>
                <a:ea typeface="+mj-ea"/>
                <a:cs typeface="+mj-cs"/>
              </a:rPr>
              <a:t>Ordinary Portland cement (OPC)</a:t>
            </a:r>
            <a:r>
              <a:rPr lang="en-IN" sz="2700" b="1" kern="0" dirty="0">
                <a:solidFill>
                  <a:srgbClr val="C00000"/>
                </a:solidFill>
                <a:latin typeface="+mj-lt"/>
                <a:ea typeface="+mj-ea"/>
                <a:cs typeface="+mj-cs"/>
              </a:rPr>
              <a:t> </a:t>
            </a:r>
            <a:r>
              <a:rPr kumimoji="0" lang="en-IN" sz="2700" b="1" i="0" u="none" strike="noStrike" kern="0" cap="none" spc="0" normalizeH="0" baseline="0" noProof="0" dirty="0">
                <a:ln>
                  <a:noFill/>
                </a:ln>
                <a:solidFill>
                  <a:srgbClr val="C00000"/>
                </a:solidFill>
                <a:effectLst/>
                <a:uLnTx/>
                <a:uFillTx/>
                <a:latin typeface="+mj-lt"/>
                <a:ea typeface="+mj-ea"/>
                <a:cs typeface="+mj-cs"/>
              </a:rPr>
              <a:t>53 grade conforming to  </a:t>
            </a:r>
            <a:r>
              <a:rPr kumimoji="0" lang="en-US" sz="2700" b="1" i="0" u="none" strike="noStrike" kern="0" cap="none" spc="0" normalizeH="0" baseline="0" noProof="0" dirty="0">
                <a:ln>
                  <a:noFill/>
                </a:ln>
                <a:solidFill>
                  <a:srgbClr val="C00000"/>
                </a:solidFill>
                <a:effectLst/>
                <a:uLnTx/>
                <a:uFillTx/>
                <a:latin typeface="+mj-lt"/>
                <a:ea typeface="+mj-ea"/>
                <a:cs typeface="+mj-cs"/>
              </a:rPr>
              <a:t>IS 12269 – 1987:</a:t>
            </a:r>
          </a:p>
        </p:txBody>
      </p:sp>
      <p:sp>
        <p:nvSpPr>
          <p:cNvPr id="8" name="Title 1"/>
          <p:cNvSpPr txBox="1">
            <a:spLocks/>
          </p:cNvSpPr>
          <p:nvPr/>
        </p:nvSpPr>
        <p:spPr bwMode="auto">
          <a:xfrm>
            <a:off x="533400" y="519953"/>
            <a:ext cx="64770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just"/>
            <a:r>
              <a:rPr lang="en-IN" sz="2900" b="1" dirty="0">
                <a:solidFill>
                  <a:schemeClr val="tx1"/>
                </a:solidFill>
              </a:rPr>
              <a:t>MATERIALS AND METHODOLOGY</a:t>
            </a:r>
            <a:endParaRPr lang="en-US" sz="2900" b="1" dirty="0">
              <a:solidFill>
                <a:schemeClr val="tx1"/>
              </a:solidFill>
            </a:endParaRPr>
          </a:p>
        </p:txBody>
      </p:sp>
    </p:spTree>
    <p:extLst>
      <p:ext uri="{BB962C8B-B14F-4D97-AF65-F5344CB8AC3E}">
        <p14:creationId xmlns:p14="http://schemas.microsoft.com/office/powerpoint/2010/main" val="1240716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0"/>
            <a:ext cx="8788400" cy="685801"/>
          </a:xfrm>
        </p:spPr>
        <p:txBody>
          <a:bodyPr anchor="ctr" anchorCtr="0"/>
          <a:lstStyle/>
          <a:p>
            <a:pPr algn="just"/>
            <a:r>
              <a:rPr lang="en-US" sz="2700" b="1" dirty="0">
                <a:solidFill>
                  <a:schemeClr val="tx1"/>
                </a:solidFill>
              </a:rPr>
              <a:t>Chemical composition of cement (OPC 53 grade):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12809705"/>
              </p:ext>
            </p:extLst>
          </p:nvPr>
        </p:nvGraphicFramePr>
        <p:xfrm>
          <a:off x="3930650" y="838200"/>
          <a:ext cx="5746750" cy="5488686"/>
        </p:xfrm>
        <a:graphic>
          <a:graphicData uri="http://schemas.openxmlformats.org/drawingml/2006/table">
            <a:tbl>
              <a:tblPr firstRow="1" bandRow="1">
                <a:tableStyleId>{93296810-A885-4BE3-A3E7-6D5BEEA58F35}</a:tableStyleId>
              </a:tblPr>
              <a:tblGrid>
                <a:gridCol w="368935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70840">
                <a:tc>
                  <a:txBody>
                    <a:bodyPr/>
                    <a:lstStyle/>
                    <a:p>
                      <a:pPr marL="0" marR="0" lvl="0" indent="0" algn="just" defTabSz="914400" rtl="0" eaLnBrk="1" fontAlgn="base" latinLnBrk="0" hangingPunct="1">
                        <a:lnSpc>
                          <a:spcPct val="2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Chemical  composition</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74276" marR="742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pPr>
                      <a:r>
                        <a:rPr kumimoji="0" lang="en-US" sz="2400" u="none" strike="noStrike" cap="none" normalizeH="0" baseline="0" dirty="0">
                          <a:ln>
                            <a:noFill/>
                          </a:ln>
                          <a:solidFill>
                            <a:schemeClr val="tx1"/>
                          </a:solidFill>
                          <a:effectLst/>
                        </a:rPr>
                        <a:t>Percentage</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74276" marR="742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84048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Lime [</a:t>
                      </a:r>
                      <a:r>
                        <a:rPr kumimoji="0" lang="en-US" sz="2400" u="none" strike="noStrike" cap="none" normalizeH="0" baseline="0" dirty="0" err="1">
                          <a:ln>
                            <a:noFill/>
                          </a:ln>
                          <a:effectLst/>
                        </a:rPr>
                        <a:t>CaO</a:t>
                      </a:r>
                      <a:r>
                        <a:rPr kumimoji="0" lang="en-US" sz="2400" u="none" strike="noStrike" cap="none" normalizeH="0" baseline="0" dirty="0">
                          <a:ln>
                            <a:noFill/>
                          </a:ln>
                          <a:effectLst/>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Silica [SiO</a:t>
                      </a:r>
                      <a:r>
                        <a:rPr kumimoji="0" lang="en-US" sz="2400" u="none" strike="noStrike" cap="none" normalizeH="0" baseline="-25000" dirty="0">
                          <a:ln>
                            <a:noFill/>
                          </a:ln>
                          <a:effectLst/>
                        </a:rPr>
                        <a:t>2</a:t>
                      </a:r>
                      <a:r>
                        <a:rPr kumimoji="0" lang="en-US" sz="2400" u="none" strike="noStrike" cap="none" normalizeH="0" baseline="0" dirty="0">
                          <a:ln>
                            <a:noFill/>
                          </a:ln>
                          <a:effectLst/>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Alumina [Al</a:t>
                      </a:r>
                      <a:r>
                        <a:rPr kumimoji="0" lang="en-US" sz="2400" u="none" strike="noStrike" cap="none" normalizeH="0" baseline="-25000" dirty="0">
                          <a:ln>
                            <a:noFill/>
                          </a:ln>
                          <a:effectLst/>
                        </a:rPr>
                        <a:t>2</a:t>
                      </a:r>
                      <a:r>
                        <a:rPr kumimoji="0" lang="en-US" sz="2400" u="none" strike="noStrike" cap="none" normalizeH="0" baseline="0" dirty="0">
                          <a:ln>
                            <a:noFill/>
                          </a:ln>
                          <a:effectLst/>
                        </a:rPr>
                        <a:t>O</a:t>
                      </a:r>
                      <a:r>
                        <a:rPr kumimoji="0" lang="en-US" sz="2400" u="none" strike="noStrike" cap="none" normalizeH="0" baseline="-25000" dirty="0">
                          <a:ln>
                            <a:noFill/>
                          </a:ln>
                          <a:effectLst/>
                        </a:rPr>
                        <a:t>3</a:t>
                      </a:r>
                      <a:r>
                        <a:rPr kumimoji="0" lang="en-US" sz="2400" u="none" strike="noStrike" cap="none" normalizeH="0" baseline="0" dirty="0">
                          <a:ln>
                            <a:noFill/>
                          </a:ln>
                          <a:effectLst/>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Calcium </a:t>
                      </a:r>
                      <a:r>
                        <a:rPr kumimoji="0" lang="en-US" sz="2400" u="none" strike="noStrike" cap="none" normalizeH="0" baseline="0" dirty="0" err="1">
                          <a:ln>
                            <a:noFill/>
                          </a:ln>
                          <a:effectLst/>
                        </a:rPr>
                        <a:t>Sulphate</a:t>
                      </a:r>
                      <a:r>
                        <a:rPr kumimoji="0" lang="en-US" sz="2400" u="none" strike="noStrike" cap="none" normalizeH="0" baseline="0" dirty="0">
                          <a:ln>
                            <a:noFill/>
                          </a:ln>
                          <a:effectLst/>
                        </a:rPr>
                        <a:t> [CaSO</a:t>
                      </a:r>
                      <a:r>
                        <a:rPr kumimoji="0" lang="en-US" sz="2400" u="none" strike="noStrike" cap="none" normalizeH="0" baseline="-25000" dirty="0">
                          <a:ln>
                            <a:noFill/>
                          </a:ln>
                          <a:effectLst/>
                        </a:rPr>
                        <a:t>4</a:t>
                      </a:r>
                      <a:r>
                        <a:rPr kumimoji="0" lang="en-US" sz="2400" u="none" strike="noStrike" cap="none" normalizeH="0" baseline="0" dirty="0">
                          <a:ln>
                            <a:noFill/>
                          </a:ln>
                          <a:effectLst/>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Iron Oxide [Fe</a:t>
                      </a:r>
                      <a:r>
                        <a:rPr kumimoji="0" lang="en-US" sz="2400" u="none" strike="noStrike" cap="none" normalizeH="0" baseline="-25000" dirty="0">
                          <a:ln>
                            <a:noFill/>
                          </a:ln>
                          <a:effectLst/>
                        </a:rPr>
                        <a:t>2</a:t>
                      </a:r>
                      <a:r>
                        <a:rPr kumimoji="0" lang="en-US" sz="2400" u="none" strike="noStrike" cap="none" normalizeH="0" baseline="0" dirty="0">
                          <a:ln>
                            <a:noFill/>
                          </a:ln>
                          <a:effectLst/>
                        </a:rPr>
                        <a:t>O</a:t>
                      </a:r>
                      <a:r>
                        <a:rPr kumimoji="0" lang="en-US" sz="2400" u="none" strike="noStrike" cap="none" normalizeH="0" baseline="-25000" dirty="0">
                          <a:ln>
                            <a:noFill/>
                          </a:ln>
                          <a:effectLst/>
                        </a:rPr>
                        <a:t>3</a:t>
                      </a:r>
                      <a:r>
                        <a:rPr kumimoji="0" lang="en-US" sz="2400" u="none" strike="noStrike" cap="none" normalizeH="0" baseline="0" dirty="0">
                          <a:ln>
                            <a:noFill/>
                          </a:ln>
                          <a:effectLst/>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Magnesia [</a:t>
                      </a:r>
                      <a:r>
                        <a:rPr kumimoji="0" lang="en-US" sz="2400" u="none" strike="noStrike" cap="none" normalizeH="0" baseline="0" dirty="0" err="1">
                          <a:ln>
                            <a:noFill/>
                          </a:ln>
                          <a:effectLst/>
                        </a:rPr>
                        <a:t>MgO</a:t>
                      </a:r>
                      <a:r>
                        <a:rPr kumimoji="0" lang="en-US" sz="2400" u="none" strike="noStrike" cap="none" normalizeH="0" baseline="0" dirty="0">
                          <a:ln>
                            <a:noFill/>
                          </a:ln>
                          <a:effectLst/>
                        </a:rPr>
                        <a:t>]</a:t>
                      </a: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err="1">
                          <a:ln>
                            <a:noFill/>
                          </a:ln>
                          <a:effectLst/>
                        </a:rPr>
                        <a:t>Sulphur</a:t>
                      </a:r>
                      <a:r>
                        <a:rPr kumimoji="0" lang="en-US" sz="2400" u="none" strike="noStrike" cap="none" normalizeH="0" baseline="0" dirty="0">
                          <a:ln>
                            <a:noFill/>
                          </a:ln>
                          <a:effectLst/>
                        </a:rPr>
                        <a:t> trioxide [S</a:t>
                      </a:r>
                      <a:r>
                        <a:rPr kumimoji="0" lang="en-US" sz="2400" u="none" strike="noStrike" cap="none" normalizeH="0" baseline="-25000" dirty="0">
                          <a:ln>
                            <a:noFill/>
                          </a:ln>
                          <a:effectLst/>
                        </a:rPr>
                        <a:t>2</a:t>
                      </a:r>
                      <a:r>
                        <a:rPr kumimoji="0" lang="en-US" sz="2400" u="none" strike="noStrike" cap="none" normalizeH="0" baseline="0" dirty="0">
                          <a:ln>
                            <a:noFill/>
                          </a:ln>
                          <a:effectLst/>
                        </a:rPr>
                        <a:t>O</a:t>
                      </a:r>
                      <a:r>
                        <a:rPr kumimoji="0" lang="en-US" sz="2400" u="none" strike="noStrike" cap="none" normalizeH="0" baseline="-25000" dirty="0">
                          <a:ln>
                            <a:noFill/>
                          </a:ln>
                          <a:effectLst/>
                        </a:rPr>
                        <a:t>3</a:t>
                      </a:r>
                      <a:r>
                        <a:rPr kumimoji="0" lang="en-US" sz="2400" u="none" strike="noStrike" cap="none" normalizeH="0" baseline="0" dirty="0">
                          <a:ln>
                            <a:noFill/>
                          </a:ln>
                          <a:effectLst/>
                        </a:rPr>
                        <a:t>] </a:t>
                      </a:r>
                      <a:r>
                        <a:rPr kumimoji="0" lang="en-US" sz="2400" u="none" strike="noStrike" cap="none" normalizeH="0" baseline="0" dirty="0" err="1">
                          <a:ln>
                            <a:noFill/>
                          </a:ln>
                          <a:effectLst/>
                        </a:rPr>
                        <a:t>Alkalies</a:t>
                      </a:r>
                      <a:endParaRPr kumimoji="0" lang="en-US" sz="2400" u="none" strike="noStrike" cap="none" normalizeH="0" baseline="0" dirty="0">
                        <a:ln>
                          <a:noFill/>
                        </a:ln>
                        <a:effectLst/>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TOTAL</a:t>
                      </a:r>
                      <a:endParaRPr kumimoji="0" lang="en-US" sz="2400" b="1" i="0" u="none" strike="noStrike" cap="none" normalizeH="0" baseline="0" dirty="0">
                        <a:ln>
                          <a:noFill/>
                        </a:ln>
                        <a:solidFill>
                          <a:srgbClr val="000000"/>
                        </a:solidFill>
                        <a:effectLst/>
                        <a:latin typeface="Times New Roman" pitchFamily="18" charset="0"/>
                        <a:cs typeface="Times New Roman" pitchFamily="18" charset="0"/>
                      </a:endParaRPr>
                    </a:p>
                  </a:txBody>
                  <a:tcPr marL="74276" marR="742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62</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22</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05</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04</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03</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02</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01</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01</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2400" u="none" strike="noStrike" cap="none" normalizeH="0" baseline="0" dirty="0">
                          <a:ln>
                            <a:noFill/>
                          </a:ln>
                          <a:effectLst/>
                        </a:rPr>
                        <a:t>100%</a:t>
                      </a:r>
                      <a:endParaRPr kumimoji="0" lang="en-US" sz="2400" b="0" i="0" u="none" strike="noStrike" cap="none" normalizeH="0" baseline="0" dirty="0">
                        <a:ln>
                          <a:noFill/>
                        </a:ln>
                        <a:solidFill>
                          <a:srgbClr val="000000"/>
                        </a:solidFill>
                        <a:effectLst/>
                        <a:latin typeface="Times New Roman" pitchFamily="18" charset="0"/>
                        <a:cs typeface="Times New Roman" pitchFamily="18" charset="0"/>
                      </a:endParaRPr>
                    </a:p>
                  </a:txBody>
                  <a:tcPr marL="74276" marR="74276"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4" name="Slide Number Placeholder 3"/>
          <p:cNvSpPr>
            <a:spLocks noGrp="1"/>
          </p:cNvSpPr>
          <p:nvPr>
            <p:ph type="sldNum" sz="quarter" idx="12"/>
          </p:nvPr>
        </p:nvSpPr>
        <p:spPr>
          <a:xfrm>
            <a:off x="9296400" y="6400800"/>
            <a:ext cx="396346" cy="457200"/>
          </a:xfrm>
        </p:spPr>
        <p:txBody>
          <a:bodyPr/>
          <a:lstStyle/>
          <a:p>
            <a:pPr>
              <a:defRPr/>
            </a:pPr>
            <a:fld id="{B92AA298-68D0-48F8-B213-C8B207223576}" type="slidenum">
              <a:rPr lang="en-US" smtClean="0"/>
              <a:pPr>
                <a:defRPr/>
              </a:pPr>
              <a:t>21</a:t>
            </a:fld>
            <a:endParaRPr lang="en-US" dirty="0"/>
          </a:p>
        </p:txBody>
      </p:sp>
      <p:pic>
        <p:nvPicPr>
          <p:cNvPr id="6" name="Picture 5"/>
          <p:cNvPicPr/>
          <p:nvPr/>
        </p:nvPicPr>
        <p:blipFill>
          <a:blip r:embed="rId3" cstate="print"/>
          <a:srcRect/>
          <a:stretch>
            <a:fillRect/>
          </a:stretch>
        </p:blipFill>
        <p:spPr bwMode="auto">
          <a:xfrm>
            <a:off x="152400" y="2057400"/>
            <a:ext cx="3352800" cy="4572000"/>
          </a:xfrm>
          <a:prstGeom prst="rect">
            <a:avLst/>
          </a:prstGeom>
          <a:noFill/>
          <a:ln w="9525">
            <a:noFill/>
            <a:miter lim="800000"/>
            <a:headEnd/>
            <a:tailEnd/>
          </a:ln>
          <a:effectLst/>
        </p:spPr>
      </p:pic>
    </p:spTree>
    <p:extLst>
      <p:ext uri="{BB962C8B-B14F-4D97-AF65-F5344CB8AC3E}">
        <p14:creationId xmlns:p14="http://schemas.microsoft.com/office/powerpoint/2010/main" val="2394331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04050" y="-76200"/>
            <a:ext cx="7744750" cy="1004887"/>
          </a:xfrm>
        </p:spPr>
        <p:txBody>
          <a:bodyPr anchor="ctr" anchorCtr="0"/>
          <a:lstStyle/>
          <a:p>
            <a:pPr algn="just"/>
            <a:br>
              <a:rPr lang="en-US" sz="2800" b="1" dirty="0"/>
            </a:br>
            <a:r>
              <a:rPr lang="en-US" sz="2800" b="1" dirty="0"/>
              <a:t>Fine aggregate: </a:t>
            </a:r>
            <a:r>
              <a:rPr lang="en-IN" sz="2700" b="1" dirty="0">
                <a:solidFill>
                  <a:srgbClr val="C00000"/>
                </a:solidFill>
                <a:ea typeface="Tahoma" pitchFamily="34" charset="0"/>
                <a:cs typeface="Tahoma" pitchFamily="34" charset="0"/>
              </a:rPr>
              <a:t>Locally available river sand conforming to zone-II of IS 383-1970:</a:t>
            </a:r>
            <a:br>
              <a:rPr lang="en-US" sz="2700" b="1" dirty="0">
                <a:cs typeface="Times New Roman" pitchFamily="18" charset="0"/>
              </a:rPr>
            </a:br>
            <a:endParaRPr lang="en-US" sz="27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48804649"/>
              </p:ext>
            </p:extLst>
          </p:nvPr>
        </p:nvGraphicFramePr>
        <p:xfrm>
          <a:off x="209550" y="960120"/>
          <a:ext cx="6419850" cy="4185920"/>
        </p:xfrm>
        <a:graphic>
          <a:graphicData uri="http://schemas.openxmlformats.org/drawingml/2006/table">
            <a:tbl>
              <a:tblPr firstRow="1" bandRow="1">
                <a:tableStyleId>{93296810-A885-4BE3-A3E7-6D5BEEA58F35}</a:tableStyleId>
              </a:tblPr>
              <a:tblGrid>
                <a:gridCol w="146685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70840">
                <a:tc>
                  <a:txBody>
                    <a:bodyPr/>
                    <a:lstStyle/>
                    <a:p>
                      <a:pPr marL="0" marR="0" algn="ctr">
                        <a:lnSpc>
                          <a:spcPct val="100000"/>
                        </a:lnSpc>
                        <a:spcBef>
                          <a:spcPts val="0"/>
                        </a:spcBef>
                        <a:spcAft>
                          <a:spcPts val="0"/>
                        </a:spcAft>
                      </a:pPr>
                      <a:r>
                        <a:rPr lang="en-US" sz="2000" dirty="0">
                          <a:solidFill>
                            <a:schemeClr val="tx1"/>
                          </a:solidFill>
                        </a:rPr>
                        <a:t>IS Sieve size</a:t>
                      </a:r>
                      <a:endParaRPr lang="en-US" sz="2000" dirty="0">
                        <a:solidFill>
                          <a:schemeClr val="tx1"/>
                        </a:solidFill>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solidFill>
                            <a:schemeClr val="tx1"/>
                          </a:solidFill>
                        </a:rPr>
                        <a:t>Cumulative percentage passing of fine aggregates</a:t>
                      </a:r>
                      <a:endParaRPr lang="en-US" sz="2000" dirty="0">
                        <a:solidFill>
                          <a:schemeClr val="tx1"/>
                        </a:solidFill>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solidFill>
                            <a:schemeClr val="tx1"/>
                          </a:solidFill>
                        </a:rPr>
                        <a:t>Specifications for Zone II</a:t>
                      </a:r>
                    </a:p>
                    <a:p>
                      <a:pPr marL="0" marR="0" algn="ctr">
                        <a:lnSpc>
                          <a:spcPct val="100000"/>
                        </a:lnSpc>
                        <a:spcBef>
                          <a:spcPts val="0"/>
                        </a:spcBef>
                        <a:spcAft>
                          <a:spcPts val="0"/>
                        </a:spcAft>
                      </a:pPr>
                      <a:r>
                        <a:rPr lang="en-US" sz="2000" dirty="0">
                          <a:solidFill>
                            <a:schemeClr val="tx1"/>
                          </a:solidFill>
                        </a:rPr>
                        <a:t>as per</a:t>
                      </a:r>
                    </a:p>
                    <a:p>
                      <a:pPr marL="0" marR="0" algn="ctr">
                        <a:lnSpc>
                          <a:spcPct val="100000"/>
                        </a:lnSpc>
                        <a:spcBef>
                          <a:spcPts val="0"/>
                        </a:spcBef>
                        <a:spcAft>
                          <a:spcPts val="0"/>
                        </a:spcAft>
                      </a:pPr>
                      <a:r>
                        <a:rPr lang="en-US" sz="2000" dirty="0">
                          <a:solidFill>
                            <a:schemeClr val="tx1"/>
                          </a:solidFill>
                        </a:rPr>
                        <a:t>IS:383-1970</a:t>
                      </a:r>
                      <a:endParaRPr lang="en-US" sz="2000" dirty="0">
                        <a:solidFill>
                          <a:schemeClr val="tx1"/>
                        </a:solidFill>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marL="0" marR="0" algn="ctr" defTabSz="914400" rtl="0" eaLnBrk="1" latinLnBrk="0" hangingPunct="1">
                        <a:lnSpc>
                          <a:spcPct val="100000"/>
                        </a:lnSpc>
                        <a:spcBef>
                          <a:spcPts val="0"/>
                        </a:spcBef>
                        <a:spcAft>
                          <a:spcPts val="0"/>
                        </a:spcAft>
                      </a:pPr>
                      <a:endParaRPr lang="en-US" sz="2400" kern="1200" dirty="0">
                        <a:solidFill>
                          <a:schemeClr val="dk1"/>
                        </a:solidFill>
                        <a:latin typeface="+mn-lt"/>
                        <a:ea typeface="+mn-ea"/>
                        <a:cs typeface="+mn-cs"/>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latinLnBrk="0" hangingPunct="1">
                        <a:lnSpc>
                          <a:spcPct val="100000"/>
                        </a:lnSpc>
                        <a:spcBef>
                          <a:spcPts val="0"/>
                        </a:spcBef>
                        <a:spcAft>
                          <a:spcPts val="0"/>
                        </a:spcAft>
                      </a:pPr>
                      <a:endParaRPr lang="en-US" sz="2400" kern="1200" dirty="0">
                        <a:solidFill>
                          <a:schemeClr val="dk1"/>
                        </a:solidFill>
                        <a:latin typeface="+mn-lt"/>
                        <a:ea typeface="+mn-ea"/>
                        <a:cs typeface="+mn-cs"/>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latinLnBrk="0" hangingPunct="1">
                        <a:lnSpc>
                          <a:spcPct val="100000"/>
                        </a:lnSpc>
                        <a:spcBef>
                          <a:spcPts val="0"/>
                        </a:spcBef>
                        <a:spcAft>
                          <a:spcPts val="0"/>
                        </a:spcAft>
                      </a:pPr>
                      <a:endParaRPr lang="en-US" sz="2400" kern="1200" dirty="0">
                        <a:solidFill>
                          <a:schemeClr val="dk1"/>
                        </a:solidFill>
                        <a:latin typeface="+mn-lt"/>
                        <a:ea typeface="+mn-ea"/>
                        <a:cs typeface="+mn-cs"/>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Calibri"/>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marL="0" marR="0" algn="ctr">
                        <a:lnSpc>
                          <a:spcPct val="100000"/>
                        </a:lnSpc>
                        <a:spcBef>
                          <a:spcPts val="0"/>
                        </a:spcBef>
                        <a:spcAft>
                          <a:spcPts val="0"/>
                        </a:spcAft>
                      </a:pPr>
                      <a:r>
                        <a:rPr lang="en-US" sz="2400" dirty="0"/>
                        <a:t>Pan</a:t>
                      </a: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endParaRPr lang="en-US" sz="2400" dirty="0">
                        <a:latin typeface="Times New Roman" pitchFamily="18" charset="0"/>
                        <a:ea typeface="Times New Roman"/>
                        <a:cs typeface="Times New Roman" pitchFamily="18" charset="0"/>
                      </a:endParaRPr>
                    </a:p>
                  </a:txBody>
                  <a:tcPr marL="74274" marR="7427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a:xfrm>
            <a:off x="9220200" y="6324600"/>
            <a:ext cx="472546" cy="457200"/>
          </a:xfrm>
        </p:spPr>
        <p:txBody>
          <a:bodyPr/>
          <a:lstStyle/>
          <a:p>
            <a:pPr>
              <a:defRPr/>
            </a:pPr>
            <a:fld id="{B92AA298-68D0-48F8-B213-C8B207223576}" type="slidenum">
              <a:rPr lang="en-US" smtClean="0"/>
              <a:pPr>
                <a:defRPr/>
              </a:pPr>
              <a:t>22</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754091" y="1249864"/>
            <a:ext cx="3124200" cy="4617536"/>
          </a:xfrm>
          <a:prstGeom prst="rect">
            <a:avLst/>
          </a:prstGeom>
          <a:noFill/>
          <a:ln w="9525">
            <a:noFill/>
            <a:miter lim="800000"/>
            <a:headEnd/>
            <a:tailEnd/>
          </a:ln>
          <a:effectLst/>
        </p:spPr>
      </p:pic>
    </p:spTree>
    <p:extLst>
      <p:ext uri="{BB962C8B-B14F-4D97-AF65-F5344CB8AC3E}">
        <p14:creationId xmlns:p14="http://schemas.microsoft.com/office/powerpoint/2010/main" val="425653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52400"/>
            <a:ext cx="8534399" cy="990600"/>
          </a:xfrm>
        </p:spPr>
        <p:txBody>
          <a:bodyPr anchor="ctr" anchorCtr="0"/>
          <a:lstStyle/>
          <a:p>
            <a:pPr algn="just">
              <a:spcAft>
                <a:spcPts val="0"/>
              </a:spcAft>
            </a:pPr>
            <a:br>
              <a:rPr lang="en-IN" sz="2800" dirty="0">
                <a:ea typeface="Tahoma" pitchFamily="34" charset="0"/>
                <a:cs typeface="Tahoma" pitchFamily="34" charset="0"/>
              </a:rPr>
            </a:br>
            <a:br>
              <a:rPr lang="en-IN" sz="2800" dirty="0">
                <a:ea typeface="Tahoma" pitchFamily="34" charset="0"/>
                <a:cs typeface="Tahoma" pitchFamily="34" charset="0"/>
              </a:rPr>
            </a:br>
            <a:r>
              <a:rPr lang="en-IN" sz="2700" b="1" dirty="0">
                <a:ea typeface="Tahoma" pitchFamily="34" charset="0"/>
                <a:cs typeface="Tahoma" pitchFamily="34" charset="0"/>
              </a:rPr>
              <a:t>Coarse aggregate: </a:t>
            </a:r>
            <a:r>
              <a:rPr lang="en-IN" sz="2700" b="1" dirty="0">
                <a:solidFill>
                  <a:srgbClr val="C00000"/>
                </a:solidFill>
                <a:ea typeface="Tahoma" pitchFamily="34" charset="0"/>
                <a:cs typeface="Tahoma" pitchFamily="34" charset="0"/>
              </a:rPr>
              <a:t>Locally available crushed angular aggregates confirming to IS 383-1970:</a:t>
            </a:r>
            <a:br>
              <a:rPr lang="en-US" b="1" dirty="0">
                <a:solidFill>
                  <a:srgbClr val="C00000"/>
                </a:solidFill>
                <a:cs typeface="Times New Roman" pitchFamily="18" charset="0"/>
              </a:rPr>
            </a:br>
            <a:endParaRPr lang="en-US" b="1" dirty="0">
              <a:solidFill>
                <a:srgbClr val="C0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8259960"/>
              </p:ext>
            </p:extLst>
          </p:nvPr>
        </p:nvGraphicFramePr>
        <p:xfrm>
          <a:off x="247648" y="1219200"/>
          <a:ext cx="9453699" cy="5207000"/>
        </p:xfrm>
        <a:graphic>
          <a:graphicData uri="http://schemas.openxmlformats.org/drawingml/2006/table">
            <a:tbl>
              <a:tblPr firstRow="1" bandRow="1">
                <a:tableStyleId>{93296810-A885-4BE3-A3E7-6D5BEEA58F35}</a:tableStyleId>
              </a:tblPr>
              <a:tblGrid>
                <a:gridCol w="1050411">
                  <a:extLst>
                    <a:ext uri="{9D8B030D-6E8A-4147-A177-3AD203B41FA5}">
                      <a16:colId xmlns:a16="http://schemas.microsoft.com/office/drawing/2014/main" val="20000"/>
                    </a:ext>
                  </a:extLst>
                </a:gridCol>
                <a:gridCol w="1050411">
                  <a:extLst>
                    <a:ext uri="{9D8B030D-6E8A-4147-A177-3AD203B41FA5}">
                      <a16:colId xmlns:a16="http://schemas.microsoft.com/office/drawing/2014/main" val="20001"/>
                    </a:ext>
                  </a:extLst>
                </a:gridCol>
                <a:gridCol w="1050411">
                  <a:extLst>
                    <a:ext uri="{9D8B030D-6E8A-4147-A177-3AD203B41FA5}">
                      <a16:colId xmlns:a16="http://schemas.microsoft.com/office/drawing/2014/main" val="20002"/>
                    </a:ext>
                  </a:extLst>
                </a:gridCol>
                <a:gridCol w="1050411">
                  <a:extLst>
                    <a:ext uri="{9D8B030D-6E8A-4147-A177-3AD203B41FA5}">
                      <a16:colId xmlns:a16="http://schemas.microsoft.com/office/drawing/2014/main" val="20003"/>
                    </a:ext>
                  </a:extLst>
                </a:gridCol>
                <a:gridCol w="1050411">
                  <a:extLst>
                    <a:ext uri="{9D8B030D-6E8A-4147-A177-3AD203B41FA5}">
                      <a16:colId xmlns:a16="http://schemas.microsoft.com/office/drawing/2014/main" val="20004"/>
                    </a:ext>
                  </a:extLst>
                </a:gridCol>
                <a:gridCol w="1050411">
                  <a:extLst>
                    <a:ext uri="{9D8B030D-6E8A-4147-A177-3AD203B41FA5}">
                      <a16:colId xmlns:a16="http://schemas.microsoft.com/office/drawing/2014/main" val="20005"/>
                    </a:ext>
                  </a:extLst>
                </a:gridCol>
                <a:gridCol w="1050411">
                  <a:extLst>
                    <a:ext uri="{9D8B030D-6E8A-4147-A177-3AD203B41FA5}">
                      <a16:colId xmlns:a16="http://schemas.microsoft.com/office/drawing/2014/main" val="20006"/>
                    </a:ext>
                  </a:extLst>
                </a:gridCol>
                <a:gridCol w="1050411">
                  <a:extLst>
                    <a:ext uri="{9D8B030D-6E8A-4147-A177-3AD203B41FA5}">
                      <a16:colId xmlns:a16="http://schemas.microsoft.com/office/drawing/2014/main" val="20007"/>
                    </a:ext>
                  </a:extLst>
                </a:gridCol>
                <a:gridCol w="1050411">
                  <a:extLst>
                    <a:ext uri="{9D8B030D-6E8A-4147-A177-3AD203B41FA5}">
                      <a16:colId xmlns:a16="http://schemas.microsoft.com/office/drawing/2014/main" val="20008"/>
                    </a:ext>
                  </a:extLst>
                </a:gridCol>
              </a:tblGrid>
              <a:tr h="370840">
                <a:tc rowSpan="3">
                  <a:txBody>
                    <a:bodyPr/>
                    <a:lstStyle/>
                    <a:p>
                      <a:pPr marL="0" marR="0" algn="ctr">
                        <a:lnSpc>
                          <a:spcPct val="100000"/>
                        </a:lnSpc>
                        <a:spcBef>
                          <a:spcPts val="0"/>
                        </a:spcBef>
                        <a:spcAft>
                          <a:spcPts val="0"/>
                        </a:spcAft>
                      </a:pPr>
                      <a:r>
                        <a:rPr lang="en-US" sz="2000" dirty="0">
                          <a:solidFill>
                            <a:schemeClr val="tx1"/>
                          </a:solidFill>
                        </a:rPr>
                        <a:t>IS Sieve size</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algn="ctr">
                        <a:lnSpc>
                          <a:spcPct val="100000"/>
                        </a:lnSpc>
                        <a:spcBef>
                          <a:spcPts val="0"/>
                        </a:spcBef>
                        <a:spcAft>
                          <a:spcPts val="0"/>
                        </a:spcAft>
                      </a:pPr>
                      <a:r>
                        <a:rPr lang="en-US" sz="2000" dirty="0">
                          <a:solidFill>
                            <a:schemeClr val="tx1"/>
                          </a:solidFill>
                        </a:rPr>
                        <a:t>Percentage passing of coarse aggregates</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3">
                  <a:txBody>
                    <a:bodyPr/>
                    <a:lstStyle/>
                    <a:p>
                      <a:pPr marL="0" marR="0" algn="ctr">
                        <a:lnSpc>
                          <a:spcPct val="100000"/>
                        </a:lnSpc>
                        <a:spcBef>
                          <a:spcPts val="0"/>
                        </a:spcBef>
                        <a:spcAft>
                          <a:spcPts val="0"/>
                        </a:spcAft>
                      </a:pPr>
                      <a:r>
                        <a:rPr lang="en-US" sz="2000" dirty="0">
                          <a:solidFill>
                            <a:schemeClr val="tx1"/>
                          </a:solidFill>
                        </a:rPr>
                        <a:t>Percentage passing of different fractions</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3">
                  <a:txBody>
                    <a:bodyPr/>
                    <a:lstStyle/>
                    <a:p>
                      <a:pPr marL="0" marR="0" algn="ctr">
                        <a:lnSpc>
                          <a:spcPct val="100000"/>
                        </a:lnSpc>
                        <a:spcBef>
                          <a:spcPts val="0"/>
                        </a:spcBef>
                        <a:spcAft>
                          <a:spcPts val="0"/>
                        </a:spcAft>
                      </a:pPr>
                      <a:r>
                        <a:rPr lang="en-US" sz="2000" dirty="0">
                          <a:solidFill>
                            <a:schemeClr val="tx1"/>
                          </a:solidFill>
                        </a:rPr>
                        <a:t>Specifications </a:t>
                      </a:r>
                    </a:p>
                    <a:p>
                      <a:pPr marL="0" marR="0" algn="ctr">
                        <a:lnSpc>
                          <a:spcPct val="100000"/>
                        </a:lnSpc>
                        <a:spcBef>
                          <a:spcPts val="0"/>
                        </a:spcBef>
                        <a:spcAft>
                          <a:spcPts val="0"/>
                        </a:spcAft>
                      </a:pPr>
                      <a:r>
                        <a:rPr lang="en-US" sz="2000" dirty="0">
                          <a:solidFill>
                            <a:schemeClr val="tx1"/>
                          </a:solidFill>
                        </a:rPr>
                        <a:t>as per</a:t>
                      </a:r>
                    </a:p>
                    <a:p>
                      <a:pPr marL="0" marR="0" algn="ctr">
                        <a:lnSpc>
                          <a:spcPct val="100000"/>
                        </a:lnSpc>
                        <a:spcBef>
                          <a:spcPts val="0"/>
                        </a:spcBef>
                        <a:spcAft>
                          <a:spcPts val="0"/>
                        </a:spcAft>
                      </a:pPr>
                      <a:r>
                        <a:rPr lang="en-US" sz="2000" dirty="0">
                          <a:solidFill>
                            <a:schemeClr val="tx1"/>
                          </a:solidFill>
                        </a:rPr>
                        <a:t>IS:383-1970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0840">
                <a:tc vMerge="1">
                  <a:txBody>
                    <a:bodyPr/>
                    <a:lstStyle/>
                    <a:p>
                      <a:endParaRPr lang="en-US"/>
                    </a:p>
                  </a:txBody>
                  <a:tcPr/>
                </a:tc>
                <a:tc rowSpan="2">
                  <a:txBody>
                    <a:bodyPr/>
                    <a:lstStyle/>
                    <a:p>
                      <a:pPr marL="0" marR="0" algn="ctr">
                        <a:lnSpc>
                          <a:spcPct val="100000"/>
                        </a:lnSpc>
                        <a:spcBef>
                          <a:spcPts val="0"/>
                        </a:spcBef>
                        <a:spcAft>
                          <a:spcPts val="0"/>
                        </a:spcAft>
                      </a:pPr>
                      <a:r>
                        <a:rPr lang="en-US" sz="2000" dirty="0"/>
                        <a:t>I</a:t>
                      </a:r>
                    </a:p>
                    <a:p>
                      <a:pPr marL="0" marR="0" algn="ctr">
                        <a:lnSpc>
                          <a:spcPct val="100000"/>
                        </a:lnSpc>
                        <a:spcBef>
                          <a:spcPts val="0"/>
                        </a:spcBef>
                        <a:spcAft>
                          <a:spcPts val="0"/>
                        </a:spcAft>
                      </a:pPr>
                      <a:r>
                        <a:rPr lang="en-US" sz="2000" dirty="0"/>
                        <a:t>(20mm)</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gn="ctr">
                        <a:lnSpc>
                          <a:spcPct val="100000"/>
                        </a:lnSpc>
                        <a:spcBef>
                          <a:spcPts val="0"/>
                        </a:spcBef>
                        <a:spcAft>
                          <a:spcPts val="0"/>
                        </a:spcAft>
                      </a:pPr>
                      <a:r>
                        <a:rPr lang="en-US" sz="2000" dirty="0"/>
                        <a:t>II</a:t>
                      </a:r>
                    </a:p>
                    <a:p>
                      <a:pPr marL="0" marR="0" algn="ctr">
                        <a:lnSpc>
                          <a:spcPct val="100000"/>
                        </a:lnSpc>
                        <a:spcBef>
                          <a:spcPts val="0"/>
                        </a:spcBef>
                        <a:spcAft>
                          <a:spcPts val="0"/>
                        </a:spcAft>
                      </a:pPr>
                      <a:r>
                        <a:rPr lang="en-US" sz="2000" dirty="0"/>
                        <a:t>(12.5 mm)</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gn="ctr">
                        <a:lnSpc>
                          <a:spcPct val="100000"/>
                        </a:lnSpc>
                        <a:spcBef>
                          <a:spcPts val="0"/>
                        </a:spcBef>
                        <a:spcAft>
                          <a:spcPts val="0"/>
                        </a:spcAft>
                      </a:pPr>
                      <a:r>
                        <a:rPr lang="en-US" sz="2000" dirty="0"/>
                        <a:t>I</a:t>
                      </a:r>
                    </a:p>
                    <a:p>
                      <a:pPr marL="0" marR="0" algn="ctr">
                        <a:lnSpc>
                          <a:spcPct val="100000"/>
                        </a:lnSpc>
                        <a:spcBef>
                          <a:spcPts val="0"/>
                        </a:spcBef>
                        <a:spcAft>
                          <a:spcPts val="0"/>
                        </a:spcAft>
                      </a:pPr>
                      <a:r>
                        <a:rPr lang="en-US" sz="2000" dirty="0"/>
                        <a:t>60%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gn="ctr">
                        <a:lnSpc>
                          <a:spcPct val="100000"/>
                        </a:lnSpc>
                        <a:spcBef>
                          <a:spcPts val="0"/>
                        </a:spcBef>
                        <a:spcAft>
                          <a:spcPts val="0"/>
                        </a:spcAft>
                      </a:pPr>
                      <a:r>
                        <a:rPr lang="en-US" sz="2000" dirty="0"/>
                        <a:t>II</a:t>
                      </a:r>
                    </a:p>
                    <a:p>
                      <a:pPr marL="0" marR="0" algn="ctr">
                        <a:lnSpc>
                          <a:spcPct val="100000"/>
                        </a:lnSpc>
                        <a:spcBef>
                          <a:spcPts val="0"/>
                        </a:spcBef>
                        <a:spcAft>
                          <a:spcPts val="0"/>
                        </a:spcAft>
                      </a:pPr>
                      <a:r>
                        <a:rPr lang="en-US" sz="2000" dirty="0"/>
                        <a:t>40%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gn="ctr">
                        <a:lnSpc>
                          <a:spcPct val="100000"/>
                        </a:lnSpc>
                        <a:spcBef>
                          <a:spcPts val="0"/>
                        </a:spcBef>
                        <a:spcAft>
                          <a:spcPts val="0"/>
                        </a:spcAft>
                      </a:pPr>
                      <a:r>
                        <a:rPr lang="en-US" sz="2000" dirty="0"/>
                        <a:t>Combined 100%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marR="0" algn="ctr">
                        <a:lnSpc>
                          <a:spcPct val="100000"/>
                        </a:lnSpc>
                        <a:spcBef>
                          <a:spcPts val="0"/>
                        </a:spcBef>
                        <a:spcAft>
                          <a:spcPts val="0"/>
                        </a:spcAft>
                      </a:pPr>
                      <a:r>
                        <a:rPr lang="en-US" sz="2000" dirty="0"/>
                        <a:t>Graded</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algn="ctr">
                        <a:lnSpc>
                          <a:spcPct val="100000"/>
                        </a:lnSpc>
                        <a:spcBef>
                          <a:spcPts val="0"/>
                        </a:spcBef>
                        <a:spcAft>
                          <a:spcPts val="0"/>
                        </a:spcAft>
                      </a:pPr>
                      <a:r>
                        <a:rPr lang="en-US" sz="2000" dirty="0"/>
                        <a:t>Single sized</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val="10001"/>
                  </a:ext>
                </a:extLst>
              </a:tr>
              <a:tr h="37084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2000" dirty="0"/>
                        <a:t>I</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II</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algn="ctr">
                        <a:lnSpc>
                          <a:spcPct val="100000"/>
                        </a:lnSpc>
                        <a:spcBef>
                          <a:spcPts val="0"/>
                        </a:spcBef>
                        <a:spcAft>
                          <a:spcPts val="0"/>
                        </a:spcAft>
                      </a:pPr>
                      <a:r>
                        <a:rPr lang="en-US" sz="2000" dirty="0"/>
                        <a:t>20 mm</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100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100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60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40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100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95-100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85-100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0" marR="0" algn="ctr">
                        <a:lnSpc>
                          <a:spcPct val="100000"/>
                        </a:lnSpc>
                        <a:spcBef>
                          <a:spcPts val="0"/>
                        </a:spcBef>
                        <a:spcAft>
                          <a:spcPts val="0"/>
                        </a:spcAft>
                      </a:pPr>
                      <a:r>
                        <a:rPr lang="en-US" sz="2000" dirty="0"/>
                        <a:t>12.5 mm</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98.50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85-100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marL="0" marR="0" algn="ctr">
                        <a:lnSpc>
                          <a:spcPct val="100000"/>
                        </a:lnSpc>
                        <a:spcBef>
                          <a:spcPts val="0"/>
                        </a:spcBef>
                        <a:spcAft>
                          <a:spcPts val="0"/>
                        </a:spcAft>
                      </a:pPr>
                      <a:r>
                        <a:rPr lang="en-US" sz="2000" dirty="0"/>
                        <a:t>10 mm</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35.20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29.50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29.50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25-55</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0-20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0-45</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marL="0" marR="0" algn="ctr">
                        <a:lnSpc>
                          <a:spcPct val="100000"/>
                        </a:lnSpc>
                        <a:spcBef>
                          <a:spcPts val="0"/>
                        </a:spcBef>
                        <a:spcAft>
                          <a:spcPts val="0"/>
                        </a:spcAft>
                      </a:pPr>
                      <a:r>
                        <a:rPr lang="en-US" sz="2000" dirty="0"/>
                        <a:t>4.75 mm</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8.40</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4.10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4.10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0-10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0-5</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000" dirty="0"/>
                        <a:t>0-10</a:t>
                      </a:r>
                      <a:endParaRPr lang="en-US" sz="2000" b="1" dirty="0">
                        <a:solidFill>
                          <a:schemeClr val="tx1"/>
                        </a:solidFill>
                        <a:latin typeface="Times New Roman" panose="02020603050405020304" pitchFamily="18" charset="0"/>
                        <a:ea typeface="Calibri"/>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gridSpan="9">
                  <a:txBody>
                    <a:bodyPr/>
                    <a:lstStyle/>
                    <a:p>
                      <a:pPr marL="0" marR="0" algn="ctr">
                        <a:lnSpc>
                          <a:spcPct val="100000"/>
                        </a:lnSpc>
                        <a:spcBef>
                          <a:spcPts val="0"/>
                        </a:spcBef>
                        <a:spcAft>
                          <a:spcPts val="0"/>
                        </a:spcAft>
                      </a:pPr>
                      <a:r>
                        <a:rPr lang="en-US" sz="2000" dirty="0"/>
                        <a:t>Specific gravity = 2.63</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370840">
                <a:tc gridSpan="9">
                  <a:txBody>
                    <a:bodyPr/>
                    <a:lstStyle/>
                    <a:p>
                      <a:pPr marL="0" marR="0" algn="ctr">
                        <a:lnSpc>
                          <a:spcPct val="100000"/>
                        </a:lnSpc>
                        <a:spcBef>
                          <a:spcPts val="0"/>
                        </a:spcBef>
                        <a:spcAft>
                          <a:spcPts val="0"/>
                        </a:spcAft>
                      </a:pPr>
                      <a:r>
                        <a:rPr lang="en-US" sz="2000" dirty="0"/>
                        <a:t>Bulk density = 1783 kg/m</a:t>
                      </a:r>
                      <a:r>
                        <a:rPr lang="en-US" sz="2000" baseline="30000" dirty="0"/>
                        <a:t>3</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70840">
                <a:tc gridSpan="9">
                  <a:txBody>
                    <a:bodyPr/>
                    <a:lstStyle/>
                    <a:p>
                      <a:pPr marL="0" marR="0" algn="ctr">
                        <a:lnSpc>
                          <a:spcPct val="100000"/>
                        </a:lnSpc>
                        <a:spcBef>
                          <a:spcPts val="0"/>
                        </a:spcBef>
                        <a:spcAft>
                          <a:spcPts val="0"/>
                        </a:spcAft>
                      </a:pPr>
                      <a:r>
                        <a:rPr lang="en-US" sz="2000" dirty="0"/>
                        <a:t>Water absorption = 0.54%</a:t>
                      </a:r>
                      <a:endParaRPr lang="en-US" sz="2000" b="1" dirty="0">
                        <a:solidFill>
                          <a:schemeClr val="tx1"/>
                        </a:solidFill>
                        <a:latin typeface="Times New Roman" panose="02020603050405020304" pitchFamily="18" charset="0"/>
                        <a:ea typeface="Times New Roman"/>
                        <a:cs typeface="Times New Roman" panose="02020603050405020304" pitchFamily="18" charset="0"/>
                      </a:endParaRPr>
                    </a:p>
                  </a:txBody>
                  <a:tcPr marL="74277" marR="7427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a:xfrm>
            <a:off x="9220200" y="6405562"/>
            <a:ext cx="472546" cy="376238"/>
          </a:xfrm>
        </p:spPr>
        <p:txBody>
          <a:bodyPr/>
          <a:lstStyle/>
          <a:p>
            <a:pPr>
              <a:defRPr/>
            </a:pPr>
            <a:fld id="{B92AA298-68D0-48F8-B213-C8B207223576}" type="slidenum">
              <a:rPr lang="en-US" smtClean="0"/>
              <a:pPr>
                <a:defRPr/>
              </a:pPr>
              <a:t>23</a:t>
            </a:fld>
            <a:endParaRPr lang="en-US" dirty="0"/>
          </a:p>
        </p:txBody>
      </p:sp>
    </p:spTree>
    <p:extLst>
      <p:ext uri="{BB962C8B-B14F-4D97-AF65-F5344CB8AC3E}">
        <p14:creationId xmlns:p14="http://schemas.microsoft.com/office/powerpoint/2010/main" val="178710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86599" y="457200"/>
            <a:ext cx="1566201" cy="700087"/>
          </a:xfrm>
        </p:spPr>
        <p:txBody>
          <a:bodyPr anchor="ctr" anchorCtr="0"/>
          <a:lstStyle/>
          <a:p>
            <a:pPr algn="ctr"/>
            <a:r>
              <a:rPr lang="en-US" sz="3200" b="1" dirty="0">
                <a:solidFill>
                  <a:schemeClr val="tx1"/>
                </a:solidFill>
              </a:rPr>
              <a:t>Water.</a:t>
            </a:r>
          </a:p>
        </p:txBody>
      </p:sp>
      <p:sp>
        <p:nvSpPr>
          <p:cNvPr id="3" name="Content Placeholder 2"/>
          <p:cNvSpPr>
            <a:spLocks noGrp="1"/>
          </p:cNvSpPr>
          <p:nvPr>
            <p:ph idx="1"/>
          </p:nvPr>
        </p:nvSpPr>
        <p:spPr>
          <a:xfrm>
            <a:off x="165100" y="1981200"/>
            <a:ext cx="9536245" cy="4648200"/>
          </a:xfrm>
        </p:spPr>
        <p:txBody>
          <a:bodyPr/>
          <a:lstStyle/>
          <a:p>
            <a:pPr algn="just">
              <a:spcBef>
                <a:spcPts val="600"/>
              </a:spcBef>
              <a:spcAft>
                <a:spcPts val="600"/>
              </a:spcAft>
            </a:pPr>
            <a:r>
              <a:rPr lang="en-US" sz="2400" dirty="0"/>
              <a:t>Water fit for drinking is generally considered fit for making concrete.</a:t>
            </a:r>
          </a:p>
          <a:p>
            <a:pPr algn="just">
              <a:spcBef>
                <a:spcPts val="600"/>
              </a:spcBef>
              <a:spcAft>
                <a:spcPts val="600"/>
              </a:spcAft>
            </a:pPr>
            <a:r>
              <a:rPr lang="en-US" sz="2400" dirty="0"/>
              <a:t>Water should be free from acids, oils, </a:t>
            </a:r>
            <a:r>
              <a:rPr lang="en-US" sz="2400" dirty="0" err="1"/>
              <a:t>alkalies</a:t>
            </a:r>
            <a:r>
              <a:rPr lang="en-US" sz="2400" dirty="0"/>
              <a:t>, vegetables or other organic Impurities. </a:t>
            </a:r>
          </a:p>
          <a:p>
            <a:pPr marL="346075" indent="-346075" algn="just">
              <a:spcBef>
                <a:spcPts val="600"/>
              </a:spcBef>
              <a:spcAft>
                <a:spcPts val="600"/>
              </a:spcAft>
              <a:buNone/>
            </a:pPr>
            <a:r>
              <a:rPr lang="en-US" sz="2400" b="1" dirty="0">
                <a:solidFill>
                  <a:srgbClr val="C00000"/>
                </a:solidFill>
              </a:rPr>
              <a:t>Water has two functions in the concrete mix:</a:t>
            </a:r>
          </a:p>
          <a:p>
            <a:pPr algn="just">
              <a:spcBef>
                <a:spcPts val="600"/>
              </a:spcBef>
              <a:spcAft>
                <a:spcPts val="600"/>
              </a:spcAft>
            </a:pPr>
            <a:r>
              <a:rPr lang="en-US" sz="2400" dirty="0"/>
              <a:t>Firstly it reacts chemically with the cement to form a cement paste in which the </a:t>
            </a:r>
            <a:r>
              <a:rPr lang="en-US" sz="2400" dirty="0" err="1"/>
              <a:t>inhert</a:t>
            </a:r>
            <a:r>
              <a:rPr lang="en-US" sz="2400" dirty="0"/>
              <a:t> aggregates are held in suspension until the cement paste has hardened. </a:t>
            </a:r>
          </a:p>
          <a:p>
            <a:pPr algn="just">
              <a:spcBef>
                <a:spcPts val="600"/>
              </a:spcBef>
              <a:spcAft>
                <a:spcPts val="600"/>
              </a:spcAft>
            </a:pPr>
            <a:r>
              <a:rPr lang="en-US" sz="2400" dirty="0"/>
              <a:t>Secondly, it serves as a vehicle or lubricant in the mixture of aggregates (FA &amp; CA) and cement. </a:t>
            </a:r>
          </a:p>
        </p:txBody>
      </p:sp>
      <p:sp>
        <p:nvSpPr>
          <p:cNvPr id="4" name="Slide Number Placeholder 3"/>
          <p:cNvSpPr>
            <a:spLocks noGrp="1"/>
          </p:cNvSpPr>
          <p:nvPr>
            <p:ph type="sldNum" sz="quarter" idx="12"/>
          </p:nvPr>
        </p:nvSpPr>
        <p:spPr>
          <a:xfrm>
            <a:off x="9220200" y="6400800"/>
            <a:ext cx="472546" cy="300038"/>
          </a:xfrm>
        </p:spPr>
        <p:txBody>
          <a:bodyPr/>
          <a:lstStyle/>
          <a:p>
            <a:pPr>
              <a:defRPr/>
            </a:pPr>
            <a:fld id="{B92AA298-68D0-48F8-B213-C8B207223576}" type="slidenum">
              <a:rPr lang="en-US" smtClean="0"/>
              <a:pPr>
                <a:defRPr/>
              </a:pPr>
              <a:t>24</a:t>
            </a:fld>
            <a:endParaRPr lang="en-US" dirty="0"/>
          </a:p>
        </p:txBody>
      </p:sp>
      <p:sp>
        <p:nvSpPr>
          <p:cNvPr id="5" name="Title 1"/>
          <p:cNvSpPr txBox="1">
            <a:spLocks/>
          </p:cNvSpPr>
          <p:nvPr/>
        </p:nvSpPr>
        <p:spPr bwMode="auto">
          <a:xfrm>
            <a:off x="1600200" y="1052513"/>
            <a:ext cx="4267200" cy="7000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a:lstStyle>
          <a:p>
            <a:pPr algn="ctr"/>
            <a:r>
              <a:rPr lang="en-US" sz="3200" b="1" dirty="0">
                <a:solidFill>
                  <a:schemeClr val="tx1"/>
                </a:solidFill>
              </a:rPr>
              <a:t>BIS: 10262 - 2009</a:t>
            </a:r>
          </a:p>
        </p:txBody>
      </p:sp>
    </p:spTree>
    <p:extLst>
      <p:ext uri="{BB962C8B-B14F-4D97-AF65-F5344CB8AC3E}">
        <p14:creationId xmlns:p14="http://schemas.microsoft.com/office/powerpoint/2010/main" val="1149412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14450" y="685800"/>
            <a:ext cx="6991350" cy="685800"/>
          </a:xfrm>
        </p:spPr>
        <p:txBody>
          <a:bodyPr anchor="ctr" anchorCtr="0"/>
          <a:lstStyle/>
          <a:p>
            <a:r>
              <a:rPr lang="en-US" sz="3200" b="1" dirty="0">
                <a:solidFill>
                  <a:schemeClr val="tx1"/>
                </a:solidFill>
              </a:rPr>
              <a:t>Steel fibers: </a:t>
            </a:r>
            <a:r>
              <a:rPr lang="en-US" sz="3200" b="1" dirty="0">
                <a:solidFill>
                  <a:srgbClr val="C00000"/>
                </a:solidFill>
              </a:rPr>
              <a:t>Crimped steel fibers.</a:t>
            </a:r>
          </a:p>
        </p:txBody>
      </p:sp>
      <p:sp>
        <p:nvSpPr>
          <p:cNvPr id="4" name="Slide Number Placeholder 3"/>
          <p:cNvSpPr>
            <a:spLocks noGrp="1"/>
          </p:cNvSpPr>
          <p:nvPr>
            <p:ph type="sldNum" sz="quarter" idx="12"/>
          </p:nvPr>
        </p:nvSpPr>
        <p:spPr>
          <a:xfrm>
            <a:off x="9220200" y="6400800"/>
            <a:ext cx="472546" cy="300038"/>
          </a:xfrm>
        </p:spPr>
        <p:txBody>
          <a:bodyPr/>
          <a:lstStyle/>
          <a:p>
            <a:pPr>
              <a:defRPr/>
            </a:pPr>
            <a:fld id="{B92AA298-68D0-48F8-B213-C8B207223576}" type="slidenum">
              <a:rPr lang="en-US" smtClean="0"/>
              <a:pPr>
                <a:defRPr/>
              </a:pPr>
              <a:t>25</a:t>
            </a:fld>
            <a:endParaRPr lang="en-US" dirty="0"/>
          </a:p>
        </p:txBody>
      </p:sp>
      <p:pic>
        <p:nvPicPr>
          <p:cNvPr id="5" name="Content Placeholder 4" descr="C:\Users\123\Pictures\cbe9caa5_6195e36c_beb4_4bb3_a607_5db6ffecbe79.jpg"/>
          <p:cNvPicPr>
            <a:picLocks noGrp="1" noChangeAspect="1" noChangeArrowheads="1"/>
          </p:cNvPicPr>
          <p:nvPr>
            <p:ph idx="1"/>
          </p:nvPr>
        </p:nvPicPr>
        <p:blipFill>
          <a:blip r:embed="rId3" cstate="print"/>
          <a:srcRect/>
          <a:stretch>
            <a:fillRect/>
          </a:stretch>
        </p:blipFill>
        <p:spPr bwMode="auto">
          <a:xfrm>
            <a:off x="5410200" y="2133600"/>
            <a:ext cx="4292600" cy="3962400"/>
          </a:xfrm>
          <a:prstGeom prst="rect">
            <a:avLst/>
          </a:prstGeom>
          <a:noFill/>
          <a:ln w="9525">
            <a:noFill/>
            <a:miter lim="800000"/>
            <a:headEnd/>
            <a:tailEnd/>
          </a:ln>
        </p:spPr>
      </p:pic>
      <p:graphicFrame>
        <p:nvGraphicFramePr>
          <p:cNvPr id="6" name="Content Placeholder 4"/>
          <p:cNvGraphicFramePr>
            <a:graphicFrameLocks/>
          </p:cNvGraphicFramePr>
          <p:nvPr>
            <p:extLst>
              <p:ext uri="{D42A27DB-BD31-4B8C-83A1-F6EECF244321}">
                <p14:modId xmlns:p14="http://schemas.microsoft.com/office/powerpoint/2010/main" val="1226605483"/>
              </p:ext>
            </p:extLst>
          </p:nvPr>
        </p:nvGraphicFramePr>
        <p:xfrm>
          <a:off x="152400" y="1828800"/>
          <a:ext cx="4648200" cy="4933696"/>
        </p:xfrm>
        <a:graphic>
          <a:graphicData uri="http://schemas.openxmlformats.org/drawingml/2006/table">
            <a:tbl>
              <a:tblPr firstRow="1" bandRow="1">
                <a:tableStyleId>{93296810-A885-4BE3-A3E7-6D5BEEA58F35}</a:tableStyleId>
              </a:tblPr>
              <a:tblGrid>
                <a:gridCol w="2003534">
                  <a:extLst>
                    <a:ext uri="{9D8B030D-6E8A-4147-A177-3AD203B41FA5}">
                      <a16:colId xmlns:a16="http://schemas.microsoft.com/office/drawing/2014/main" val="20000"/>
                    </a:ext>
                  </a:extLst>
                </a:gridCol>
                <a:gridCol w="2644666">
                  <a:extLst>
                    <a:ext uri="{9D8B030D-6E8A-4147-A177-3AD203B41FA5}">
                      <a16:colId xmlns:a16="http://schemas.microsoft.com/office/drawing/2014/main" val="20001"/>
                    </a:ext>
                  </a:extLst>
                </a:gridCol>
              </a:tblGrid>
              <a:tr h="609600">
                <a:tc>
                  <a:txBody>
                    <a:bodyPr/>
                    <a:lstStyle/>
                    <a:p>
                      <a:pPr algn="ctr"/>
                      <a:r>
                        <a:rPr lang="en-US" sz="2400" dirty="0">
                          <a:solidFill>
                            <a:schemeClr val="tx1"/>
                          </a:solidFill>
                        </a:rPr>
                        <a:t>Parameter</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Values</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l"/>
                      <a:r>
                        <a:rPr lang="en-US" sz="2400" dirty="0"/>
                        <a:t>Size</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1.00 mm (Thick)</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l"/>
                      <a:r>
                        <a:rPr lang="en-US" sz="2400" dirty="0"/>
                        <a:t>Length</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35 mm</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l"/>
                      <a:r>
                        <a:rPr lang="en-US" sz="2400" dirty="0"/>
                        <a:t>Aspect Ratio</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35</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marL="0" algn="l" defTabSz="914400" rtl="0" eaLnBrk="1" latinLnBrk="0" hangingPunct="1"/>
                      <a:r>
                        <a:rPr lang="en-US" sz="2400" kern="1200" dirty="0"/>
                        <a:t>Tensile strength</a:t>
                      </a:r>
                      <a:endParaRPr lang="en-US" sz="2400" kern="1200" dirty="0">
                        <a:solidFill>
                          <a:schemeClr val="dk1"/>
                        </a:solidFill>
                        <a:latin typeface="+mn-lt"/>
                        <a:ea typeface="+mn-ea"/>
                        <a:cs typeface="+mn-cs"/>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2400" kern="1200" dirty="0"/>
                        <a:t>1100 </a:t>
                      </a:r>
                      <a:r>
                        <a:rPr lang="en-US" sz="2400" kern="1200" dirty="0" err="1"/>
                        <a:t>MPa</a:t>
                      </a:r>
                      <a:endParaRPr lang="en-US" sz="2400" kern="1200" dirty="0">
                        <a:solidFill>
                          <a:schemeClr val="dk1"/>
                        </a:solidFill>
                        <a:latin typeface="+mn-lt"/>
                        <a:ea typeface="+mn-ea"/>
                        <a:cs typeface="+mn-cs"/>
                      </a:endParaRPr>
                    </a:p>
                  </a:txBody>
                  <a:tcPr marL="99060" marR="990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59727">
                <a:tc>
                  <a:txBody>
                    <a:bodyPr/>
                    <a:lstStyle/>
                    <a:p>
                      <a:pPr algn="l"/>
                      <a:r>
                        <a:rPr lang="en-US" sz="2400" dirty="0"/>
                        <a:t>Ultimate Strength</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1395 MPa</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l"/>
                      <a:r>
                        <a:rPr lang="en-US" sz="2400" dirty="0"/>
                        <a:t>Density</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1000"/>
                        </a:spcAft>
                      </a:pPr>
                      <a:r>
                        <a:rPr lang="en-US" sz="2400" dirty="0"/>
                        <a:t>7850 </a:t>
                      </a:r>
                      <a:r>
                        <a:rPr lang="en-US" sz="2400" b="1" dirty="0">
                          <a:solidFill>
                            <a:srgbClr val="000000"/>
                          </a:solidFill>
                          <a:latin typeface="Times New Roman"/>
                          <a:ea typeface="Times New Roman"/>
                          <a:cs typeface="Times New Roman"/>
                        </a:rPr>
                        <a:t>kg/m</a:t>
                      </a:r>
                      <a:r>
                        <a:rPr lang="en-US" sz="2400" b="1" baseline="30000" dirty="0">
                          <a:solidFill>
                            <a:srgbClr val="000000"/>
                          </a:solidFill>
                          <a:latin typeface="Times New Roman"/>
                          <a:ea typeface="Times New Roman"/>
                          <a:cs typeface="Times New Roman"/>
                        </a:rPr>
                        <a:t>3</a:t>
                      </a:r>
                      <a:endParaRPr lang="en-US" sz="2400" b="1" dirty="0">
                        <a:latin typeface="Calibri"/>
                        <a:ea typeface="Times New Roman"/>
                        <a:cs typeface="Times New Roman"/>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l"/>
                      <a:r>
                        <a:rPr lang="en-US" sz="2400" dirty="0"/>
                        <a:t>Young’s Modulus</a:t>
                      </a: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1000"/>
                        </a:spcAft>
                      </a:pPr>
                      <a:r>
                        <a:rPr lang="en-US" sz="2400" kern="1200" dirty="0">
                          <a:solidFill>
                            <a:schemeClr val="dk1"/>
                          </a:solidFill>
                          <a:latin typeface="+mn-lt"/>
                          <a:ea typeface="+mn-ea"/>
                          <a:cs typeface="+mn-cs"/>
                        </a:rPr>
                        <a:t>210 </a:t>
                      </a:r>
                      <a:r>
                        <a:rPr lang="en-US" sz="2400" kern="1200" dirty="0" err="1">
                          <a:solidFill>
                            <a:schemeClr val="dk1"/>
                          </a:solidFill>
                          <a:latin typeface="+mn-lt"/>
                          <a:ea typeface="+mn-ea"/>
                          <a:cs typeface="+mn-cs"/>
                        </a:rPr>
                        <a:t>GPa</a:t>
                      </a:r>
                      <a:endParaRPr lang="en-US" sz="2400" kern="1200" dirty="0">
                        <a:solidFill>
                          <a:schemeClr val="dk1"/>
                        </a:solidFill>
                        <a:latin typeface="+mn-lt"/>
                        <a:ea typeface="+mn-ea"/>
                        <a:cs typeface="+mn-cs"/>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72596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357254" y="6405562"/>
            <a:ext cx="396346" cy="376238"/>
          </a:xfrm>
        </p:spPr>
        <p:txBody>
          <a:bodyPr/>
          <a:lstStyle/>
          <a:p>
            <a:pPr>
              <a:defRPr/>
            </a:pPr>
            <a:fld id="{B92AA298-68D0-48F8-B213-C8B207223576}" type="slidenum">
              <a:rPr lang="en-US" smtClean="0"/>
              <a:pPr>
                <a:defRPr/>
              </a:pPr>
              <a:t>26</a:t>
            </a:fld>
            <a:endParaRPr lang="en-US" dirty="0"/>
          </a:p>
        </p:txBody>
      </p:sp>
      <p:sp>
        <p:nvSpPr>
          <p:cNvPr id="5" name="Title 1"/>
          <p:cNvSpPr>
            <a:spLocks noGrp="1"/>
          </p:cNvSpPr>
          <p:nvPr>
            <p:ph type="title"/>
          </p:nvPr>
        </p:nvSpPr>
        <p:spPr>
          <a:xfrm>
            <a:off x="1219200" y="381000"/>
            <a:ext cx="8305800" cy="1066800"/>
          </a:xfrm>
        </p:spPr>
        <p:txBody>
          <a:bodyPr anchor="ctr" anchorCtr="0"/>
          <a:lstStyle/>
          <a:p>
            <a:r>
              <a:rPr lang="en-US" sz="2700" b="1" dirty="0">
                <a:solidFill>
                  <a:srgbClr val="C00000"/>
                </a:solidFill>
              </a:rPr>
              <a:t>WASTE FOUNDRY SAND</a:t>
            </a:r>
          </a:p>
        </p:txBody>
      </p:sp>
      <p:sp>
        <p:nvSpPr>
          <p:cNvPr id="3" name="Content Placeholder 2">
            <a:extLst>
              <a:ext uri="{FF2B5EF4-FFF2-40B4-BE49-F238E27FC236}">
                <a16:creationId xmlns:a16="http://schemas.microsoft.com/office/drawing/2014/main" id="{71114CEE-7E29-09A4-0A5C-EDE58AA5A17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0213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9372600" cy="4419600"/>
          </a:xfrm>
        </p:spPr>
        <p:txBody>
          <a:bodyPr/>
          <a:lstStyle/>
          <a:p>
            <a:pPr marL="0" indent="0" algn="ctr">
              <a:buNone/>
            </a:pPr>
            <a:r>
              <a:rPr lang="en-US" sz="2800" b="1" dirty="0"/>
              <a:t>Equipment used for conducting various tests:</a:t>
            </a:r>
          </a:p>
          <a:p>
            <a:pPr lvl="0" algn="just">
              <a:lnSpc>
                <a:spcPct val="150000"/>
              </a:lnSpc>
              <a:spcBef>
                <a:spcPts val="600"/>
              </a:spcBef>
              <a:spcAft>
                <a:spcPts val="600"/>
              </a:spcAft>
            </a:pPr>
            <a:r>
              <a:rPr lang="en-US" sz="2400" dirty="0"/>
              <a:t>Workability equipment like slump cone, compaction factor test apparatus, Compression testing machine (CTM).</a:t>
            </a:r>
          </a:p>
          <a:p>
            <a:pPr lvl="0" algn="just">
              <a:lnSpc>
                <a:spcPct val="150000"/>
              </a:lnSpc>
              <a:spcBef>
                <a:spcPts val="600"/>
              </a:spcBef>
              <a:spcAft>
                <a:spcPts val="600"/>
              </a:spcAft>
            </a:pPr>
            <a:r>
              <a:rPr lang="en-US" sz="2400" dirty="0"/>
              <a:t>Flexural testing machine.</a:t>
            </a:r>
          </a:p>
          <a:p>
            <a:endParaRPr lang="en-US" dirty="0"/>
          </a:p>
        </p:txBody>
      </p:sp>
      <p:sp>
        <p:nvSpPr>
          <p:cNvPr id="4" name="Slide Number Placeholder 3"/>
          <p:cNvSpPr>
            <a:spLocks noGrp="1"/>
          </p:cNvSpPr>
          <p:nvPr>
            <p:ph type="sldNum" sz="quarter" idx="12"/>
          </p:nvPr>
        </p:nvSpPr>
        <p:spPr>
          <a:xfrm>
            <a:off x="9281054" y="6405562"/>
            <a:ext cx="472546" cy="376238"/>
          </a:xfrm>
        </p:spPr>
        <p:txBody>
          <a:bodyPr/>
          <a:lstStyle/>
          <a:p>
            <a:pPr>
              <a:defRPr/>
            </a:pPr>
            <a:fld id="{B92AA298-68D0-48F8-B213-C8B207223576}" type="slidenum">
              <a:rPr lang="en-US" smtClean="0"/>
              <a:pPr>
                <a:defRPr/>
              </a:pPr>
              <a:t>27</a:t>
            </a:fld>
            <a:endParaRPr lang="en-US" dirty="0"/>
          </a:p>
        </p:txBody>
      </p:sp>
      <p:sp>
        <p:nvSpPr>
          <p:cNvPr id="5" name="Title 1"/>
          <p:cNvSpPr txBox="1">
            <a:spLocks/>
          </p:cNvSpPr>
          <p:nvPr/>
        </p:nvSpPr>
        <p:spPr bwMode="auto">
          <a:xfrm>
            <a:off x="1524000" y="457200"/>
            <a:ext cx="4038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3200" b="1" i="0" u="none" strike="noStrike" kern="0" cap="none" spc="0" normalizeH="0" baseline="0" noProof="0" dirty="0">
                <a:ln>
                  <a:noFill/>
                </a:ln>
                <a:solidFill>
                  <a:srgbClr val="C00000"/>
                </a:solidFill>
                <a:effectLst/>
                <a:uLnTx/>
                <a:uFillTx/>
                <a:latin typeface="+mj-lt"/>
                <a:ea typeface="+mj-ea"/>
                <a:cs typeface="+mj-cs"/>
              </a:rPr>
              <a:t>4.2 Methodology:</a:t>
            </a:r>
            <a:endParaRPr kumimoji="0" lang="en-US" sz="2200" b="1" i="0" u="none" strike="noStrike" kern="0" cap="none" spc="0" normalizeH="0" baseline="0" noProof="0" dirty="0">
              <a:ln>
                <a:noFill/>
              </a:ln>
              <a:solidFill>
                <a:srgbClr val="C00000"/>
              </a:solidFill>
              <a:effectLst/>
              <a:uLnTx/>
              <a:uFillTx/>
              <a:latin typeface="+mj-lt"/>
              <a:ea typeface="+mj-ea"/>
              <a:cs typeface="+mj-cs"/>
            </a:endParaRPr>
          </a:p>
        </p:txBody>
      </p:sp>
    </p:spTree>
    <p:extLst>
      <p:ext uri="{BB962C8B-B14F-4D97-AF65-F5344CB8AC3E}">
        <p14:creationId xmlns:p14="http://schemas.microsoft.com/office/powerpoint/2010/main" val="6225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357254" y="6481762"/>
            <a:ext cx="396346" cy="300038"/>
          </a:xfrm>
        </p:spPr>
        <p:txBody>
          <a:bodyPr/>
          <a:lstStyle/>
          <a:p>
            <a:pPr>
              <a:defRPr/>
            </a:pPr>
            <a:fld id="{B92AA298-68D0-48F8-B213-C8B207223576}" type="slidenum">
              <a:rPr lang="en-US" smtClean="0"/>
              <a:pPr>
                <a:defRPr/>
              </a:pPr>
              <a:t>28</a:t>
            </a:fld>
            <a:endParaRPr lang="en-US"/>
          </a:p>
        </p:txBody>
      </p:sp>
      <p:sp>
        <p:nvSpPr>
          <p:cNvPr id="7" name="Content Placeholder 2"/>
          <p:cNvSpPr>
            <a:spLocks noGrp="1"/>
          </p:cNvSpPr>
          <p:nvPr>
            <p:ph idx="1"/>
          </p:nvPr>
        </p:nvSpPr>
        <p:spPr>
          <a:xfrm>
            <a:off x="1143000" y="1600200"/>
            <a:ext cx="8534401" cy="4648200"/>
          </a:xfrm>
        </p:spPr>
        <p:txBody>
          <a:bodyPr/>
          <a:lstStyle/>
          <a:p>
            <a:pPr marL="919163" lvl="0" indent="-571500" algn="just">
              <a:lnSpc>
                <a:spcPct val="150000"/>
              </a:lnSpc>
              <a:spcBef>
                <a:spcPts val="600"/>
              </a:spcBef>
              <a:spcAft>
                <a:spcPts val="600"/>
              </a:spcAft>
              <a:buClr>
                <a:srgbClr val="CC6600"/>
              </a:buClr>
              <a:buSzPct val="90000"/>
              <a:buFont typeface="Wingdings" pitchFamily="2" charset="2"/>
              <a:buChar char="Ø"/>
            </a:pPr>
            <a:r>
              <a:rPr lang="en-US" sz="2400" dirty="0"/>
              <a:t>Standard consistency test, initial setting time and final setting time of cement, Specific gravity of cement.</a:t>
            </a:r>
          </a:p>
          <a:p>
            <a:pPr marL="919163" lvl="0" indent="-571500" algn="just">
              <a:lnSpc>
                <a:spcPct val="150000"/>
              </a:lnSpc>
              <a:spcBef>
                <a:spcPts val="600"/>
              </a:spcBef>
              <a:spcAft>
                <a:spcPts val="600"/>
              </a:spcAft>
              <a:buClr>
                <a:srgbClr val="CC6600"/>
              </a:buClr>
              <a:buSzPct val="90000"/>
              <a:buFont typeface="Wingdings" pitchFamily="2" charset="2"/>
              <a:buChar char="Ø"/>
            </a:pPr>
            <a:r>
              <a:rPr lang="en-IN" sz="2400" dirty="0"/>
              <a:t>Specific gravity of fine and coarse aggregates.</a:t>
            </a:r>
            <a:endParaRPr lang="en-US" sz="2400" dirty="0"/>
          </a:p>
          <a:p>
            <a:pPr marL="919163" lvl="0" indent="-571500" algn="just">
              <a:lnSpc>
                <a:spcPct val="150000"/>
              </a:lnSpc>
              <a:spcBef>
                <a:spcPts val="600"/>
              </a:spcBef>
              <a:spcAft>
                <a:spcPts val="600"/>
              </a:spcAft>
              <a:buClr>
                <a:srgbClr val="CC6600"/>
              </a:buClr>
              <a:buSzPct val="90000"/>
              <a:buFont typeface="Wingdings" pitchFamily="2" charset="2"/>
              <a:buChar char="Ø"/>
            </a:pPr>
            <a:r>
              <a:rPr lang="en-US" sz="2400" dirty="0"/>
              <a:t>Sieve analysis of </a:t>
            </a:r>
            <a:r>
              <a:rPr lang="en-IN" sz="2400" dirty="0"/>
              <a:t>fine and coarse aggregates.</a:t>
            </a:r>
          </a:p>
          <a:p>
            <a:pPr marL="919163" lvl="0" indent="-571500" algn="just">
              <a:lnSpc>
                <a:spcPct val="150000"/>
              </a:lnSpc>
              <a:spcBef>
                <a:spcPts val="600"/>
              </a:spcBef>
              <a:spcAft>
                <a:spcPts val="600"/>
              </a:spcAft>
              <a:buClr>
                <a:srgbClr val="CC6600"/>
              </a:buClr>
              <a:buSzPct val="90000"/>
              <a:buFont typeface="Wingdings" pitchFamily="2" charset="2"/>
              <a:buChar char="Ø"/>
            </a:pPr>
            <a:r>
              <a:rPr lang="en-IN" sz="2400" dirty="0"/>
              <a:t>Fineness modulus of fine and coarse aggregates.</a:t>
            </a:r>
            <a:endParaRPr lang="en-US" sz="2400" dirty="0"/>
          </a:p>
          <a:p>
            <a:pPr marL="919163" lvl="0" indent="-571500" algn="just">
              <a:lnSpc>
                <a:spcPct val="150000"/>
              </a:lnSpc>
              <a:spcBef>
                <a:spcPts val="600"/>
              </a:spcBef>
              <a:spcAft>
                <a:spcPts val="600"/>
              </a:spcAft>
              <a:buClr>
                <a:srgbClr val="CC6600"/>
              </a:buClr>
              <a:buSzPct val="90000"/>
              <a:buFont typeface="Wingdings" pitchFamily="2" charset="2"/>
              <a:buChar char="Ø"/>
            </a:pPr>
            <a:r>
              <a:rPr lang="en-IN" sz="2400" dirty="0"/>
              <a:t>Density of fine and coarse aggregates.</a:t>
            </a:r>
            <a:endParaRPr lang="en-US" sz="2400" dirty="0"/>
          </a:p>
        </p:txBody>
      </p:sp>
      <p:sp>
        <p:nvSpPr>
          <p:cNvPr id="2" name="Rectangle 1"/>
          <p:cNvSpPr/>
          <p:nvPr/>
        </p:nvSpPr>
        <p:spPr>
          <a:xfrm>
            <a:off x="2574570" y="990600"/>
            <a:ext cx="4435830" cy="507831"/>
          </a:xfrm>
          <a:prstGeom prst="rect">
            <a:avLst/>
          </a:prstGeom>
        </p:spPr>
        <p:txBody>
          <a:bodyPr wrap="none">
            <a:spAutoFit/>
          </a:bodyPr>
          <a:lstStyle/>
          <a:p>
            <a:pPr lvl="0" algn="just">
              <a:spcBef>
                <a:spcPct val="20000"/>
              </a:spcBef>
              <a:buClr>
                <a:srgbClr val="3333CC"/>
              </a:buClr>
              <a:buSzPct val="60000"/>
            </a:pPr>
            <a:r>
              <a:rPr lang="en-US" sz="2700" b="1" kern="0" dirty="0">
                <a:solidFill>
                  <a:srgbClr val="C00000"/>
                </a:solidFill>
                <a:latin typeface="Tahoma"/>
              </a:rPr>
              <a:t>Basic tests on materials:</a:t>
            </a:r>
          </a:p>
        </p:txBody>
      </p:sp>
    </p:spTree>
    <p:extLst>
      <p:ext uri="{BB962C8B-B14F-4D97-AF65-F5344CB8AC3E}">
        <p14:creationId xmlns:p14="http://schemas.microsoft.com/office/powerpoint/2010/main" val="404237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905000"/>
            <a:ext cx="9601200" cy="4648200"/>
          </a:xfrm>
        </p:spPr>
        <p:txBody>
          <a:bodyPr/>
          <a:lstStyle/>
          <a:p>
            <a:pPr algn="just"/>
            <a:r>
              <a:rPr lang="en-US" sz="2700" b="1" dirty="0">
                <a:solidFill>
                  <a:srgbClr val="C00000"/>
                </a:solidFill>
                <a:latin typeface="+mj-lt"/>
                <a:ea typeface="+mj-ea"/>
                <a:cs typeface="+mj-cs"/>
              </a:rPr>
              <a:t>Test on fresh concrete - </a:t>
            </a:r>
            <a:r>
              <a:rPr lang="en-US" sz="2700" b="1" dirty="0"/>
              <a:t>Workability characteristics</a:t>
            </a:r>
            <a:r>
              <a:rPr lang="en-US" sz="2700" dirty="0"/>
              <a:t>:</a:t>
            </a:r>
          </a:p>
          <a:p>
            <a:pPr marL="1712913" indent="-450850" algn="just">
              <a:spcBef>
                <a:spcPts val="600"/>
              </a:spcBef>
              <a:spcAft>
                <a:spcPts val="600"/>
              </a:spcAft>
              <a:buSzPct val="90000"/>
              <a:buFont typeface="+mj-lt"/>
              <a:buAutoNum type="romanLcPeriod"/>
            </a:pPr>
            <a:r>
              <a:rPr lang="en-US" sz="2400" dirty="0"/>
              <a:t>Slump test.</a:t>
            </a:r>
          </a:p>
          <a:p>
            <a:pPr marL="1712913" indent="-450850" algn="just">
              <a:spcBef>
                <a:spcPts val="600"/>
              </a:spcBef>
              <a:spcAft>
                <a:spcPts val="600"/>
              </a:spcAft>
              <a:buSzPct val="90000"/>
              <a:buFont typeface="+mj-lt"/>
              <a:buAutoNum type="romanLcPeriod"/>
            </a:pPr>
            <a:r>
              <a:rPr lang="en-US" sz="2400" dirty="0"/>
              <a:t>Compaction factor test.</a:t>
            </a:r>
          </a:p>
        </p:txBody>
      </p:sp>
      <p:sp>
        <p:nvSpPr>
          <p:cNvPr id="4" name="Slide Number Placeholder 3"/>
          <p:cNvSpPr>
            <a:spLocks noGrp="1"/>
          </p:cNvSpPr>
          <p:nvPr>
            <p:ph type="sldNum" sz="quarter" idx="12"/>
          </p:nvPr>
        </p:nvSpPr>
        <p:spPr>
          <a:xfrm>
            <a:off x="9296400" y="6324600"/>
            <a:ext cx="396346" cy="376238"/>
          </a:xfrm>
        </p:spPr>
        <p:txBody>
          <a:bodyPr/>
          <a:lstStyle/>
          <a:p>
            <a:pPr>
              <a:defRPr/>
            </a:pPr>
            <a:fld id="{B92AA298-68D0-48F8-B213-C8B207223576}" type="slidenum">
              <a:rPr lang="en-US" smtClean="0"/>
              <a:pPr>
                <a:defRPr/>
              </a:pPr>
              <a:t>29</a:t>
            </a:fld>
            <a:endParaRPr lang="en-US" dirty="0"/>
          </a:p>
        </p:txBody>
      </p:sp>
      <p:sp>
        <p:nvSpPr>
          <p:cNvPr id="2" name="Rectangle 1"/>
          <p:cNvSpPr/>
          <p:nvPr/>
        </p:nvSpPr>
        <p:spPr>
          <a:xfrm>
            <a:off x="1621270" y="762000"/>
            <a:ext cx="5719836" cy="523220"/>
          </a:xfrm>
          <a:prstGeom prst="rect">
            <a:avLst/>
          </a:prstGeom>
        </p:spPr>
        <p:txBody>
          <a:bodyPr wrap="none">
            <a:spAutoFit/>
          </a:bodyPr>
          <a:lstStyle/>
          <a:p>
            <a:pPr algn="just"/>
            <a:r>
              <a:rPr lang="en-US" sz="2800" b="1" dirty="0"/>
              <a:t>Contd. </a:t>
            </a:r>
            <a:r>
              <a:rPr lang="en-US" sz="2700" b="1" dirty="0">
                <a:solidFill>
                  <a:srgbClr val="C00000"/>
                </a:solidFill>
              </a:rPr>
              <a:t>Basic tests on materials:</a:t>
            </a:r>
          </a:p>
        </p:txBody>
      </p:sp>
    </p:spTree>
    <p:extLst>
      <p:ext uri="{BB962C8B-B14F-4D97-AF65-F5344CB8AC3E}">
        <p14:creationId xmlns:p14="http://schemas.microsoft.com/office/powerpoint/2010/main" val="147906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752600" y="533400"/>
            <a:ext cx="6362700" cy="762000"/>
          </a:xfrm>
        </p:spPr>
        <p:txBody>
          <a:bodyPr anchor="ctr" anchorCtr="0"/>
          <a:lstStyle/>
          <a:p>
            <a:pPr algn="ctr" eaLnBrk="1" hangingPunct="1"/>
            <a:r>
              <a:rPr lang="en-US" sz="3200" b="1" dirty="0">
                <a:solidFill>
                  <a:srgbClr val="C00000"/>
                </a:solidFill>
              </a:rPr>
              <a:t>Chapter 1:   INTRODUCTION</a:t>
            </a:r>
          </a:p>
        </p:txBody>
      </p:sp>
      <p:sp>
        <p:nvSpPr>
          <p:cNvPr id="4099" name="Rectangle 3"/>
          <p:cNvSpPr>
            <a:spLocks noGrp="1" noChangeArrowheads="1"/>
          </p:cNvSpPr>
          <p:nvPr>
            <p:ph type="body" idx="1"/>
          </p:nvPr>
        </p:nvSpPr>
        <p:spPr>
          <a:xfrm>
            <a:off x="330200" y="2133600"/>
            <a:ext cx="9163050" cy="3886200"/>
          </a:xfrm>
        </p:spPr>
        <p:txBody>
          <a:bodyPr/>
          <a:lstStyle/>
          <a:p>
            <a:pPr algn="just" eaLnBrk="1" hangingPunct="1">
              <a:lnSpc>
                <a:spcPct val="90000"/>
              </a:lnSpc>
              <a:buNone/>
              <a:defRPr/>
            </a:pPr>
            <a:r>
              <a:rPr lang="en-US" sz="2800" b="1" dirty="0"/>
              <a:t>Concrete:</a:t>
            </a:r>
          </a:p>
          <a:p>
            <a:pPr algn="just" eaLnBrk="1" hangingPunct="1">
              <a:lnSpc>
                <a:spcPct val="90000"/>
              </a:lnSpc>
              <a:buNone/>
              <a:defRPr/>
            </a:pPr>
            <a:endParaRPr lang="en-US" sz="2800" dirty="0">
              <a:latin typeface="+mj-lt"/>
            </a:endParaRPr>
          </a:p>
          <a:p>
            <a:pPr eaLnBrk="1" hangingPunct="1">
              <a:lnSpc>
                <a:spcPct val="90000"/>
              </a:lnSpc>
              <a:defRPr/>
            </a:pPr>
            <a:r>
              <a:rPr lang="en-US" sz="2800" dirty="0">
                <a:latin typeface="Times New Roman" panose="02020603050405020304" pitchFamily="18" charset="0"/>
                <a:cs typeface="Times New Roman" panose="02020603050405020304" pitchFamily="18" charset="0"/>
              </a:rPr>
              <a:t>Concrete is the back bone of construction industries around the world. The concrete is increasing day by day as a population of human are increasing as per their demand.</a:t>
            </a:r>
          </a:p>
          <a:p>
            <a:pPr eaLnBrk="1" hangingPunct="1">
              <a:lnSpc>
                <a:spcPct val="90000"/>
              </a:lnSpc>
              <a:defRPr/>
            </a:pPr>
            <a:r>
              <a:rPr lang="en-US" sz="2800" dirty="0">
                <a:latin typeface="Times New Roman" panose="02020603050405020304" pitchFamily="18" charset="0"/>
                <a:cs typeface="Times New Roman" panose="02020603050405020304" pitchFamily="18" charset="0"/>
              </a:rPr>
              <a:t>Primary constituent of concrete like cement, coarse aggregate, fine aggregate and water and it leads us as to various sustainable issues.</a:t>
            </a:r>
          </a:p>
        </p:txBody>
      </p:sp>
      <p:sp>
        <p:nvSpPr>
          <p:cNvPr id="5124" name="Slide Number Placeholder 3"/>
          <p:cNvSpPr>
            <a:spLocks noGrp="1"/>
          </p:cNvSpPr>
          <p:nvPr>
            <p:ph type="sldNum" sz="quarter" idx="12"/>
          </p:nvPr>
        </p:nvSpPr>
        <p:spPr>
          <a:noFill/>
          <a:ln w="9525">
            <a:noFill/>
            <a:miter lim="800000"/>
            <a:headEnd/>
            <a:tailEnd/>
          </a:ln>
          <a:effectLst/>
        </p:spPr>
        <p:txBody>
          <a:bodyPr vert="horz" wrap="square" lIns="91440" tIns="45720" rIns="91440" bIns="45720" numCol="1" anchor="b" anchorCtr="0" compatLnSpc="1">
            <a:prstTxWarp prst="textNoShape">
              <a:avLst/>
            </a:prstTxWarp>
          </a:bodyPr>
          <a:lstStyle/>
          <a:p>
            <a:fld id="{AD8E78F1-AE8D-486F-BC50-8F1F6CDF717D}"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855" y="1905000"/>
            <a:ext cx="9548945" cy="533400"/>
          </a:xfrm>
        </p:spPr>
        <p:txBody>
          <a:bodyPr/>
          <a:lstStyle/>
          <a:p>
            <a:pPr marL="0" indent="0" algn="just">
              <a:buNone/>
              <a:tabLst>
                <a:tab pos="1423988" algn="l"/>
              </a:tabLst>
            </a:pPr>
            <a:r>
              <a:rPr lang="en-US" sz="2700" b="1" dirty="0">
                <a:solidFill>
                  <a:srgbClr val="C00000"/>
                </a:solidFill>
                <a:latin typeface="+mj-lt"/>
                <a:ea typeface="+mj-ea"/>
                <a:cs typeface="+mj-cs"/>
              </a:rPr>
              <a:t>Test on hardened concrete -</a:t>
            </a:r>
            <a:r>
              <a:rPr lang="en-US" sz="2700" dirty="0"/>
              <a:t> </a:t>
            </a:r>
            <a:r>
              <a:rPr lang="en-US" sz="2700" b="1" dirty="0"/>
              <a:t>Strength characteristics:</a:t>
            </a:r>
            <a:endParaRPr lang="en-US" b="1" dirty="0"/>
          </a:p>
          <a:p>
            <a:pPr>
              <a:buNone/>
            </a:pPr>
            <a:endParaRPr lang="en-US" dirty="0"/>
          </a:p>
        </p:txBody>
      </p:sp>
      <p:sp>
        <p:nvSpPr>
          <p:cNvPr id="4" name="Slide Number Placeholder 3"/>
          <p:cNvSpPr>
            <a:spLocks noGrp="1"/>
          </p:cNvSpPr>
          <p:nvPr>
            <p:ph type="sldNum" sz="quarter" idx="12"/>
          </p:nvPr>
        </p:nvSpPr>
        <p:spPr>
          <a:xfrm>
            <a:off x="9372600" y="6481762"/>
            <a:ext cx="380999" cy="300038"/>
          </a:xfrm>
        </p:spPr>
        <p:txBody>
          <a:bodyPr/>
          <a:lstStyle/>
          <a:p>
            <a:pPr>
              <a:defRPr/>
            </a:pPr>
            <a:fld id="{B92AA298-68D0-48F8-B213-C8B207223576}" type="slidenum">
              <a:rPr lang="en-US" smtClean="0"/>
              <a:pPr>
                <a:defRPr/>
              </a:pPr>
              <a:t>30</a:t>
            </a:fld>
            <a:endParaRPr lang="en-US" dirty="0"/>
          </a:p>
        </p:txBody>
      </p:sp>
      <p:sp>
        <p:nvSpPr>
          <p:cNvPr id="5" name="Title 1"/>
          <p:cNvSpPr txBox="1">
            <a:spLocks/>
          </p:cNvSpPr>
          <p:nvPr/>
        </p:nvSpPr>
        <p:spPr bwMode="auto">
          <a:xfrm>
            <a:off x="1600200" y="2362200"/>
            <a:ext cx="8153400" cy="1219200"/>
          </a:xfrm>
          <a:prstGeom prst="rect">
            <a:avLst/>
          </a:prstGeom>
          <a:noFill/>
          <a:ln w="9525">
            <a:noFill/>
            <a:miter lim="800000"/>
            <a:headEnd/>
            <a:tailEnd/>
          </a:ln>
        </p:spPr>
        <p:txBody>
          <a:bodyPr vert="horz" wrap="square" lIns="91440" tIns="45720" rIns="91440" bIns="45720" numCol="2" anchor="b" anchorCtr="0" compatLnSpc="1">
            <a:prstTxWarp prst="textNoShape">
              <a:avLst/>
            </a:prstTxWarp>
          </a:bodyPr>
          <a:lstStyle/>
          <a:p>
            <a:pPr marL="566738" indent="-450850" algn="just">
              <a:buClr>
                <a:srgbClr val="CC6600"/>
              </a:buClr>
              <a:buSzPct val="90000"/>
              <a:buFont typeface="+mj-lt"/>
              <a:buAutoNum type="romanLcPeriod"/>
              <a:tabLst>
                <a:tab pos="1423988" algn="l"/>
              </a:tabLst>
            </a:pPr>
            <a:r>
              <a:rPr lang="en-US" sz="2400" dirty="0"/>
              <a:t>Compressive strength.</a:t>
            </a:r>
          </a:p>
          <a:p>
            <a:pPr marL="566738" indent="-450850" algn="just">
              <a:buClr>
                <a:srgbClr val="CC6600"/>
              </a:buClr>
              <a:buSzPct val="90000"/>
              <a:buFont typeface="+mj-lt"/>
              <a:buAutoNum type="romanLcPeriod"/>
              <a:tabLst>
                <a:tab pos="1423988" algn="l"/>
              </a:tabLst>
            </a:pPr>
            <a:r>
              <a:rPr lang="en-US" sz="2400" dirty="0"/>
              <a:t>Tensile strength.</a:t>
            </a:r>
          </a:p>
          <a:p>
            <a:pPr marL="566738" indent="-450850" algn="just">
              <a:buClr>
                <a:srgbClr val="CC6600"/>
              </a:buClr>
              <a:buSzPct val="90000"/>
              <a:buFont typeface="+mj-lt"/>
              <a:buAutoNum type="romanLcPeriod"/>
              <a:tabLst>
                <a:tab pos="1423988" algn="l"/>
              </a:tabLst>
            </a:pPr>
            <a:r>
              <a:rPr lang="en-US" sz="2400" dirty="0"/>
              <a:t>Flexural strength.</a:t>
            </a:r>
          </a:p>
        </p:txBody>
      </p:sp>
      <p:sp>
        <p:nvSpPr>
          <p:cNvPr id="6" name="Content Placeholder 2"/>
          <p:cNvSpPr txBox="1">
            <a:spLocks/>
          </p:cNvSpPr>
          <p:nvPr/>
        </p:nvSpPr>
        <p:spPr bwMode="auto">
          <a:xfrm>
            <a:off x="228601" y="3657600"/>
            <a:ext cx="9144000"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just" defTabSz="914400" rtl="0" eaLnBrk="0" fontAlgn="base" latinLnBrk="0" hangingPunct="0">
              <a:lnSpc>
                <a:spcPct val="100000"/>
              </a:lnSpc>
              <a:spcBef>
                <a:spcPct val="20000"/>
              </a:spcBef>
              <a:spcAft>
                <a:spcPct val="0"/>
              </a:spcAft>
              <a:buClr>
                <a:schemeClr val="folHlink"/>
              </a:buClr>
              <a:buSzPct val="60000"/>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1621270" y="762000"/>
            <a:ext cx="5719836" cy="523220"/>
          </a:xfrm>
          <a:prstGeom prst="rect">
            <a:avLst/>
          </a:prstGeom>
        </p:spPr>
        <p:txBody>
          <a:bodyPr wrap="none">
            <a:spAutoFit/>
          </a:bodyPr>
          <a:lstStyle/>
          <a:p>
            <a:pPr algn="just"/>
            <a:r>
              <a:rPr lang="en-US" sz="2800" b="1" dirty="0"/>
              <a:t>Contd. </a:t>
            </a:r>
            <a:r>
              <a:rPr lang="en-US" sz="2700" b="1" dirty="0">
                <a:solidFill>
                  <a:srgbClr val="C00000"/>
                </a:solidFill>
              </a:rPr>
              <a:t>Basic tests on materials:</a:t>
            </a:r>
          </a:p>
        </p:txBody>
      </p:sp>
    </p:spTree>
    <p:extLst>
      <p:ext uri="{BB962C8B-B14F-4D97-AF65-F5344CB8AC3E}">
        <p14:creationId xmlns:p14="http://schemas.microsoft.com/office/powerpoint/2010/main" val="9473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nodePh="1">
                                  <p:stCondLst>
                                    <p:cond delay="0"/>
                                  </p:stCondLst>
                                  <p:endCondLst>
                                    <p:cond evt="begin" delay="0">
                                      <p:tn val="22"/>
                                    </p:cond>
                                  </p:endCondLst>
                                  <p:childTnLst>
                                    <p:set>
                                      <p:cBhvr>
                                        <p:cTn id="23" dur="1" fill="hold">
                                          <p:stCondLst>
                                            <p:cond delay="0"/>
                                          </p:stCondLst>
                                        </p:cTn>
                                        <p:tgtEl>
                                          <p:spTgt spid="6">
                                            <p:txEl>
                                              <p:pRg st="0" end="0"/>
                                            </p:txEl>
                                          </p:spTgt>
                                        </p:tgtEl>
                                        <p:attrNameLst>
                                          <p:attrName>style.visibility</p:attrName>
                                        </p:attrNameLst>
                                      </p:cBhvr>
                                      <p:to>
                                        <p:strVal val="visible"/>
                                      </p:to>
                                    </p:set>
                                    <p:anim calcmode="lin" valueType="num">
                                      <p:cBhvr additive="base">
                                        <p:cTn id="2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533400"/>
            <a:ext cx="3810000" cy="609600"/>
          </a:xfrm>
        </p:spPr>
        <p:txBody>
          <a:bodyPr/>
          <a:lstStyle/>
          <a:p>
            <a:r>
              <a:rPr lang="en-US" sz="2900" b="1" dirty="0">
                <a:solidFill>
                  <a:schemeClr val="tx1"/>
                </a:solidFill>
              </a:rPr>
              <a:t>Mix Design for M30</a:t>
            </a:r>
          </a:p>
        </p:txBody>
      </p:sp>
      <p:sp>
        <p:nvSpPr>
          <p:cNvPr id="4" name="Slide Number Placeholder 3"/>
          <p:cNvSpPr>
            <a:spLocks noGrp="1"/>
          </p:cNvSpPr>
          <p:nvPr>
            <p:ph type="sldNum" sz="quarter" idx="12"/>
          </p:nvPr>
        </p:nvSpPr>
        <p:spPr>
          <a:xfrm>
            <a:off x="9357254" y="6481762"/>
            <a:ext cx="396346" cy="300038"/>
          </a:xfrm>
        </p:spPr>
        <p:txBody>
          <a:bodyPr/>
          <a:lstStyle/>
          <a:p>
            <a:pPr>
              <a:defRPr/>
            </a:pPr>
            <a:fld id="{B92AA298-68D0-48F8-B213-C8B207223576}" type="slidenum">
              <a:rPr lang="en-US" smtClean="0"/>
              <a:pPr>
                <a:defRPr/>
              </a:pPr>
              <a:t>31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719573389"/>
              </p:ext>
            </p:extLst>
          </p:nvPr>
        </p:nvGraphicFramePr>
        <p:xfrm>
          <a:off x="152398" y="2667000"/>
          <a:ext cx="9601202" cy="190500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514601">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609600">
                <a:tc>
                  <a:txBody>
                    <a:bodyPr/>
                    <a:lstStyle/>
                    <a:p>
                      <a:pPr marL="0" marR="0" algn="ctr" defTabSz="914400" rtl="0" eaLnBrk="1" latinLnBrk="0" hangingPunct="1">
                        <a:lnSpc>
                          <a:spcPct val="100000"/>
                        </a:lnSpc>
                        <a:spcBef>
                          <a:spcPts val="0"/>
                        </a:spcBef>
                        <a:spcAft>
                          <a:spcPts val="1000"/>
                        </a:spcAft>
                      </a:pPr>
                      <a:r>
                        <a:rPr lang="en-US" sz="2400" b="1" kern="1200" dirty="0">
                          <a:solidFill>
                            <a:schemeClr val="tx1"/>
                          </a:solidFill>
                          <a:latin typeface="+mn-lt"/>
                          <a:ea typeface="+mn-ea"/>
                          <a:cs typeface="+mn-cs"/>
                        </a:rPr>
                        <a:t>Grade of Concrete</a:t>
                      </a: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000"/>
                        </a:spcAft>
                      </a:pPr>
                      <a:r>
                        <a:rPr lang="en-US" sz="2400" dirty="0">
                          <a:solidFill>
                            <a:schemeClr val="tx1"/>
                          </a:solidFill>
                        </a:rPr>
                        <a:t>Cement</a:t>
                      </a:r>
                      <a:endParaRPr lang="en-US" sz="2400" dirty="0">
                        <a:solidFill>
                          <a:schemeClr val="tx1"/>
                        </a:solidFill>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000"/>
                        </a:spcAft>
                      </a:pPr>
                      <a:r>
                        <a:rPr lang="en-US" sz="2400" dirty="0">
                          <a:solidFill>
                            <a:schemeClr val="tx1"/>
                          </a:solidFill>
                        </a:rPr>
                        <a:t>Fine aggregate</a:t>
                      </a:r>
                      <a:endParaRPr lang="en-US" sz="2400" dirty="0">
                        <a:solidFill>
                          <a:schemeClr val="tx1"/>
                        </a:solidFill>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000"/>
                        </a:spcAft>
                      </a:pPr>
                      <a:r>
                        <a:rPr lang="en-US" sz="2400" dirty="0">
                          <a:solidFill>
                            <a:schemeClr val="tx1"/>
                          </a:solidFill>
                        </a:rPr>
                        <a:t>Coarse aggregate</a:t>
                      </a:r>
                      <a:endParaRPr lang="en-US" sz="2400" dirty="0">
                        <a:solidFill>
                          <a:schemeClr val="tx1"/>
                        </a:solidFill>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1000"/>
                        </a:spcAft>
                      </a:pPr>
                      <a:r>
                        <a:rPr lang="en-US" sz="2400" dirty="0">
                          <a:solidFill>
                            <a:schemeClr val="tx1"/>
                          </a:solidFill>
                        </a:rPr>
                        <a:t>w/c ratio</a:t>
                      </a:r>
                      <a:endParaRPr lang="en-US" sz="2400" dirty="0">
                        <a:solidFill>
                          <a:schemeClr val="tx1"/>
                        </a:solidFill>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685800">
                <a:tc rowSpan="2">
                  <a:txBody>
                    <a:bodyPr/>
                    <a:lstStyle/>
                    <a:p>
                      <a:pPr marL="0" marR="0" algn="ctr" defTabSz="914400" rtl="0" eaLnBrk="1" latinLnBrk="0" hangingPunct="1">
                        <a:lnSpc>
                          <a:spcPct val="100000"/>
                        </a:lnSpc>
                        <a:spcBef>
                          <a:spcPts val="0"/>
                        </a:spcBef>
                        <a:spcAft>
                          <a:spcPts val="0"/>
                        </a:spcAft>
                      </a:pPr>
                      <a:r>
                        <a:rPr lang="en-US" sz="2400" b="1" kern="1200" dirty="0">
                          <a:solidFill>
                            <a:schemeClr val="dk1"/>
                          </a:solidFill>
                          <a:latin typeface="Tahoma" pitchFamily="34" charset="0"/>
                          <a:ea typeface="Tahoma" pitchFamily="34" charset="0"/>
                          <a:cs typeface="Tahoma" pitchFamily="34" charset="0"/>
                        </a:rPr>
                        <a:t>M30</a:t>
                      </a: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400" b="1" dirty="0">
                          <a:latin typeface="Tahoma" pitchFamily="34" charset="0"/>
                          <a:ea typeface="Tahoma" pitchFamily="34" charset="0"/>
                          <a:cs typeface="Tahoma" pitchFamily="34" charset="0"/>
                        </a:rPr>
                        <a:t>413.33</a:t>
                      </a:r>
                      <a:endParaRPr lang="en-US" sz="2400" b="1" dirty="0">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400" b="1" dirty="0">
                          <a:latin typeface="Tahoma" pitchFamily="34" charset="0"/>
                          <a:ea typeface="Tahoma" pitchFamily="34" charset="0"/>
                          <a:cs typeface="Tahoma" pitchFamily="34" charset="0"/>
                        </a:rPr>
                        <a:t>641.88</a:t>
                      </a:r>
                      <a:r>
                        <a:rPr lang="en-US" sz="2400" b="1" dirty="0"/>
                        <a:t> kg/m</a:t>
                      </a:r>
                      <a:r>
                        <a:rPr lang="en-US" sz="2400" b="1" strike="noStrike" baseline="30000" dirty="0">
                          <a:effectLst>
                            <a:outerShdw blurRad="38100" dist="38100" dir="2700000" algn="tl">
                              <a:srgbClr val="000000">
                                <a:alpha val="43137"/>
                              </a:srgbClr>
                            </a:outerShdw>
                          </a:effectLst>
                        </a:rPr>
                        <a:t>3</a:t>
                      </a:r>
                      <a:endParaRPr lang="en-US" sz="2400" b="1" strike="noStrike" dirty="0">
                        <a:effectLst>
                          <a:outerShdw blurRad="38100" dist="38100" dir="2700000" algn="tl">
                            <a:srgbClr val="000000">
                              <a:alpha val="43137"/>
                            </a:srgbClr>
                          </a:outerShdw>
                        </a:effectLst>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400" b="1" dirty="0">
                          <a:latin typeface="Tahoma" pitchFamily="34" charset="0"/>
                          <a:ea typeface="Tahoma" pitchFamily="34" charset="0"/>
                          <a:cs typeface="Tahoma" pitchFamily="34" charset="0"/>
                        </a:rPr>
                        <a:t>1131.66</a:t>
                      </a:r>
                      <a:r>
                        <a:rPr lang="en-US" sz="2400" b="1" dirty="0"/>
                        <a:t> kg/m</a:t>
                      </a:r>
                      <a:r>
                        <a:rPr lang="en-US" sz="2400" b="1" baseline="30000" dirty="0"/>
                        <a:t>3</a:t>
                      </a:r>
                      <a:endParaRPr lang="en-US" sz="2400" b="1" dirty="0">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400" b="1" dirty="0"/>
                        <a:t>186.00</a:t>
                      </a:r>
                      <a:r>
                        <a:rPr lang="en-US" sz="2400" b="1" baseline="0" dirty="0"/>
                        <a:t> </a:t>
                      </a:r>
                      <a:r>
                        <a:rPr lang="en-US" sz="2400" b="1" dirty="0"/>
                        <a:t>L</a:t>
                      </a:r>
                      <a:endParaRPr lang="en-US" sz="2400" b="1" dirty="0">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7680">
                <a:tc vMerge="1">
                  <a:txBody>
                    <a:bodyPr/>
                    <a:lstStyle/>
                    <a:p>
                      <a:pPr marL="0" marR="0" algn="ctr">
                        <a:lnSpc>
                          <a:spcPct val="100000"/>
                        </a:lnSpc>
                        <a:spcBef>
                          <a:spcPts val="0"/>
                        </a:spcBef>
                        <a:spcAft>
                          <a:spcPts val="0"/>
                        </a:spcAft>
                      </a:pPr>
                      <a:endParaRPr lang="en-US" sz="2400" b="1" dirty="0">
                        <a:latin typeface="Calibri"/>
                        <a:ea typeface="Times New Roman"/>
                        <a:cs typeface="Times New Roman"/>
                      </a:endParaRPr>
                    </a:p>
                  </a:txBody>
                  <a:tcPr marL="74276" marR="74276" marT="0" marB="0" anchor="ctr"/>
                </a:tc>
                <a:tc>
                  <a:txBody>
                    <a:bodyPr/>
                    <a:lstStyle/>
                    <a:p>
                      <a:pPr marL="0" marR="0" algn="ctr">
                        <a:lnSpc>
                          <a:spcPct val="100000"/>
                        </a:lnSpc>
                        <a:spcBef>
                          <a:spcPts val="0"/>
                        </a:spcBef>
                        <a:spcAft>
                          <a:spcPts val="0"/>
                        </a:spcAft>
                      </a:pPr>
                      <a:r>
                        <a:rPr lang="en-US" sz="2400" b="1" dirty="0"/>
                        <a:t>1</a:t>
                      </a:r>
                      <a:endParaRPr lang="en-US" sz="2400" b="1" dirty="0">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400" b="1" dirty="0"/>
                        <a:t>1.47</a:t>
                      </a:r>
                      <a:endParaRPr lang="en-US" sz="2400" b="1" dirty="0">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400" b="1" dirty="0"/>
                        <a:t>2.48</a:t>
                      </a:r>
                      <a:endParaRPr lang="en-US" sz="2400" b="1" dirty="0">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US" sz="2400" b="1" dirty="0"/>
                        <a:t>0.45</a:t>
                      </a:r>
                      <a:endParaRPr lang="en-US" sz="2400" b="1" dirty="0">
                        <a:latin typeface="Calibri"/>
                        <a:ea typeface="Times New Roman"/>
                        <a:cs typeface="Times New Roman"/>
                      </a:endParaRPr>
                    </a:p>
                  </a:txBody>
                  <a:tcPr marL="74276" marR="742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7615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WordArt 2"/>
          <p:cNvSpPr>
            <a:spLocks noChangeArrowheads="1" noChangeShapeType="1"/>
          </p:cNvSpPr>
          <p:nvPr/>
        </p:nvSpPr>
        <p:spPr bwMode="auto">
          <a:xfrm>
            <a:off x="990600" y="2743200"/>
            <a:ext cx="8420100" cy="1752600"/>
          </a:xfrm>
          <a:prstGeom prst="rect">
            <a:avLst/>
          </a:prstGeom>
        </p:spPr>
        <p:txBody>
          <a:bodyPr wrap="none" fromWordArt="1">
            <a:prstTxWarp prst="textPlain">
              <a:avLst>
                <a:gd name="adj" fmla="val 50000"/>
              </a:avLst>
            </a:prstTxWarp>
          </a:bodyPr>
          <a:lstStyle/>
          <a:p>
            <a:pPr algn="ctr"/>
            <a:r>
              <a:rPr lang="en-US" sz="4000" kern="10" dirty="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Times New Roman"/>
                <a:cs typeface="Times New Roman"/>
              </a:rPr>
              <a:t>Thank you....</a:t>
            </a:r>
          </a:p>
        </p:txBody>
      </p:sp>
      <p:sp>
        <p:nvSpPr>
          <p:cNvPr id="34819" name="Slide Number Placeholder 2"/>
          <p:cNvSpPr>
            <a:spLocks noGrp="1"/>
          </p:cNvSpPr>
          <p:nvPr>
            <p:ph type="sldNum" sz="quarter" idx="12"/>
          </p:nvPr>
        </p:nvSpPr>
        <p:spPr>
          <a:noFill/>
        </p:spPr>
        <p:txBody>
          <a:bodyPr/>
          <a:lstStyle/>
          <a:p>
            <a:fld id="{DA4D6699-ECC8-4B88-A64B-96CEEB54EE8E}" type="slidenum">
              <a:rPr lang="en-US" smtClean="0">
                <a:solidFill>
                  <a:srgbClr val="7030A0"/>
                </a:solidFill>
              </a:rPr>
              <a:pPr/>
              <a:t>32</a:t>
            </a:fld>
            <a:endParaRPr lang="en-US">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p:cTn id="7" dur="500" fill="hold"/>
                                        <p:tgtEl>
                                          <p:spTgt spid="159746"/>
                                        </p:tgtEl>
                                        <p:attrNameLst>
                                          <p:attrName>ppt_w</p:attrName>
                                        </p:attrNameLst>
                                      </p:cBhvr>
                                      <p:tavLst>
                                        <p:tav tm="0">
                                          <p:val>
                                            <p:fltVal val="0"/>
                                          </p:val>
                                        </p:tav>
                                        <p:tav tm="100000">
                                          <p:val>
                                            <p:strVal val="#ppt_w"/>
                                          </p:val>
                                        </p:tav>
                                      </p:tavLst>
                                    </p:anim>
                                    <p:anim calcmode="lin" valueType="num">
                                      <p:cBhvr>
                                        <p:cTn id="8" dur="500" fill="hold"/>
                                        <p:tgtEl>
                                          <p:spTgt spid="1597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533400"/>
            <a:ext cx="5689600" cy="685800"/>
          </a:xfrm>
        </p:spPr>
        <p:txBody>
          <a:bodyPr anchor="ctr" anchorCtr="0"/>
          <a:lstStyle/>
          <a:p>
            <a:r>
              <a:rPr lang="en-US" sz="3200" b="1" dirty="0">
                <a:solidFill>
                  <a:schemeClr val="tx1"/>
                </a:solidFill>
                <a:latin typeface="Times New Roman" panose="02020603050405020304" pitchFamily="18" charset="0"/>
                <a:cs typeface="Times New Roman" panose="02020603050405020304" pitchFamily="18" charset="0"/>
              </a:rPr>
              <a:t>WASTE FOUNDRY SAND</a:t>
            </a:r>
          </a:p>
        </p:txBody>
      </p:sp>
      <p:sp>
        <p:nvSpPr>
          <p:cNvPr id="3" name="Content Placeholder 2"/>
          <p:cNvSpPr>
            <a:spLocks noGrp="1"/>
          </p:cNvSpPr>
          <p:nvPr>
            <p:ph idx="1"/>
          </p:nvPr>
        </p:nvSpPr>
        <p:spPr>
          <a:xfrm>
            <a:off x="577850" y="2017713"/>
            <a:ext cx="8718550" cy="4002087"/>
          </a:xfrm>
        </p:spPr>
        <p:txBody>
          <a:bodyPr/>
          <a:lstStyle/>
          <a:p>
            <a:pPr>
              <a:spcBef>
                <a:spcPts val="600"/>
              </a:spcBef>
              <a:spcAft>
                <a:spcPts val="600"/>
              </a:spcAft>
            </a:pPr>
            <a:r>
              <a:rPr lang="en-US" sz="2800" dirty="0">
                <a:latin typeface="Times New Roman" panose="02020603050405020304" pitchFamily="18" charset="0"/>
                <a:cs typeface="Times New Roman" panose="02020603050405020304" pitchFamily="18" charset="0"/>
              </a:rPr>
              <a:t>Waste foundry sand by product of metal casting foundries.</a:t>
            </a:r>
          </a:p>
          <a:p>
            <a:pPr>
              <a:spcBef>
                <a:spcPts val="600"/>
              </a:spcBef>
              <a:spcAft>
                <a:spcPts val="600"/>
              </a:spcAft>
            </a:pPr>
            <a:r>
              <a:rPr lang="en-US" sz="2800" dirty="0">
                <a:latin typeface="Times New Roman" panose="02020603050405020304" pitchFamily="18" charset="0"/>
                <a:cs typeface="Times New Roman" panose="02020603050405020304" pitchFamily="18" charset="0"/>
              </a:rPr>
              <a:t>It is made up of high quality uniform silica sand that is used to make moulds and corse of ferrous and non ferrous metal casting.</a:t>
            </a:r>
          </a:p>
          <a:p>
            <a:pPr>
              <a:spcBef>
                <a:spcPts val="600"/>
              </a:spcBef>
              <a:spcAft>
                <a:spcPts val="600"/>
              </a:spcAft>
            </a:pPr>
            <a:r>
              <a:rPr lang="en-US" sz="2800" dirty="0">
                <a:latin typeface="Times New Roman" panose="02020603050405020304" pitchFamily="18" charset="0"/>
                <a:cs typeface="Times New Roman" panose="02020603050405020304" pitchFamily="18" charset="0"/>
              </a:rPr>
              <a:t>Foundry sand typically comprises of &gt;80% high quality silica sand, 5-10% bentonitic clay, 2-5% water and less than 5% sea coal.</a:t>
            </a:r>
          </a:p>
        </p:txBody>
      </p:sp>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5</a:t>
            </a:fld>
            <a:endParaRPr lang="en-US"/>
          </a:p>
        </p:txBody>
      </p:sp>
      <p:sp>
        <p:nvSpPr>
          <p:cNvPr id="5" name="Title 1"/>
          <p:cNvSpPr>
            <a:spLocks noGrp="1"/>
          </p:cNvSpPr>
          <p:nvPr>
            <p:ph type="title"/>
          </p:nvPr>
        </p:nvSpPr>
        <p:spPr>
          <a:xfrm>
            <a:off x="1246850" y="214314"/>
            <a:ext cx="8442457" cy="1004887"/>
          </a:xfrm>
        </p:spPr>
        <p:txBody>
          <a:bodyPr anchor="ctr" anchorCtr="0"/>
          <a:lstStyle/>
          <a:p>
            <a:pPr algn="just"/>
            <a:r>
              <a:rPr lang="en-US" sz="2700" b="1" dirty="0">
                <a:solidFill>
                  <a:srgbClr val="C00000"/>
                </a:solidFill>
                <a:latin typeface="+mn-lt"/>
                <a:cs typeface="Times New Roman" panose="02020603050405020304" pitchFamily="18" charset="0"/>
              </a:rPr>
              <a:t>WASTE FOUNDRY SAND USES</a:t>
            </a:r>
          </a:p>
        </p:txBody>
      </p:sp>
      <p:sp>
        <p:nvSpPr>
          <p:cNvPr id="3" name="Content Placeholder 2">
            <a:extLst>
              <a:ext uri="{FF2B5EF4-FFF2-40B4-BE49-F238E27FC236}">
                <a16:creationId xmlns:a16="http://schemas.microsoft.com/office/drawing/2014/main" id="{757211A4-6EAE-4C57-893E-9B42FA5BFE3E}"/>
              </a:ext>
            </a:extLst>
          </p:cNvPr>
          <p:cNvSpPr>
            <a:spLocks noGrp="1"/>
          </p:cNvSpPr>
          <p:nvPr>
            <p:ph idx="1"/>
          </p:nvPr>
        </p:nvSpPr>
        <p:spPr>
          <a:xfrm>
            <a:off x="742950" y="1600200"/>
            <a:ext cx="8420100" cy="4114800"/>
          </a:xfrm>
        </p:spPr>
        <p:txBody>
          <a:bodyPr/>
          <a:lstStyle/>
          <a:p>
            <a:r>
              <a:rPr lang="en-IN" sz="2800" dirty="0">
                <a:latin typeface="Times New Roman" panose="02020603050405020304" pitchFamily="18" charset="0"/>
                <a:cs typeface="Times New Roman" panose="02020603050405020304" pitchFamily="18" charset="0"/>
              </a:rPr>
              <a:t>Foundry sand is reused within the foundry several times until the becomes unsuitable for </a:t>
            </a:r>
            <a:r>
              <a:rPr lang="en-IN" sz="2800" dirty="0" err="1">
                <a:latin typeface="Times New Roman" panose="02020603050405020304" pitchFamily="18" charset="0"/>
                <a:cs typeface="Times New Roman" panose="02020603050405020304" pitchFamily="18" charset="0"/>
              </a:rPr>
              <a:t>mold</a:t>
            </a:r>
            <a:r>
              <a:rPr lang="en-IN" sz="2800" dirty="0">
                <a:latin typeface="Times New Roman" panose="02020603050405020304" pitchFamily="18" charset="0"/>
                <a:cs typeface="Times New Roman" panose="02020603050405020304" pitchFamily="18" charset="0"/>
              </a:rPr>
              <a:t> construction.</a:t>
            </a:r>
          </a:p>
          <a:p>
            <a:r>
              <a:rPr lang="en-IN" sz="2800" dirty="0">
                <a:latin typeface="Times New Roman" panose="02020603050405020304" pitchFamily="18" charset="0"/>
                <a:cs typeface="Times New Roman" panose="02020603050405020304" pitchFamily="18" charset="0"/>
              </a:rPr>
              <a:t>Approximately 9 to 10 million tons of foundry sand is discarded</a:t>
            </a:r>
          </a:p>
          <a:p>
            <a:r>
              <a:rPr lang="en-IN" sz="2800" dirty="0">
                <a:latin typeface="Times New Roman" panose="02020603050405020304" pitchFamily="18" charset="0"/>
                <a:cs typeface="Times New Roman" panose="02020603050405020304" pitchFamily="18" charset="0"/>
              </a:rPr>
              <a:t>As estimated 28% of discarded foundry sand is reused primarily construction related application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8534400" cy="914400"/>
          </a:xfrm>
        </p:spPr>
        <p:txBody>
          <a:bodyPr anchor="ctr" anchorCtr="0"/>
          <a:lstStyle/>
          <a:p>
            <a:br>
              <a:rPr lang="en-US" sz="3200" b="1" dirty="0"/>
            </a:br>
            <a:r>
              <a:rPr lang="en-US" sz="3200" b="1" dirty="0"/>
              <a:t>PROPERTIES OF WASTE FOUNDRY SAND</a:t>
            </a:r>
            <a:endParaRPr lang="en-US" sz="3200" b="1" dirty="0">
              <a:solidFill>
                <a:srgbClr val="C00000"/>
              </a:solidFill>
            </a:endParaRPr>
          </a:p>
        </p:txBody>
      </p:sp>
      <p:sp>
        <p:nvSpPr>
          <p:cNvPr id="3" name="Content Placeholder 2"/>
          <p:cNvSpPr>
            <a:spLocks noGrp="1"/>
          </p:cNvSpPr>
          <p:nvPr>
            <p:ph idx="1"/>
          </p:nvPr>
        </p:nvSpPr>
        <p:spPr>
          <a:xfrm>
            <a:off x="660400" y="1905000"/>
            <a:ext cx="8940800" cy="4572000"/>
          </a:xfrm>
        </p:spPr>
        <p:txBody>
          <a:bodyPr/>
          <a:lstStyle/>
          <a:p>
            <a:r>
              <a:rPr lang="en-US" sz="2800" dirty="0">
                <a:latin typeface="Times New Roman" panose="02020603050405020304" pitchFamily="18" charset="0"/>
                <a:cs typeface="Times New Roman" panose="02020603050405020304" pitchFamily="18" charset="0"/>
              </a:rPr>
              <a:t>The major component of foundry sand is silica which is present high amount in foundry sand and this component is also present n natural sand but in lower amount as compare to foundry sand.</a:t>
            </a:r>
          </a:p>
          <a:p>
            <a:r>
              <a:rPr lang="en-US" sz="2800" dirty="0">
                <a:latin typeface="Times New Roman" panose="02020603050405020304" pitchFamily="18" charset="0"/>
                <a:cs typeface="Times New Roman" panose="02020603050405020304" pitchFamily="18" charset="0"/>
              </a:rPr>
              <a:t>The waste foundry sand depends on properties such as</a:t>
            </a:r>
          </a:p>
          <a:p>
            <a:r>
              <a:rPr lang="en-US" sz="2800" dirty="0">
                <a:latin typeface="Times New Roman" panose="02020603050405020304" pitchFamily="18" charset="0"/>
                <a:cs typeface="Times New Roman" panose="02020603050405020304" pitchFamily="18" charset="0"/>
              </a:rPr>
              <a:t>Physical properties of waste foundry sand.</a:t>
            </a:r>
          </a:p>
          <a:p>
            <a:r>
              <a:rPr lang="en-US" sz="2800" dirty="0">
                <a:latin typeface="Times New Roman" panose="02020603050405020304" pitchFamily="18" charset="0"/>
                <a:cs typeface="Times New Roman" panose="02020603050405020304" pitchFamily="18" charset="0"/>
              </a:rPr>
              <a:t>Chemical properties of waste foundry sand.</a:t>
            </a:r>
          </a:p>
          <a:p>
            <a:r>
              <a:rPr lang="en-US" sz="2800" dirty="0">
                <a:latin typeface="Times New Roman" panose="02020603050405020304" pitchFamily="18" charset="0"/>
                <a:cs typeface="Times New Roman" panose="02020603050405020304" pitchFamily="18" charset="0"/>
              </a:rPr>
              <a:t>Mechanical properties of waste foundry sand. </a:t>
            </a:r>
          </a:p>
          <a:p>
            <a:endParaRPr lang="en-US" dirty="0"/>
          </a:p>
        </p:txBody>
      </p:sp>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9067800" cy="990600"/>
          </a:xfrm>
        </p:spPr>
        <p:txBody>
          <a:bodyPr anchor="ctr" anchorCtr="0"/>
          <a:lstStyle/>
          <a:p>
            <a:r>
              <a:rPr lang="en-US" sz="3200" b="1" dirty="0">
                <a:solidFill>
                  <a:srgbClr val="C00000"/>
                </a:solidFill>
              </a:rPr>
              <a:t>Physical properties of waste foundry sand</a:t>
            </a:r>
          </a:p>
        </p:txBody>
      </p:sp>
      <p:sp>
        <p:nvSpPr>
          <p:cNvPr id="3" name="Content Placeholder 2"/>
          <p:cNvSpPr>
            <a:spLocks noGrp="1"/>
          </p:cNvSpPr>
          <p:nvPr>
            <p:ph idx="1"/>
          </p:nvPr>
        </p:nvSpPr>
        <p:spPr>
          <a:xfrm>
            <a:off x="381000" y="1524000"/>
            <a:ext cx="9067800" cy="4719638"/>
          </a:xfrm>
        </p:spPr>
        <p:txBody>
          <a:bodyPr/>
          <a:lstStyle/>
          <a:p>
            <a:pPr marL="457200" indent="-457200" algn="just">
              <a:spcBef>
                <a:spcPts val="600"/>
              </a:spcBef>
              <a:spcAft>
                <a:spcPts val="600"/>
              </a:spcAft>
              <a:buClr>
                <a:srgbClr val="CC6600"/>
              </a:buClr>
              <a:buSzPct val="126000"/>
              <a:buFont typeface="Wingdings" pitchFamily="2" charset="2"/>
              <a:buChar char="§"/>
            </a:pPr>
            <a:r>
              <a:rPr lang="en-US" sz="2800" dirty="0">
                <a:latin typeface="Times New Roman" panose="02020603050405020304" pitchFamily="18" charset="0"/>
                <a:cs typeface="Times New Roman" panose="02020603050405020304" pitchFamily="18" charset="0"/>
              </a:rPr>
              <a:t>Particle shape of waste foundry sand is typically subangular to rounded.</a:t>
            </a:r>
          </a:p>
          <a:p>
            <a:pPr marL="457200" indent="-457200" algn="just">
              <a:spcBef>
                <a:spcPts val="600"/>
              </a:spcBef>
              <a:spcAft>
                <a:spcPts val="600"/>
              </a:spcAft>
              <a:buClr>
                <a:srgbClr val="CC6600"/>
              </a:buClr>
              <a:buSzPct val="126000"/>
              <a:buFont typeface="Wingdings" pitchFamily="2" charset="2"/>
              <a:buChar char="§"/>
            </a:pPr>
            <a:r>
              <a:rPr lang="en-US" sz="2800" dirty="0">
                <a:latin typeface="Times New Roman" panose="02020603050405020304" pitchFamily="18" charset="0"/>
                <a:cs typeface="Times New Roman" panose="02020603050405020304" pitchFamily="18" charset="0"/>
              </a:rPr>
              <a:t>The value varies from 2.39 to 2.35 pf specific gravity for waste foundry sand.</a:t>
            </a:r>
          </a:p>
          <a:p>
            <a:pPr marL="457200" indent="-457200" algn="just">
              <a:spcBef>
                <a:spcPts val="600"/>
              </a:spcBef>
              <a:spcAft>
                <a:spcPts val="600"/>
              </a:spcAft>
              <a:buClr>
                <a:srgbClr val="CC6600"/>
              </a:buClr>
              <a:buSzPct val="126000"/>
              <a:buFont typeface="Wingdings" pitchFamily="2" charset="2"/>
              <a:buChar char="§"/>
            </a:pPr>
            <a:r>
              <a:rPr lang="en-US" sz="2800" dirty="0">
                <a:latin typeface="Times New Roman" panose="02020603050405020304" pitchFamily="18" charset="0"/>
                <a:cs typeface="Times New Roman" panose="02020603050405020304" pitchFamily="18" charset="0"/>
              </a:rPr>
              <a:t>It is non plastic and has low absorption.</a:t>
            </a:r>
          </a:p>
        </p:txBody>
      </p:sp>
      <p:sp>
        <p:nvSpPr>
          <p:cNvPr id="4" name="Slide Number Placeholder 3"/>
          <p:cNvSpPr>
            <a:spLocks noGrp="1"/>
          </p:cNvSpPr>
          <p:nvPr>
            <p:ph type="sldNum" sz="quarter" idx="12"/>
          </p:nvPr>
        </p:nvSpPr>
        <p:spPr/>
        <p:txBody>
          <a:bodyPr/>
          <a:lstStyle/>
          <a:p>
            <a:pPr>
              <a:defRPr/>
            </a:pPr>
            <a:fld id="{B92AA298-68D0-48F8-B213-C8B207223576}"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9143999" cy="685800"/>
          </a:xfrm>
        </p:spPr>
        <p:txBody>
          <a:bodyPr anchor="ctr" anchorCtr="0"/>
          <a:lstStyle/>
          <a:p>
            <a:r>
              <a:rPr lang="en-US" sz="3200" b="1" dirty="0">
                <a:solidFill>
                  <a:srgbClr val="C00000"/>
                </a:solidFill>
              </a:rPr>
              <a:t>Chemical properties of waste foundry sand</a:t>
            </a:r>
          </a:p>
        </p:txBody>
      </p:sp>
      <p:sp>
        <p:nvSpPr>
          <p:cNvPr id="3" name="Content Placeholder 2"/>
          <p:cNvSpPr>
            <a:spLocks noGrp="1"/>
          </p:cNvSpPr>
          <p:nvPr>
            <p:ph idx="1"/>
          </p:nvPr>
        </p:nvSpPr>
        <p:spPr>
          <a:xfrm>
            <a:off x="228600" y="1600200"/>
            <a:ext cx="9296400" cy="4800600"/>
          </a:xfrm>
        </p:spPr>
        <p:txBody>
          <a:bodyPr anchor="t" anchorCtr="0"/>
          <a:lstStyle/>
          <a:p>
            <a:pPr algn="just">
              <a:lnSpc>
                <a:spcPct val="150000"/>
              </a:lnSpc>
              <a:spcBef>
                <a:spcPts val="600"/>
              </a:spcBef>
              <a:spcAft>
                <a:spcPts val="600"/>
              </a:spcAft>
              <a:buClr>
                <a:srgbClr val="CC6600"/>
              </a:buClr>
            </a:pPr>
            <a:r>
              <a:rPr lang="en-US" sz="2800" dirty="0">
                <a:latin typeface="Times New Roman" panose="02020603050405020304" pitchFamily="18" charset="0"/>
                <a:cs typeface="Times New Roman" panose="02020603050405020304" pitchFamily="18" charset="0"/>
              </a:rPr>
              <a:t>It is depending on the types of metals and binder used.</a:t>
            </a:r>
          </a:p>
          <a:p>
            <a:pPr algn="just">
              <a:lnSpc>
                <a:spcPct val="150000"/>
              </a:lnSpc>
              <a:spcBef>
                <a:spcPts val="600"/>
              </a:spcBef>
              <a:spcAft>
                <a:spcPts val="600"/>
              </a:spcAft>
              <a:buClr>
                <a:srgbClr val="CC6600"/>
              </a:buClr>
            </a:pPr>
            <a:r>
              <a:rPr lang="en-US" sz="2800" dirty="0">
                <a:latin typeface="Times New Roman" panose="02020603050405020304" pitchFamily="18" charset="0"/>
                <a:cs typeface="Times New Roman" panose="02020603050405020304" pitchFamily="18" charset="0"/>
              </a:rPr>
              <a:t>The PH of waste foundry Sand range from 4-8.</a:t>
            </a:r>
          </a:p>
          <a:p>
            <a:pPr algn="just">
              <a:lnSpc>
                <a:spcPct val="150000"/>
              </a:lnSpc>
              <a:spcBef>
                <a:spcPts val="600"/>
              </a:spcBef>
              <a:spcAft>
                <a:spcPts val="600"/>
              </a:spcAft>
              <a:buClr>
                <a:srgbClr val="CC6600"/>
              </a:buClr>
            </a:pPr>
            <a:r>
              <a:rPr lang="en-US" sz="2800" dirty="0">
                <a:latin typeface="Times New Roman" panose="02020603050405020304" pitchFamily="18" charset="0"/>
                <a:cs typeface="Times New Roman" panose="02020603050405020304" pitchFamily="18" charset="0"/>
              </a:rPr>
              <a:t>Some waste foundry sand can be corrosive to materials.</a:t>
            </a:r>
          </a:p>
          <a:p>
            <a:pPr algn="just">
              <a:lnSpc>
                <a:spcPct val="150000"/>
              </a:lnSpc>
              <a:spcBef>
                <a:spcPts val="600"/>
              </a:spcBef>
              <a:spcAft>
                <a:spcPts val="600"/>
              </a:spcAft>
              <a:buClr>
                <a:srgbClr val="CC6600"/>
              </a:buClr>
            </a:pPr>
            <a:r>
              <a:rPr lang="en-US" sz="2800" dirty="0">
                <a:latin typeface="Times New Roman" panose="02020603050405020304" pitchFamily="18" charset="0"/>
                <a:cs typeface="Times New Roman" panose="02020603050405020304" pitchFamily="18" charset="0"/>
              </a:rPr>
              <a:t>It consists primarily of silica sand, coated with a thin film of burnt carbon, residual binder (bentonite, sea coal, resins) and dust.</a:t>
            </a:r>
          </a:p>
        </p:txBody>
      </p:sp>
      <p:sp>
        <p:nvSpPr>
          <p:cNvPr id="4" name="Slide Number Placeholder 3"/>
          <p:cNvSpPr>
            <a:spLocks noGrp="1"/>
          </p:cNvSpPr>
          <p:nvPr>
            <p:ph type="sldNum" sz="quarter" idx="12"/>
          </p:nvPr>
        </p:nvSpPr>
        <p:spPr>
          <a:xfrm>
            <a:off x="9220200" y="6243638"/>
            <a:ext cx="472546" cy="457200"/>
          </a:xfrm>
        </p:spPr>
        <p:txBody>
          <a:bodyPr/>
          <a:lstStyle/>
          <a:p>
            <a:pPr>
              <a:defRPr/>
            </a:pPr>
            <a:fld id="{B92AA298-68D0-48F8-B213-C8B207223576}"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9220199" cy="914400"/>
          </a:xfrm>
        </p:spPr>
        <p:txBody>
          <a:bodyPr anchor="ctr" anchorCtr="0"/>
          <a:lstStyle/>
          <a:p>
            <a:pPr algn="just">
              <a:defRPr/>
            </a:pPr>
            <a:r>
              <a:rPr lang="en-US" sz="3200" b="1" kern="1200" dirty="0">
                <a:solidFill>
                  <a:srgbClr val="C00000"/>
                </a:solidFill>
                <a:ea typeface="+mn-ea"/>
                <a:cs typeface="+mn-cs"/>
              </a:rPr>
              <a:t>Mechanical</a:t>
            </a:r>
            <a:r>
              <a:rPr lang="en-US" sz="3200" b="1" kern="1200" dirty="0">
                <a:solidFill>
                  <a:srgbClr val="FF0000"/>
                </a:solidFill>
                <a:ea typeface="+mn-ea"/>
                <a:cs typeface="+mn-cs"/>
              </a:rPr>
              <a:t> </a:t>
            </a:r>
            <a:r>
              <a:rPr lang="en-US" sz="3200" b="1" kern="1200" dirty="0">
                <a:solidFill>
                  <a:srgbClr val="C00000"/>
                </a:solidFill>
                <a:ea typeface="+mn-ea"/>
                <a:cs typeface="+mn-cs"/>
              </a:rPr>
              <a:t>properties of waste foundry sand</a:t>
            </a:r>
          </a:p>
        </p:txBody>
      </p:sp>
      <p:sp>
        <p:nvSpPr>
          <p:cNvPr id="7171" name="Content Placeholder 2"/>
          <p:cNvSpPr>
            <a:spLocks noGrp="1"/>
          </p:cNvSpPr>
          <p:nvPr>
            <p:ph idx="1"/>
          </p:nvPr>
        </p:nvSpPr>
        <p:spPr>
          <a:xfrm>
            <a:off x="381000" y="1600200"/>
            <a:ext cx="9067799" cy="4643438"/>
          </a:xfrm>
        </p:spPr>
        <p:txBody>
          <a:bodyPr/>
          <a:lstStyle/>
          <a:p>
            <a:pPr marL="347663" indent="-347663" algn="just">
              <a:spcBef>
                <a:spcPts val="600"/>
              </a:spcBef>
              <a:spcAft>
                <a:spcPts val="600"/>
              </a:spcAft>
              <a:buClr>
                <a:srgbClr val="CC6600"/>
              </a:buClr>
            </a:pPr>
            <a:r>
              <a:rPr lang="en-US" sz="2800" dirty="0">
                <a:latin typeface="Times New Roman" panose="02020603050405020304" pitchFamily="18" charset="0"/>
                <a:cs typeface="Times New Roman" panose="02020603050405020304" pitchFamily="18" charset="0"/>
              </a:rPr>
              <a:t>Waste foundry sand density is typically between 1440-1784 kg/m3.</a:t>
            </a:r>
          </a:p>
          <a:p>
            <a:pPr marL="347663" indent="-347663" algn="just">
              <a:spcBef>
                <a:spcPts val="600"/>
              </a:spcBef>
              <a:spcAft>
                <a:spcPts val="600"/>
              </a:spcAft>
              <a:buClr>
                <a:srgbClr val="CC6600"/>
              </a:buClr>
            </a:pPr>
            <a:r>
              <a:rPr lang="en-US" sz="2800" dirty="0">
                <a:latin typeface="Times New Roman" panose="02020603050405020304" pitchFamily="18" charset="0"/>
                <a:cs typeface="Times New Roman" panose="02020603050405020304" pitchFamily="18" charset="0"/>
              </a:rPr>
              <a:t>Waste foundry sand absorbe more water than natural sand which can increases the porosity of the mortar, this can make the mortar less compact of the less resistant.</a:t>
            </a:r>
          </a:p>
        </p:txBody>
      </p:sp>
      <p:sp>
        <p:nvSpPr>
          <p:cNvPr id="7172" name="Slide Number Placeholder 3"/>
          <p:cNvSpPr>
            <a:spLocks noGrp="1"/>
          </p:cNvSpPr>
          <p:nvPr>
            <p:ph type="sldNum" sz="quarter" idx="12"/>
          </p:nvPr>
        </p:nvSpPr>
        <p:spPr>
          <a:noFill/>
        </p:spPr>
        <p:txBody>
          <a:bodyPr/>
          <a:lstStyle/>
          <a:p>
            <a:fld id="{45409CD2-B51A-4213-AFA2-760AE49ED8C1}" type="slidenum">
              <a:rPr lang="en-US" smtClean="0"/>
              <a:pPr/>
              <a:t>9</a:t>
            </a:fld>
            <a:endParaRPr lang="en-US"/>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7047</TotalTime>
  <Words>2110</Words>
  <Application>Microsoft Office PowerPoint</Application>
  <PresentationFormat>A4 Paper (210x297 mm)</PresentationFormat>
  <Paragraphs>386</Paragraphs>
  <Slides>32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Calibri</vt:lpstr>
      <vt:lpstr>Tahoma</vt:lpstr>
      <vt:lpstr>Times New Roman</vt:lpstr>
      <vt:lpstr>Wingdings</vt:lpstr>
      <vt:lpstr>Blends</vt:lpstr>
      <vt:lpstr>PowerPoint Presentation</vt:lpstr>
      <vt:lpstr>CONTENTS</vt:lpstr>
      <vt:lpstr>Chapter 1:   INTRODUCTION</vt:lpstr>
      <vt:lpstr>WASTE FOUNDRY SAND</vt:lpstr>
      <vt:lpstr>WASTE FOUNDRY SAND USES</vt:lpstr>
      <vt:lpstr> PROPERTIES OF WASTE FOUNDRY SAND</vt:lpstr>
      <vt:lpstr>Physical properties of waste foundry sand</vt:lpstr>
      <vt:lpstr>Chemical properties of waste foundry sand</vt:lpstr>
      <vt:lpstr>Mechanical properties of waste foundry sand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vt:lpstr>
      <vt:lpstr>Chemical composition of cement (OPC 53 grade):</vt:lpstr>
      <vt:lpstr> Fine aggregate: Locally available river sand conforming to zone-II of IS 383-1970: </vt:lpstr>
      <vt:lpstr>  Coarse aggregate: Locally available crushed angular aggregates confirming to IS 383-1970: </vt:lpstr>
      <vt:lpstr>Water.</vt:lpstr>
      <vt:lpstr>Steel fibers: Crimped steel fibers.</vt:lpstr>
      <vt:lpstr>WASTE FOUNDRY SAND</vt:lpstr>
      <vt:lpstr>PowerPoint Presentation</vt:lpstr>
      <vt:lpstr>PowerPoint Presentation</vt:lpstr>
      <vt:lpstr>PowerPoint Presentation</vt:lpstr>
      <vt:lpstr>PowerPoint Presentation</vt:lpstr>
      <vt:lpstr>Mix Design for M30</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dc:creator>
  <cp:lastModifiedBy>papiramya123@gmail.com</cp:lastModifiedBy>
  <cp:revision>771</cp:revision>
  <dcterms:created xsi:type="dcterms:W3CDTF">2004-11-12T02:45:13Z</dcterms:created>
  <dcterms:modified xsi:type="dcterms:W3CDTF">2024-11-11T17:43:21Z</dcterms:modified>
</cp:coreProperties>
</file>