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3" r:id="rId1"/>
  </p:sldMasterIdLst>
  <p:sldIdLst>
    <p:sldId id="256" r:id="rId2"/>
    <p:sldId id="257" r:id="rId3"/>
    <p:sldId id="277" r:id="rId4"/>
    <p:sldId id="259" r:id="rId5"/>
    <p:sldId id="286" r:id="rId6"/>
    <p:sldId id="287" r:id="rId7"/>
    <p:sldId id="289" r:id="rId8"/>
    <p:sldId id="292" r:id="rId9"/>
    <p:sldId id="294" r:id="rId10"/>
    <p:sldId id="298" r:id="rId11"/>
    <p:sldId id="301" r:id="rId12"/>
    <p:sldId id="30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471" autoAdjust="0"/>
    <p:restoredTop sz="94660"/>
  </p:normalViewPr>
  <p:slideViewPr>
    <p:cSldViewPr snapToGrid="0">
      <p:cViewPr varScale="1">
        <p:scale>
          <a:sx n="79" d="100"/>
          <a:sy n="79" d="100"/>
        </p:scale>
        <p:origin x="93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4/6/2025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4/6/2025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spring.io/projects/spring-boot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B14865A-DE07-83DF-0D59-974FF7FBCA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53147" y="2952553"/>
            <a:ext cx="6456830" cy="869159"/>
          </a:xfrm>
        </p:spPr>
        <p:txBody>
          <a:bodyPr>
            <a:normAutofit fontScale="90000"/>
          </a:bodyPr>
          <a:lstStyle/>
          <a:p>
            <a:br>
              <a:rPr lang="en-IN" b="1" dirty="0">
                <a:solidFill>
                  <a:srgbClr val="C00000"/>
                </a:solidFill>
              </a:rPr>
            </a:br>
            <a:endParaRPr lang="en-US" b="1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C8A6A3-02C0-101F-0293-042DC76E7902}"/>
              </a:ext>
            </a:extLst>
          </p:cNvPr>
          <p:cNvSpPr txBox="1"/>
          <p:nvPr/>
        </p:nvSpPr>
        <p:spPr>
          <a:xfrm>
            <a:off x="514325" y="4916964"/>
            <a:ext cx="523921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of: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6DAB37-330D-92FC-47CD-050946FD8D8D}"/>
              </a:ext>
            </a:extLst>
          </p:cNvPr>
          <p:cNvSpPr txBox="1"/>
          <p:nvPr/>
        </p:nvSpPr>
        <p:spPr>
          <a:xfrm>
            <a:off x="7313422" y="4902727"/>
            <a:ext cx="475068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</a:t>
            </a: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RAMYASHREE V                             2LG21CS033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SAVITHRA LINGANAGOUDRU    2LG21CS037</a:t>
            </a:r>
          </a:p>
          <a:p>
            <a:pPr algn="just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VIJAY KUMAR T                              2LG21CS050</a:t>
            </a:r>
          </a:p>
          <a:p>
            <a:pPr algn="just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IMAMSAB BEDAVATTI                   2LG21CS056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8" name="Image1">
            <a:extLst>
              <a:ext uri="{FF2B5EF4-FFF2-40B4-BE49-F238E27FC236}">
                <a16:creationId xmlns:a16="http://schemas.microsoft.com/office/drawing/2014/main" id="{74CA3D24-059A-4825-A1BA-131A77D5A10C}"/>
              </a:ext>
            </a:extLst>
          </p:cNvPr>
          <p:cNvPicPr>
            <a:picLocks/>
          </p:cNvPicPr>
          <p:nvPr/>
        </p:nvPicPr>
        <p:blipFill>
          <a:blip r:embed="rId2" cstate="print"/>
          <a:srcRect/>
          <a:stretch/>
        </p:blipFill>
        <p:spPr>
          <a:xfrm>
            <a:off x="9979618" y="618442"/>
            <a:ext cx="1464460" cy="147193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97212" y="170169"/>
            <a:ext cx="10397576" cy="4046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800"/>
              </a:spcAft>
            </a:pP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GOVERNMENT OF KARNATAKA  </a:t>
            </a:r>
          </a:p>
          <a:p>
            <a:pPr algn="ctr">
              <a:spcAft>
                <a:spcPts val="800"/>
              </a:spcAft>
            </a:pPr>
            <a:r>
              <a:rPr lang="en-US" sz="16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DEPARTMENT OF COLLEGIATE TECHNICAL EDUCATION</a:t>
            </a:r>
            <a:endParaRPr lang="en-IN" sz="1600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800"/>
              </a:spcAft>
            </a:pPr>
            <a:r>
              <a:rPr lang="en-US" sz="17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GOVERNMENT ENGINEERING COLLEGE </a:t>
            </a:r>
            <a:r>
              <a:rPr lang="en-US" sz="1700" b="1" spc="-25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TALAKAL,</a:t>
            </a:r>
            <a:r>
              <a:rPr lang="en-US" sz="1700" b="1" spc="-5" dirty="0">
                <a:solidFill>
                  <a:schemeClr val="tx2">
                    <a:lumMod val="75000"/>
                  </a:schemeClr>
                </a:solidFill>
                <a:latin typeface="Times New Roman"/>
                <a:cs typeface="Times New Roman"/>
              </a:rPr>
              <a:t>KOPPAL-583238</a:t>
            </a:r>
          </a:p>
          <a:p>
            <a:pPr algn="ctr">
              <a:spcAft>
                <a:spcPts val="800"/>
              </a:spcAft>
            </a:pP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algn="ctr">
              <a:spcAft>
                <a:spcPts val="800"/>
              </a:spcAft>
            </a:pPr>
            <a:endParaRPr lang="en-US" sz="16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800"/>
              </a:spcAft>
            </a:pPr>
            <a:endParaRPr lang="en-US" sz="16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800"/>
              </a:spcAft>
            </a:pPr>
            <a:endParaRPr lang="en-US" sz="1700" b="1" dirty="0">
              <a:solidFill>
                <a:schemeClr val="accent2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800"/>
              </a:spcAft>
            </a:pPr>
            <a:r>
              <a:rPr lang="en-US" sz="1700" b="1" dirty="0">
                <a:solidFill>
                  <a:schemeClr val="accent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DEPARTMENT OF COMPUTER SCIENCE &amp; ENGINEERING </a:t>
            </a:r>
            <a:endParaRPr lang="en-IN" sz="1700" b="1" dirty="0">
              <a:solidFill>
                <a:schemeClr val="accent2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ON </a:t>
            </a:r>
          </a:p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en-IN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“CONSTRUCTION DYNAMIC PROJECT</a:t>
            </a:r>
            <a:r>
              <a:rPr lang="en-IN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</p:txBody>
      </p:sp>
      <p:pic>
        <p:nvPicPr>
          <p:cNvPr id="11" name="Image1">
            <a:extLst>
              <a:ext uri="{FF2B5EF4-FFF2-40B4-BE49-F238E27FC236}">
                <a16:creationId xmlns:a16="http://schemas.microsoft.com/office/drawing/2014/main" id="{B85FF089-3F29-4C14-9083-34FFBA439C1E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25" y="618442"/>
            <a:ext cx="1398972" cy="1339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2.jpeg">
            <a:extLst>
              <a:ext uri="{FF2B5EF4-FFF2-40B4-BE49-F238E27FC236}">
                <a16:creationId xmlns:a16="http://schemas.microsoft.com/office/drawing/2014/main" id="{B12D5AE7-6105-8AC6-C27B-542F4AC79B44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23397" y="1209395"/>
            <a:ext cx="1346200" cy="1068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2302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632587" y="950714"/>
            <a:ext cx="33201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spc="5" dirty="0">
                <a:latin typeface="Times New Roman" pitchFamily="18" charset="0"/>
                <a:cs typeface="Times New Roman" pitchFamily="18" charset="0"/>
              </a:rPr>
              <a:t>CONCLUSION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90084" y="1727673"/>
            <a:ext cx="8321040" cy="2989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1" marR="5080" algn="just">
              <a:lnSpc>
                <a:spcPct val="150000"/>
              </a:lnSpc>
              <a:spcBef>
                <a:spcPts val="95"/>
              </a:spcBef>
              <a:buClr>
                <a:srgbClr val="343434"/>
              </a:buClr>
              <a:tabLst>
                <a:tab pos="312945" algn="l"/>
              </a:tabLst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54839" marR="5080" indent="-342778" algn="just">
              <a:lnSpc>
                <a:spcPct val="150000"/>
              </a:lnSpc>
              <a:spcBef>
                <a:spcPts val="95"/>
              </a:spcBef>
              <a:buClr>
                <a:srgbClr val="343434"/>
              </a:buClr>
              <a:buFont typeface="Wingdings" panose="05000000000000000000" pitchFamily="2" charset="2"/>
              <a:buChar char="Ø"/>
              <a:tabLst>
                <a:tab pos="31294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dynamic construction project has demonstrated the importance of flexibility, effective project management, and real-time decision-making in the face of changing conditions and requirements.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54839" marR="5080" indent="-342778" algn="just">
              <a:lnSpc>
                <a:spcPct val="150000"/>
              </a:lnSpc>
              <a:spcBef>
                <a:spcPts val="95"/>
              </a:spcBef>
              <a:buClr>
                <a:srgbClr val="343434"/>
              </a:buClr>
              <a:buFont typeface="Wingdings" panose="05000000000000000000" pitchFamily="2" charset="2"/>
              <a:buChar char="Ø"/>
              <a:tabLst>
                <a:tab pos="312945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Flexibility in planning and real-time decision-making plays a crucial role in keeping the project aligned with its goals.</a:t>
            </a:r>
          </a:p>
          <a:p>
            <a:pPr marL="12061" marR="5080" algn="just">
              <a:lnSpc>
                <a:spcPct val="150000"/>
              </a:lnSpc>
              <a:spcBef>
                <a:spcPts val="95"/>
              </a:spcBef>
              <a:buClr>
                <a:srgbClr val="343434"/>
              </a:buClr>
              <a:tabLst>
                <a:tab pos="312945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0C4C61-F63E-C071-A27E-BB1E9A14F221}"/>
              </a:ext>
            </a:extLst>
          </p:cNvPr>
          <p:cNvSpPr txBox="1"/>
          <p:nvPr/>
        </p:nvSpPr>
        <p:spPr>
          <a:xfrm>
            <a:off x="2379306" y="1362269"/>
            <a:ext cx="7371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D09EA7-42D0-DC1A-C5B0-ADCB6D1164B0}"/>
              </a:ext>
            </a:extLst>
          </p:cNvPr>
          <p:cNvSpPr txBox="1"/>
          <p:nvPr/>
        </p:nvSpPr>
        <p:spPr>
          <a:xfrm>
            <a:off x="1097042" y="2492464"/>
            <a:ext cx="10829069" cy="1289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Boot Documentation(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https://spring.io/projects/spring-boot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 Reference Manual](https://dev.mysql.com/doc/refman/8.0/en/) 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Construction Project Best Practices (https://www.thymeleaf.org/doc/tutorials/3.0/usingthymeleaf.html).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6668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655909" y="2921168"/>
            <a:ext cx="488018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dirty="0">
                <a:latin typeface="Times New Roman" pitchFamily="18" charset="0"/>
                <a:cs typeface="Times New Roman" pitchFamily="18" charset="0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49A77-553D-57BE-864D-373663FEC923}"/>
              </a:ext>
            </a:extLst>
          </p:cNvPr>
          <p:cNvSpPr txBox="1">
            <a:spLocks/>
          </p:cNvSpPr>
          <p:nvPr/>
        </p:nvSpPr>
        <p:spPr>
          <a:xfrm>
            <a:off x="1724793" y="686466"/>
            <a:ext cx="9603275" cy="1049235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4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194BBB-8D43-F86F-2C3D-F087947955A9}"/>
              </a:ext>
            </a:extLst>
          </p:cNvPr>
          <p:cNvSpPr txBox="1"/>
          <p:nvPr/>
        </p:nvSpPr>
        <p:spPr>
          <a:xfrm>
            <a:off x="2365131" y="1433146"/>
            <a:ext cx="10231315" cy="7489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>
              <a:spcBef>
                <a:spcPts val="0"/>
              </a:spcBef>
              <a:spcAft>
                <a:spcPts val="800"/>
              </a:spcAft>
            </a:pP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indent="-285750">
              <a:spcBef>
                <a:spcPts val="0"/>
              </a:spcBef>
              <a:spcAft>
                <a:spcPts val="800"/>
              </a:spcAft>
            </a:pP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66811" y="950714"/>
            <a:ext cx="27238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CONTENTS</a:t>
            </a:r>
          </a:p>
        </p:txBody>
      </p:sp>
      <p:sp>
        <p:nvSpPr>
          <p:cNvPr id="6" name="Rectangle 5"/>
          <p:cNvSpPr/>
          <p:nvPr/>
        </p:nvSpPr>
        <p:spPr>
          <a:xfrm>
            <a:off x="2042160" y="1844226"/>
            <a:ext cx="6096000" cy="6647974"/>
          </a:xfrm>
          <a:prstGeom prst="rect">
            <a:avLst/>
          </a:prstGeom>
        </p:spPr>
        <p:txBody>
          <a:bodyPr>
            <a:spAutoFit/>
          </a:bodyPr>
          <a:lstStyle/>
          <a:p>
            <a:pPr marL="312309" indent="-300248">
              <a:spcBef>
                <a:spcPts val="1005"/>
              </a:spcBef>
              <a:buClr>
                <a:srgbClr val="343434"/>
              </a:buClr>
              <a:buFont typeface="Wingdings" pitchFamily="2" charset="2"/>
              <a:buChar char="Ø"/>
              <a:tabLst>
                <a:tab pos="312945" algn="l"/>
              </a:tabLst>
            </a:pPr>
            <a:r>
              <a:rPr lang="en-US" spc="15" dirty="0">
                <a:latin typeface="Times New Roman"/>
                <a:cs typeface="Times New Roman"/>
              </a:rPr>
              <a:t>ABSTRACT</a:t>
            </a:r>
            <a:endParaRPr lang="en-US" dirty="0">
              <a:latin typeface="Times New Roman"/>
              <a:cs typeface="Times New Roman"/>
            </a:endParaRPr>
          </a:p>
          <a:p>
            <a:pPr marL="312309" indent="-300248">
              <a:spcBef>
                <a:spcPts val="910"/>
              </a:spcBef>
              <a:buClr>
                <a:srgbClr val="343434"/>
              </a:buClr>
              <a:buFont typeface="Wingdings" pitchFamily="2" charset="2"/>
              <a:buChar char="Ø"/>
              <a:tabLst>
                <a:tab pos="312945" algn="l"/>
              </a:tabLst>
            </a:pPr>
            <a:r>
              <a:rPr lang="en-US" spc="15" dirty="0">
                <a:latin typeface="Times New Roman"/>
                <a:cs typeface="Times New Roman"/>
              </a:rPr>
              <a:t>INTRODUCTION</a:t>
            </a:r>
            <a:endParaRPr lang="en-US" dirty="0">
              <a:latin typeface="Times New Roman"/>
              <a:cs typeface="Times New Roman"/>
            </a:endParaRPr>
          </a:p>
          <a:p>
            <a:pPr marL="312309" indent="-300248">
              <a:spcBef>
                <a:spcPts val="915"/>
              </a:spcBef>
              <a:buClr>
                <a:srgbClr val="343434"/>
              </a:buClr>
              <a:buFont typeface="Wingdings" pitchFamily="2" charset="2"/>
              <a:buChar char="Ø"/>
              <a:tabLst>
                <a:tab pos="312945" algn="l"/>
              </a:tabLst>
            </a:pPr>
            <a:r>
              <a:rPr lang="en-US" spc="15" dirty="0">
                <a:latin typeface="Times New Roman"/>
                <a:cs typeface="Times New Roman"/>
              </a:rPr>
              <a:t>PROJECT DESCRIPTION</a:t>
            </a:r>
            <a:endParaRPr lang="en-US" dirty="0">
              <a:latin typeface="Times New Roman"/>
              <a:cs typeface="Times New Roman"/>
            </a:endParaRPr>
          </a:p>
          <a:p>
            <a:pPr marL="312309" indent="-300248">
              <a:spcBef>
                <a:spcPts val="910"/>
              </a:spcBef>
              <a:buClr>
                <a:srgbClr val="343434"/>
              </a:buClr>
              <a:buFont typeface="Wingdings" pitchFamily="2" charset="2"/>
              <a:buChar char="Ø"/>
              <a:tabLst>
                <a:tab pos="312945" algn="l"/>
              </a:tabLst>
            </a:pPr>
            <a:r>
              <a:rPr lang="en-US" spc="21" dirty="0">
                <a:latin typeface="Times New Roman"/>
                <a:cs typeface="Times New Roman"/>
              </a:rPr>
              <a:t>PROJECT SCOPE</a:t>
            </a:r>
          </a:p>
          <a:p>
            <a:pPr marL="312309" indent="-300248">
              <a:spcBef>
                <a:spcPts val="910"/>
              </a:spcBef>
              <a:buClr>
                <a:srgbClr val="343434"/>
              </a:buClr>
              <a:buFont typeface="Wingdings" pitchFamily="2" charset="2"/>
              <a:buChar char="Ø"/>
              <a:tabLst>
                <a:tab pos="312945" algn="l"/>
              </a:tabLst>
            </a:pPr>
            <a:r>
              <a:rPr lang="en-US" spc="21" dirty="0">
                <a:latin typeface="Times New Roman"/>
                <a:cs typeface="Times New Roman"/>
              </a:rPr>
              <a:t>BUSINUESS DRIVERS</a:t>
            </a:r>
          </a:p>
          <a:p>
            <a:pPr marL="312309" indent="-300248">
              <a:spcBef>
                <a:spcPts val="910"/>
              </a:spcBef>
              <a:buClr>
                <a:srgbClr val="343434"/>
              </a:buClr>
              <a:buFont typeface="Wingdings" pitchFamily="2" charset="2"/>
              <a:buChar char="Ø"/>
              <a:tabLst>
                <a:tab pos="312945" algn="l"/>
              </a:tabLst>
            </a:pPr>
            <a:r>
              <a:rPr lang="en-US" spc="21" dirty="0">
                <a:latin typeface="Times New Roman"/>
                <a:cs typeface="Times New Roman"/>
              </a:rPr>
              <a:t>CURRENT &amp; PROPOSED PROCESS</a:t>
            </a:r>
          </a:p>
          <a:p>
            <a:pPr marL="312309" indent="-300248">
              <a:spcBef>
                <a:spcPts val="910"/>
              </a:spcBef>
              <a:buClr>
                <a:srgbClr val="343434"/>
              </a:buClr>
              <a:buFont typeface="Wingdings" pitchFamily="2" charset="2"/>
              <a:buChar char="Ø"/>
              <a:tabLst>
                <a:tab pos="312945" algn="l"/>
              </a:tabLst>
            </a:pPr>
            <a:r>
              <a:rPr lang="en-US" spc="21" dirty="0">
                <a:latin typeface="Times New Roman"/>
                <a:cs typeface="Times New Roman"/>
              </a:rPr>
              <a:t>REQUIREMENTS</a:t>
            </a:r>
          </a:p>
          <a:p>
            <a:pPr marL="312309" indent="-300248">
              <a:spcBef>
                <a:spcPts val="910"/>
              </a:spcBef>
              <a:buClr>
                <a:srgbClr val="343434"/>
              </a:buClr>
              <a:buFont typeface="Wingdings" pitchFamily="2" charset="2"/>
              <a:buChar char="Ø"/>
              <a:tabLst>
                <a:tab pos="312945" algn="l"/>
              </a:tabLst>
            </a:pPr>
            <a:r>
              <a:rPr lang="en-US" spc="21" dirty="0">
                <a:latin typeface="Times New Roman"/>
                <a:cs typeface="Times New Roman"/>
              </a:rPr>
              <a:t>CONCLUSION</a:t>
            </a:r>
          </a:p>
          <a:p>
            <a:pPr marL="312309" indent="-300248">
              <a:spcBef>
                <a:spcPts val="910"/>
              </a:spcBef>
              <a:buClr>
                <a:srgbClr val="343434"/>
              </a:buClr>
              <a:buFont typeface="Wingdings" pitchFamily="2" charset="2"/>
              <a:buChar char="Ø"/>
              <a:tabLst>
                <a:tab pos="312945" algn="l"/>
              </a:tabLst>
            </a:pPr>
            <a:r>
              <a:rPr lang="en-US" spc="21" dirty="0">
                <a:latin typeface="Times New Roman"/>
                <a:cs typeface="Times New Roman"/>
              </a:rPr>
              <a:t>REFERENCES</a:t>
            </a:r>
          </a:p>
          <a:p>
            <a:pPr marL="312309" indent="-300248">
              <a:spcBef>
                <a:spcPts val="910"/>
              </a:spcBef>
              <a:buClr>
                <a:srgbClr val="343434"/>
              </a:buClr>
              <a:buFont typeface="Wingdings" pitchFamily="2" charset="2"/>
              <a:buChar char="Ø"/>
              <a:tabLst>
                <a:tab pos="312945" algn="l"/>
              </a:tabLst>
            </a:pPr>
            <a:endParaRPr lang="en-US" spc="21" dirty="0">
              <a:latin typeface="Times New Roman"/>
              <a:cs typeface="Times New Roman"/>
            </a:endParaRPr>
          </a:p>
          <a:p>
            <a:pPr marL="312309" indent="-300248">
              <a:spcBef>
                <a:spcPts val="910"/>
              </a:spcBef>
              <a:buClr>
                <a:srgbClr val="343434"/>
              </a:buClr>
              <a:buFont typeface="Wingdings" pitchFamily="2" charset="2"/>
              <a:buChar char="Ø"/>
              <a:tabLst>
                <a:tab pos="312945" algn="l"/>
              </a:tabLst>
            </a:pPr>
            <a:endParaRPr lang="en-US" spc="21" dirty="0">
              <a:latin typeface="Times New Roman"/>
              <a:cs typeface="Times New Roman"/>
            </a:endParaRPr>
          </a:p>
          <a:p>
            <a:pPr marL="312309" indent="-300248">
              <a:spcBef>
                <a:spcPts val="910"/>
              </a:spcBef>
              <a:buClr>
                <a:srgbClr val="343434"/>
              </a:buClr>
              <a:buFont typeface="Wingdings" pitchFamily="2" charset="2"/>
              <a:buChar char="Ø"/>
              <a:tabLst>
                <a:tab pos="312945" algn="l"/>
              </a:tabLst>
            </a:pPr>
            <a:endParaRPr lang="en-US" spc="21" dirty="0">
              <a:latin typeface="Times New Roman"/>
              <a:cs typeface="Times New Roman"/>
            </a:endParaRPr>
          </a:p>
          <a:p>
            <a:pPr marL="312309" indent="-300248">
              <a:spcBef>
                <a:spcPts val="910"/>
              </a:spcBef>
              <a:buClr>
                <a:srgbClr val="343434"/>
              </a:buClr>
              <a:buFont typeface="Wingdings" pitchFamily="2" charset="2"/>
              <a:buChar char="Ø"/>
              <a:tabLst>
                <a:tab pos="312945" algn="l"/>
              </a:tabLst>
            </a:pPr>
            <a:endParaRPr lang="en-US" dirty="0">
              <a:latin typeface="Times New Roman"/>
              <a:cs typeface="Times New Roman"/>
            </a:endParaRPr>
          </a:p>
          <a:p>
            <a:pPr marL="312309" indent="-300248">
              <a:spcBef>
                <a:spcPts val="910"/>
              </a:spcBef>
              <a:buClr>
                <a:srgbClr val="343434"/>
              </a:buClr>
              <a:buFont typeface="Wingdings" pitchFamily="2" charset="2"/>
              <a:buChar char="Ø"/>
              <a:tabLst>
                <a:tab pos="312945" algn="l"/>
              </a:tabLst>
            </a:pPr>
            <a:endParaRPr lang="en-US" dirty="0">
              <a:latin typeface="Times New Roman"/>
              <a:cs typeface="Times New Roman"/>
            </a:endParaRPr>
          </a:p>
          <a:p>
            <a:pPr marL="312309" indent="-300248">
              <a:spcBef>
                <a:spcPts val="910"/>
              </a:spcBef>
              <a:buClr>
                <a:srgbClr val="343434"/>
              </a:buClr>
              <a:buFont typeface="Wingdings" pitchFamily="2" charset="2"/>
              <a:buChar char="Ø"/>
              <a:tabLst>
                <a:tab pos="312945" algn="l"/>
              </a:tabLst>
            </a:pPr>
            <a:r>
              <a:rPr lang="en-US" spc="-10" dirty="0">
                <a:latin typeface="Times New Roman"/>
                <a:cs typeface="Times New Roman"/>
              </a:rPr>
              <a:t>RESULTS</a:t>
            </a:r>
            <a:endParaRPr lang="en-US" dirty="0">
              <a:latin typeface="Times New Roman"/>
              <a:cs typeface="Times New Roman"/>
            </a:endParaRPr>
          </a:p>
          <a:p>
            <a:pPr marL="312309" indent="-300248">
              <a:spcBef>
                <a:spcPts val="900"/>
              </a:spcBef>
              <a:buClr>
                <a:srgbClr val="343434"/>
              </a:buClr>
              <a:buFont typeface="Wingdings" pitchFamily="2" charset="2"/>
              <a:buChar char="Ø"/>
              <a:tabLst>
                <a:tab pos="312945" algn="l"/>
              </a:tabLst>
            </a:pPr>
            <a:r>
              <a:rPr lang="en-US" spc="15" dirty="0">
                <a:latin typeface="Times New Roman"/>
                <a:cs typeface="Times New Roman"/>
              </a:rPr>
              <a:t>CONCLUSION</a:t>
            </a:r>
          </a:p>
          <a:p>
            <a:pPr marL="12061">
              <a:spcBef>
                <a:spcPts val="910"/>
              </a:spcBef>
              <a:buClr>
                <a:srgbClr val="343434"/>
              </a:buClr>
              <a:tabLst>
                <a:tab pos="312945" algn="l"/>
              </a:tabLs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953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40046" y="1781298"/>
            <a:ext cx="8897815" cy="8171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799"/>
              </a:lnSpc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lnSpc>
                <a:spcPct val="150000"/>
              </a:lnSpc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730260" y="633019"/>
            <a:ext cx="330590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>
              <a:spcBef>
                <a:spcPts val="0"/>
              </a:spcBef>
              <a:spcAft>
                <a:spcPts val="800"/>
              </a:spcAft>
            </a:pPr>
            <a:r>
              <a:rPr lang="en-US" sz="4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2263140" y="161725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2E"/>
                </a:solidFill>
                <a:latin typeface="Times New Roman" pitchFamily="18" charset="0"/>
                <a:ea typeface="PT Sans" pitchFamily="34" charset="-122"/>
                <a:cs typeface="Times New Roman" pitchFamily="18" charset="0"/>
              </a:rPr>
              <a:t>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073261" y="1217414"/>
            <a:ext cx="3000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600" dirty="0"/>
          </a:p>
        </p:txBody>
      </p:sp>
      <p:sp>
        <p:nvSpPr>
          <p:cNvPr id="6" name="Rectangle 5"/>
          <p:cNvSpPr/>
          <p:nvPr/>
        </p:nvSpPr>
        <p:spPr>
          <a:xfrm>
            <a:off x="1744980" y="2076971"/>
            <a:ext cx="8625840" cy="8735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839344" y="1186934"/>
            <a:ext cx="27103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12309" indent="-300248" algn="ctr">
              <a:spcBef>
                <a:spcPts val="1005"/>
              </a:spcBef>
              <a:buClr>
                <a:srgbClr val="343434"/>
              </a:buClr>
              <a:tabLst>
                <a:tab pos="312945" algn="l"/>
              </a:tabLst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lang="en-US" sz="3600" b="1" dirty="0">
              <a:latin typeface="Times New Roman"/>
              <a:cs typeface="Times New Roman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26114" y="2387180"/>
            <a:ext cx="8625840" cy="3002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4839" marR="6350" indent="-342778" algn="just">
              <a:lnSpc>
                <a:spcPct val="150000"/>
              </a:lnSpc>
              <a:spcBef>
                <a:spcPts val="95"/>
              </a:spcBef>
              <a:buClr>
                <a:srgbClr val="343434"/>
              </a:buClr>
              <a:buFont typeface="Wingdings" panose="05000000000000000000" pitchFamily="2" charset="2"/>
              <a:buChar char="Ø"/>
              <a:tabLst>
                <a:tab pos="312945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construction projects aim to address the growing demand for adaptable, efficient, and technology-driven project management in the construction industry.</a:t>
            </a:r>
          </a:p>
          <a:p>
            <a:pPr marL="354839" marR="6350" indent="-342778" algn="just">
              <a:lnSpc>
                <a:spcPct val="150000"/>
              </a:lnSpc>
              <a:spcBef>
                <a:spcPts val="95"/>
              </a:spcBef>
              <a:buClr>
                <a:srgbClr val="343434"/>
              </a:buClr>
              <a:buFont typeface="Wingdings" panose="05000000000000000000" pitchFamily="2" charset="2"/>
              <a:buChar char="Ø"/>
              <a:tabLst>
                <a:tab pos="312945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approach integrates real-time adaptability, advanced technologies like IoT and predictive analytics and resource allocation.</a:t>
            </a:r>
          </a:p>
          <a:p>
            <a:pPr marL="12061" marR="6350" algn="just">
              <a:lnSpc>
                <a:spcPct val="150000"/>
              </a:lnSpc>
              <a:spcBef>
                <a:spcPts val="95"/>
              </a:spcBef>
              <a:buClr>
                <a:srgbClr val="343434"/>
              </a:buClr>
              <a:tabLst>
                <a:tab pos="312945" algn="l"/>
              </a:tabLst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839" marR="6350" indent="-342778" algn="just">
              <a:lnSpc>
                <a:spcPct val="150000"/>
              </a:lnSpc>
              <a:spcBef>
                <a:spcPts val="95"/>
              </a:spcBef>
              <a:buClr>
                <a:srgbClr val="343434"/>
              </a:buClr>
              <a:buFont typeface="Wingdings" panose="05000000000000000000" pitchFamily="2" charset="2"/>
              <a:buChar char="Ø"/>
              <a:tabLst>
                <a:tab pos="312945" algn="l"/>
              </a:tabLst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839" marR="6350" indent="-342778" algn="just">
              <a:lnSpc>
                <a:spcPct val="150000"/>
              </a:lnSpc>
              <a:spcBef>
                <a:spcPts val="95"/>
              </a:spcBef>
              <a:buClr>
                <a:srgbClr val="343434"/>
              </a:buClr>
              <a:buFont typeface="Wingdings" panose="05000000000000000000" pitchFamily="2" charset="2"/>
              <a:buChar char="Ø"/>
              <a:tabLst>
                <a:tab pos="312945" algn="l"/>
              </a:tabLst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3011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64E3B59-7212-DD61-FDDF-BA64DF5FD726}"/>
              </a:ext>
            </a:extLst>
          </p:cNvPr>
          <p:cNvSpPr txBox="1"/>
          <p:nvPr/>
        </p:nvSpPr>
        <p:spPr>
          <a:xfrm>
            <a:off x="398728" y="851774"/>
            <a:ext cx="10805159" cy="823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INTRODUCTION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29640" y="2117555"/>
            <a:ext cx="9829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43316" y="2245444"/>
            <a:ext cx="9928543" cy="4580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30680" y="2258675"/>
            <a:ext cx="101955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99777" y="2328759"/>
            <a:ext cx="9829800" cy="2561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12309" marR="5080" indent="-300248" algn="just">
              <a:lnSpc>
                <a:spcPct val="150000"/>
              </a:lnSpc>
              <a:spcBef>
                <a:spcPts val="95"/>
              </a:spcBef>
              <a:buClr>
                <a:srgbClr val="343434"/>
              </a:buClr>
              <a:buFont typeface="Wingdings" pitchFamily="2" charset="2"/>
              <a:buChar char="Ø"/>
              <a:tabLst>
                <a:tab pos="312945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construction projects represent a modern approach to managing construction processes in an environment of constant change and evolving demands.</a:t>
            </a:r>
          </a:p>
          <a:p>
            <a:pPr marL="312309" marR="5080" indent="-300248" algn="just">
              <a:lnSpc>
                <a:spcPct val="150000"/>
              </a:lnSpc>
              <a:spcBef>
                <a:spcPts val="95"/>
              </a:spcBef>
              <a:buClr>
                <a:srgbClr val="343434"/>
              </a:buClr>
              <a:buFont typeface="Wingdings" pitchFamily="2" charset="2"/>
              <a:buChar char="Ø"/>
              <a:tabLst>
                <a:tab pos="312945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serves as a communication tool between business stakeholders, project managers, and development teams, ensuring clarity on expectations. </a:t>
            </a:r>
          </a:p>
          <a:p>
            <a:pPr marL="312309" marR="5080" indent="-300248" algn="just">
              <a:lnSpc>
                <a:spcPct val="150000"/>
              </a:lnSpc>
              <a:spcBef>
                <a:spcPts val="95"/>
              </a:spcBef>
              <a:buClr>
                <a:srgbClr val="343434"/>
              </a:buClr>
              <a:buFont typeface="Wingdings" pitchFamily="2" charset="2"/>
              <a:buChar char="Ø"/>
              <a:tabLst>
                <a:tab pos="312945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designed to address challenges such as unexpected design modifications, material shortages, and regulatory updates while maintaining project timelines, budgets, and quality standards.</a:t>
            </a:r>
          </a:p>
        </p:txBody>
      </p:sp>
    </p:spTree>
    <p:extLst>
      <p:ext uri="{BB962C8B-B14F-4D97-AF65-F5344CB8AC3E}">
        <p14:creationId xmlns:p14="http://schemas.microsoft.com/office/powerpoint/2010/main" val="1587760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44622" y="5410285"/>
            <a:ext cx="242374" cy="4580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69690" y="1080254"/>
            <a:ext cx="56643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12309" indent="-300248" algn="ctr">
              <a:spcBef>
                <a:spcPts val="915"/>
              </a:spcBef>
              <a:buClr>
                <a:srgbClr val="343434"/>
              </a:buClr>
              <a:tabLst>
                <a:tab pos="312945" algn="l"/>
              </a:tabLst>
            </a:pPr>
            <a:r>
              <a:rPr lang="en-US" sz="3600" b="1" dirty="0">
                <a:latin typeface="Times New Roman"/>
                <a:cs typeface="Times New Roman"/>
              </a:rPr>
              <a:t>PROJECT DESCRIPTION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1147865" y="2261607"/>
            <a:ext cx="9581744" cy="30376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12309" indent="-300248" algn="just">
              <a:lnSpc>
                <a:spcPct val="150000"/>
              </a:lnSpc>
              <a:spcBef>
                <a:spcPts val="100"/>
              </a:spcBef>
              <a:buClr>
                <a:srgbClr val="343434"/>
              </a:buClr>
              <a:buFont typeface="Wingdings" panose="05000000000000000000" pitchFamily="2" charset="2"/>
              <a:buChar char="Ø"/>
              <a:tabLst>
                <a:tab pos="312945" algn="l"/>
              </a:tabLst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raditional methods caused manual tracking of project progress, inefficiencies in planning, outdated scheduling techniques, and fragmented communication among stakeholders contribute to delays and budget overruns.</a:t>
            </a:r>
            <a:endParaRPr lang="en-IN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12309" indent="-300248" algn="just">
              <a:lnSpc>
                <a:spcPct val="150000"/>
              </a:lnSpc>
              <a:spcBef>
                <a:spcPts val="100"/>
              </a:spcBef>
              <a:buClr>
                <a:srgbClr val="343434"/>
              </a:buClr>
              <a:buFont typeface="Wingdings" panose="05000000000000000000" pitchFamily="2" charset="2"/>
              <a:buChar char="Ø"/>
              <a:tabLst>
                <a:tab pos="312945" algn="l"/>
              </a:tabLst>
            </a:pP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dynamic approach in construction projects is to enable quick adaptation to changing circumstances and unforeseen events, ensuring projects remain on track and within budget despite real-time challenges.</a:t>
            </a:r>
            <a:endParaRPr lang="en-IN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12309" indent="-300248" algn="just">
              <a:lnSpc>
                <a:spcPct val="150000"/>
              </a:lnSpc>
              <a:spcBef>
                <a:spcPts val="100"/>
              </a:spcBef>
              <a:buClr>
                <a:srgbClr val="343434"/>
              </a:buClr>
              <a:buFont typeface="Wingdings" panose="05000000000000000000" pitchFamily="2" charset="2"/>
              <a:buChar char="Ø"/>
              <a:tabLst>
                <a:tab pos="312945" algn="l"/>
              </a:tabLst>
            </a:pPr>
            <a:endParaRPr lang="en-US" sz="21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497710" y="5270585"/>
            <a:ext cx="242374" cy="4580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519E0A-4125-A9EB-7222-E6CCA4A1E5D6}"/>
              </a:ext>
            </a:extLst>
          </p:cNvPr>
          <p:cNvSpPr txBox="1"/>
          <p:nvPr/>
        </p:nvSpPr>
        <p:spPr>
          <a:xfrm>
            <a:off x="2855167" y="746449"/>
            <a:ext cx="6969968" cy="490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12309" indent="-300248" algn="ctr">
              <a:spcBef>
                <a:spcPts val="100"/>
              </a:spcBef>
              <a:buClr>
                <a:srgbClr val="343434"/>
              </a:buClr>
              <a:tabLst>
                <a:tab pos="312945" algn="l"/>
              </a:tabLst>
            </a:pPr>
            <a:r>
              <a:rPr lang="en-US" sz="3600" b="1" spc="-35" dirty="0">
                <a:latin typeface="Times New Roman"/>
                <a:cs typeface="Times New Roman"/>
              </a:rPr>
              <a:t>PROJECT SCOPE</a:t>
            </a:r>
          </a:p>
          <a:p>
            <a:pPr marL="312309" indent="-300248" algn="ctr">
              <a:spcBef>
                <a:spcPts val="100"/>
              </a:spcBef>
              <a:buClr>
                <a:srgbClr val="343434"/>
              </a:buClr>
              <a:tabLst>
                <a:tab pos="312945" algn="l"/>
              </a:tabLst>
            </a:pPr>
            <a:endParaRPr lang="en-US" sz="3600" dirty="0">
              <a:latin typeface="Times New Roman"/>
              <a:cs typeface="Times New Roman"/>
            </a:endParaRPr>
          </a:p>
          <a:p>
            <a:pPr marL="316753" lvl="1" algn="just">
              <a:lnSpc>
                <a:spcPct val="150000"/>
              </a:lnSpc>
              <a:buClr>
                <a:srgbClr val="343434"/>
              </a:buClr>
              <a:tabLst>
                <a:tab pos="673496" algn="l"/>
                <a:tab pos="674131" algn="l"/>
              </a:tabLs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In-Scope Items: </a:t>
            </a:r>
          </a:p>
          <a:p>
            <a:pPr marL="602503" lvl="1" indent="-285750" algn="just">
              <a:lnSpc>
                <a:spcPct val="150000"/>
              </a:lnSpc>
              <a:buClr>
                <a:srgbClr val="343434"/>
              </a:buClr>
              <a:buFont typeface="Wingdings" panose="05000000000000000000" pitchFamily="2" charset="2"/>
              <a:buChar char="Ø"/>
              <a:tabLst>
                <a:tab pos="673496" algn="l"/>
                <a:tab pos="674131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Site Preparation</a:t>
            </a:r>
          </a:p>
          <a:p>
            <a:pPr marL="602503" lvl="1" indent="-285750" algn="just">
              <a:lnSpc>
                <a:spcPct val="150000"/>
              </a:lnSpc>
              <a:buClr>
                <a:srgbClr val="343434"/>
              </a:buClr>
              <a:buFont typeface="Wingdings" panose="05000000000000000000" pitchFamily="2" charset="2"/>
              <a:buChar char="Ø"/>
              <a:tabLst>
                <a:tab pos="673496" algn="l"/>
                <a:tab pos="674131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Foundation Work  </a:t>
            </a:r>
          </a:p>
          <a:p>
            <a:pPr marL="602503" lvl="1" indent="-285750" algn="just">
              <a:lnSpc>
                <a:spcPct val="150000"/>
              </a:lnSpc>
              <a:buClr>
                <a:srgbClr val="343434"/>
              </a:buClr>
              <a:buFont typeface="Wingdings" panose="05000000000000000000" pitchFamily="2" charset="2"/>
              <a:buChar char="Ø"/>
              <a:tabLst>
                <a:tab pos="673496" algn="l"/>
                <a:tab pos="674131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Structural Construction </a:t>
            </a:r>
          </a:p>
          <a:p>
            <a:pPr marL="316753" lvl="1" algn="just">
              <a:lnSpc>
                <a:spcPct val="150000"/>
              </a:lnSpc>
              <a:buClr>
                <a:srgbClr val="343434"/>
              </a:buClr>
              <a:tabLst>
                <a:tab pos="673496" algn="l"/>
                <a:tab pos="674131" algn="l"/>
              </a:tabLst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16753" lvl="1" algn="just">
              <a:lnSpc>
                <a:spcPct val="150000"/>
              </a:lnSpc>
              <a:buClr>
                <a:srgbClr val="343434"/>
              </a:buClr>
              <a:tabLst>
                <a:tab pos="673496" algn="l"/>
                <a:tab pos="674131" algn="l"/>
              </a:tabLs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Out-of-Scope Items:  </a:t>
            </a:r>
          </a:p>
          <a:p>
            <a:pPr marL="602503" lvl="1" indent="-285750" algn="just">
              <a:lnSpc>
                <a:spcPct val="150000"/>
              </a:lnSpc>
              <a:buClr>
                <a:srgbClr val="343434"/>
              </a:buClr>
              <a:buFont typeface="Wingdings" panose="05000000000000000000" pitchFamily="2" charset="2"/>
              <a:buChar char="Ø"/>
              <a:tabLst>
                <a:tab pos="673496" algn="l"/>
                <a:tab pos="674131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Land Acquisition  </a:t>
            </a:r>
          </a:p>
          <a:p>
            <a:pPr marL="602503" lvl="1" indent="-285750" algn="just">
              <a:lnSpc>
                <a:spcPct val="150000"/>
              </a:lnSpc>
              <a:buClr>
                <a:srgbClr val="343434"/>
              </a:buClr>
              <a:buFont typeface="Wingdings" panose="05000000000000000000" pitchFamily="2" charset="2"/>
              <a:buChar char="Ø"/>
              <a:tabLst>
                <a:tab pos="673496" algn="l"/>
                <a:tab pos="674131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Interior Decoration  </a:t>
            </a:r>
          </a:p>
          <a:p>
            <a:pPr marL="602503" lvl="1" indent="-285750" algn="just">
              <a:lnSpc>
                <a:spcPct val="150000"/>
              </a:lnSpc>
              <a:buClr>
                <a:srgbClr val="343434"/>
              </a:buClr>
              <a:buFont typeface="Wingdings" panose="05000000000000000000" pitchFamily="2" charset="2"/>
              <a:buChar char="Ø"/>
              <a:tabLst>
                <a:tab pos="673496" algn="l"/>
                <a:tab pos="674131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Off-Site Infrastructure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449160" y="1148834"/>
            <a:ext cx="466422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12309" indent="-300248" algn="ctr">
              <a:spcBef>
                <a:spcPts val="910"/>
              </a:spcBef>
              <a:buClr>
                <a:srgbClr val="343434"/>
              </a:buClr>
              <a:tabLst>
                <a:tab pos="312945" algn="l"/>
              </a:tabLst>
            </a:pPr>
            <a:r>
              <a:rPr lang="en-US" sz="3600" b="1" spc="21" dirty="0">
                <a:latin typeface="Times New Roman"/>
                <a:cs typeface="Times New Roman"/>
              </a:rPr>
              <a:t>BUSINESS DRIVERS</a:t>
            </a:r>
            <a:endParaRPr lang="en-US" sz="3600" b="1" dirty="0">
              <a:latin typeface="Times New Roman"/>
              <a:cs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14565B-3888-F921-D620-1931D285C621}"/>
              </a:ext>
            </a:extLst>
          </p:cNvPr>
          <p:cNvSpPr txBox="1"/>
          <p:nvPr/>
        </p:nvSpPr>
        <p:spPr>
          <a:xfrm>
            <a:off x="1324947" y="2118049"/>
            <a:ext cx="9358604" cy="2223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200000"/>
              </a:lnSpc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Regulatory Compliance</a:t>
            </a:r>
          </a:p>
          <a:p>
            <a:pPr marL="342900" indent="-342900" algn="just">
              <a:lnSpc>
                <a:spcPct val="200000"/>
              </a:lnSpc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Efficiency</a:t>
            </a:r>
          </a:p>
          <a:p>
            <a:pPr marL="342900" indent="-342900" algn="just">
              <a:lnSpc>
                <a:spcPct val="200000"/>
              </a:lnSpc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Project Timelines</a:t>
            </a:r>
          </a:p>
          <a:p>
            <a:pPr marL="342900" indent="-342900" algn="just">
              <a:lnSpc>
                <a:spcPct val="200000"/>
              </a:lnSpc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Competitive Advantage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483512" y="973574"/>
            <a:ext cx="78450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696" algn="ctr">
              <a:spcBef>
                <a:spcPts val="130"/>
              </a:spcBef>
            </a:pPr>
            <a:r>
              <a:rPr lang="en-US" sz="3600" b="1" dirty="0">
                <a:latin typeface="Times New Roman"/>
                <a:cs typeface="Times New Roman"/>
              </a:rPr>
              <a:t>CURRENT &amp; PROPOSED PROCESS</a:t>
            </a:r>
          </a:p>
        </p:txBody>
      </p:sp>
      <p:sp>
        <p:nvSpPr>
          <p:cNvPr id="4" name="Rectangle 3"/>
          <p:cNvSpPr/>
          <p:nvPr/>
        </p:nvSpPr>
        <p:spPr>
          <a:xfrm>
            <a:off x="1503817" y="2213807"/>
            <a:ext cx="9489232" cy="3528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7811" indent="-285750" algn="just">
              <a:lnSpc>
                <a:spcPct val="150000"/>
              </a:lnSpc>
              <a:spcBef>
                <a:spcPts val="1490"/>
              </a:spcBef>
              <a:buClr>
                <a:srgbClr val="343434"/>
              </a:buClr>
              <a:buFont typeface="Wingdings" panose="05000000000000000000" pitchFamily="2" charset="2"/>
              <a:buChar char="Ø"/>
              <a:tabLst>
                <a:tab pos="312945" algn="l"/>
              </a:tabLst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current process for managing construction projects is predominantly manual and fragmented, relying on basic tools such as spreadsheets, paper-based records, and verbal communication.</a:t>
            </a:r>
          </a:p>
          <a:p>
            <a:pPr marL="297811" indent="-285750" algn="just">
              <a:lnSpc>
                <a:spcPct val="150000"/>
              </a:lnSpc>
              <a:spcBef>
                <a:spcPts val="1490"/>
              </a:spcBef>
              <a:buClr>
                <a:srgbClr val="343434"/>
              </a:buClr>
              <a:buFont typeface="Wingdings" panose="05000000000000000000" pitchFamily="2" charset="2"/>
              <a:buChar char="Ø"/>
              <a:tabLst>
                <a:tab pos="312945" algn="l"/>
              </a:tabLst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proposed process for addressing the primary issues of construction management revolves around implementing a dynamic, integrated system to streamline operations and eliminate inefficiencies</a:t>
            </a:r>
            <a:r>
              <a:rPr lang="en-IN" sz="1800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 </a:t>
            </a:r>
          </a:p>
          <a:p>
            <a:pPr marL="12061" algn="just">
              <a:lnSpc>
                <a:spcPct val="150000"/>
              </a:lnSpc>
              <a:spcBef>
                <a:spcPts val="1490"/>
              </a:spcBef>
              <a:buClr>
                <a:srgbClr val="343434"/>
              </a:buClr>
              <a:tabLst>
                <a:tab pos="312945" algn="l"/>
              </a:tabLst>
            </a:pPr>
            <a:endParaRPr lang="en-IN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7811" indent="-285750" algn="just">
              <a:lnSpc>
                <a:spcPct val="150000"/>
              </a:lnSpc>
              <a:spcBef>
                <a:spcPts val="1490"/>
              </a:spcBef>
              <a:buClr>
                <a:srgbClr val="343434"/>
              </a:buClr>
              <a:buFont typeface="Wingdings" panose="05000000000000000000" pitchFamily="2" charset="2"/>
              <a:buChar char="Ø"/>
              <a:tabLst>
                <a:tab pos="312945" algn="l"/>
              </a:tabLst>
            </a:pPr>
            <a:endParaRPr lang="en-IN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778896" y="977930"/>
            <a:ext cx="129708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12309" indent="-300248" algn="ctr">
              <a:spcBef>
                <a:spcPts val="910"/>
              </a:spcBef>
              <a:buClr>
                <a:srgbClr val="343434"/>
              </a:buClr>
              <a:tabLst>
                <a:tab pos="312945" algn="l"/>
              </a:tabLst>
            </a:pPr>
            <a:r>
              <a:rPr lang="en-US" sz="3600" b="1" spc="21" dirty="0">
                <a:latin typeface="Times New Roman"/>
                <a:cs typeface="Times New Roman"/>
              </a:rPr>
              <a:t>REQUIREMENTS</a:t>
            </a:r>
            <a:endParaRPr lang="en-US" sz="3600" b="1" dirty="0">
              <a:latin typeface="Times New Roman"/>
              <a:cs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A9EC86-330A-3BCB-2BB0-010800796A4B}"/>
              </a:ext>
            </a:extLst>
          </p:cNvPr>
          <p:cNvSpPr txBox="1"/>
          <p:nvPr/>
        </p:nvSpPr>
        <p:spPr>
          <a:xfrm>
            <a:off x="1693381" y="1982762"/>
            <a:ext cx="7511143" cy="4613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REQUIREMENTS: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Authentication &amp; Role Management   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Real-Time Progress Tracking   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Resource Allocation and Monitoring </a:t>
            </a:r>
          </a:p>
          <a:p>
            <a:pPr algn="just"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NON-FUNCTIONAL REQUIREMENTS: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6321</TotalTime>
  <Words>480</Words>
  <Application>Microsoft Office PowerPoint</Application>
  <PresentationFormat>Widescreen</PresentationFormat>
  <Paragraphs>94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Calibri</vt:lpstr>
      <vt:lpstr>Century Gothic</vt:lpstr>
      <vt:lpstr>Constantia</vt:lpstr>
      <vt:lpstr>Times New Roman</vt:lpstr>
      <vt:lpstr>Wingdings</vt:lpstr>
      <vt:lpstr>Wingdings 2</vt:lpstr>
      <vt:lpstr>Flow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PACMAN</dc:title>
  <dc:creator>Rohit Veerapur</dc:creator>
  <cp:lastModifiedBy>Ramya shree</cp:lastModifiedBy>
  <cp:revision>355</cp:revision>
  <dcterms:created xsi:type="dcterms:W3CDTF">2022-06-20T10:04:04Z</dcterms:created>
  <dcterms:modified xsi:type="dcterms:W3CDTF">2025-04-06T14:22:59Z</dcterms:modified>
</cp:coreProperties>
</file>