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6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301" r:id="rId32"/>
    <p:sldId id="302" r:id="rId33"/>
    <p:sldId id="303" r:id="rId34"/>
    <p:sldId id="304" r:id="rId35"/>
    <p:sldId id="275" r:id="rId36"/>
    <p:sldId id="306" r:id="rId37"/>
    <p:sldId id="274" r:id="rId38"/>
    <p:sldId id="277" r:id="rId39"/>
    <p:sldId id="284" r:id="rId40"/>
    <p:sldId id="278" r:id="rId41"/>
    <p:sldId id="279" r:id="rId42"/>
    <p:sldId id="280" r:id="rId43"/>
    <p:sldId id="281" r:id="rId44"/>
    <p:sldId id="282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7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71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4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1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1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46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9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8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F01-2EC1-40B6-9CFD-D6FDEDF718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0C6E-9596-456E-A035-C4F7D51D3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90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9E0D-DC63-F9EB-783F-E1B2DF22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932" y="1896086"/>
            <a:ext cx="8791575" cy="1831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: Classifying Cybersecurity Incidents with Machine Learning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E709-B2BA-A2B5-A0B6-F123DAC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CCC8-476C-1401-D0CE-2DAD05BF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dirty="0"/>
              <a:t>	Preparing data is crucial for model performance</a:t>
            </a:r>
          </a:p>
          <a:p>
            <a:pPr marL="0" indent="0">
              <a:buNone/>
            </a:pPr>
            <a:r>
              <a:rPr lang="en-US" dirty="0"/>
              <a:t>	Ensures data quality and relevance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 Steps</a:t>
            </a:r>
          </a:p>
          <a:p>
            <a:pPr marL="0" indent="0">
              <a:buNone/>
            </a:pPr>
            <a:r>
              <a:rPr lang="en-US" dirty="0"/>
              <a:t>	Handling missing data</a:t>
            </a:r>
          </a:p>
          <a:p>
            <a:pPr marL="0" indent="0">
              <a:buNone/>
            </a:pPr>
            <a:r>
              <a:rPr lang="en-US" dirty="0"/>
              <a:t>	Feature engineering</a:t>
            </a:r>
          </a:p>
          <a:p>
            <a:pPr marL="0" indent="0">
              <a:buNone/>
            </a:pPr>
            <a:r>
              <a:rPr lang="en-US" dirty="0"/>
              <a:t>	Encoding categorical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4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C86F-45A4-E40D-C988-A02F1F6C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B843-16E7-7B50-2ABD-57C53B0A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Missing Values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methods (e.g., isnull(), info()) to identify missing values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output showing missing value counts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for Handling Missing Data</a:t>
            </a:r>
          </a:p>
          <a:p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Imputation: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Filling missing values with mean, median, or mode</a:t>
            </a:r>
          </a:p>
          <a:p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Affected Rows: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Dropping rows with missing values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316535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17F4-3DE7-CC20-1520-743752D5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5C3-CCBB-C7FA-D2EA-087A929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2615"/>
            <a:ext cx="9905999" cy="42085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new features or modifying existing ones to enhance model performance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important because it can help the model better capture the underlying patterns in the cybersecurity incident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of Feature Engineering Techniques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Features: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Merging related features into a single feature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New Features: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Extracting hour/day of the week from timestamps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Normalizing Numerical Variables: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Scaling features (e.g., Min-Max scaling or Standardization)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7E9-0BB6-B77A-3FE7-BC245175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5D90-26F7-C6BF-EE74-5BE85934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require numerical input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 Techniques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One-Hot Encoding: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Creating binary columns for each category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Suitable for nominal variables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Encoding: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Assigning a unique integer to each category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Suitable for ordinal variables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2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4CF5-B4C1-F027-24AD-4FF99A6E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CE85-919A-9BFC-3825-A7BD4F8D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Essential for model training and evaluation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Helps prevent overfitting and ensures model generalization</a:t>
            </a: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Steps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Train-validation split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Stratification for imbalanced classes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6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CBA8-4DC9-2AC8-97B5-781CD90E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a Validation Set?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868E-33E1-D01D-2790-6BD09203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Validation Set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Tune model parameters and hyperparameters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Evaluate model performance before testing on unseen data</a:t>
            </a: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insight into how the model will perform in real-world scenarios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2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0CE-D38E-D685-5314-72CF91A0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B53A-9B29-F20F-6AC7-FE7A930B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Ensuring both training and validation sets maintain the same class distribution as the original dataset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Stratification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Particularly crucial for imbalanced datasets to avoid bias in model training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5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065D-F96C-08D4-88A5-A49F5E05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7FD3-DADF-AA4F-22BC-12DDC0FA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the right model is crucial for achieving optimal performance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Balances complexity and interpretability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IMPORTANCE OF MODEL EVALUATION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 model performance is critical to ensure reliability and effectiveness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A8F2-2597-D5AE-FFB1-DFA46F3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3ED-0AAF-F12C-8E49-E58EF369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Model Performance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Reduces variance in model evaluation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Generalization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Ensures the model learns from all classes effectively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8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E8E6-B477-8788-2374-186C57F6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DBB-9283-6AF5-0438-896C9008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Macro-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Balances precision and recall across classes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Measures the accuracy of positive predictions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Measures the ability to find all positive instances</a:t>
            </a: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Analysis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metrics for each class (TP, BP, FP)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balanced performance across all classes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8DB5-6E97-B55F-0139-4D8E66B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cybersecurity: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BA55-0218-1417-6834-1F7ADE30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Microsoft's cybersecurity program protects systems and networks from digital attacks using a combination of technology, processes, and best practices. Cybersecurity is important because it: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Protects people, data, apps, and devices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the risk of financial loss, reputational damage, and business disruption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innovation and productivity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9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6A0-0EC2-0B48-8D7E-DC36E25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6758-867B-AE19-6367-384F8A4F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is a statistical method used for binary classification that predicts the probability of an outcome that can take one of two possible values (e.g., yes/no, success/failure).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predicts discrete outcomes.</a:t>
            </a:r>
          </a:p>
        </p:txBody>
      </p:sp>
    </p:spTree>
    <p:extLst>
      <p:ext uri="{BB962C8B-B14F-4D97-AF65-F5344CB8AC3E}">
        <p14:creationId xmlns:p14="http://schemas.microsoft.com/office/powerpoint/2010/main" val="91937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E28-4EDE-B410-2D7A-38167C6B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Logistic Regression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A2B-9CDC-94F6-CD63-D1683722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 Assumption: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Assumes linearity between independent variables and log-odds.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Sensitive to Outliers: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can disproportionately affect the model.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Suitable for Complex Relationships: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model complex relationships unless transformed.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6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AB59-3E3D-E096-F1A9-30ABBD9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logistic regression has its limitations, its simplicity and effectiveness make it a valuable method for predictive analytics.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DABCD-5E6A-A862-4844-2137A811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689316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5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5A1-0439-082A-7831-F3620F03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A707-5CA4-9C0E-767A-E0A871F3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 (Extreme Gradient Boosting) is an optimized implementation of the gradient boosting framework designed for speed and performance. It is widely used in machine learning competitions and real-world applications due to its efficiency and accuracy.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 Concept: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 refers to an ensemble technique that combines multiple models to improve prediction accuracy. It sequentially adds models, with each new model correcting errors made by the previous ones.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F3F-FB1E-9BF9-5C15-5F7FD1A6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448A-838F-6713-0DC6-BC459E0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more complex to tune compared to simpler models.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 Risk: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regularization, XGBoost can still overfit if not carefully managed.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Computationally Intensive: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faster than many algorithms, it can still be resource-intensive for very large datasets.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3F48-719B-7CC6-C8EF-933ACC6A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Mastery of XGBoost can significantly enhance predictive modeling capabilities and lead to better decision-making based on data insights.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E61A4-9C95-5D3B-1C83-002142C60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8" y="3429000"/>
            <a:ext cx="5509847" cy="21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F7E-26C4-11B1-5EE2-A55DC80C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Neighbors (KNN)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8BFA-61D3-EC2A-49F9-BCBA4123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Neighbors (KNN) is a non-parametric, instance-based learning algorithm used for classification and regression tasks. It classifies data points based on the classes of their nearest neighbors in the feature space.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0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23D2-ADF8-DB4A-E547-C1D2CC97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A4FA-492B-FB8F-8511-DBD19B32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Computationally Expensive: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calculating distances to all training samples, making it inefficient for large datasets.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Curse of Dimensionality: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number of features increases, the distance between points becomes less meaningful, which can degrade performance.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Sensitive to Noisy Data: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can significantly affect the predictions.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6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2BD7-B26C-72FF-86B1-34314ED6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KNN has limitations, understanding its workings and proper implementation can lead to effective solutions in many real-world problems.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58928-143D-54B3-BC76-B15600D7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5814646" cy="21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0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B929-23D3-084F-2258-9E4F7D17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76B2-575D-6282-1344-DC3EFD23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decision tree is a flowchart-like structure that uses a tree-like graph of decisions and their possible consequences.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of a Decision Tree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Node: Represents the entire dataset (starting point).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Nodes: Where decisions are made (based on features).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 Nodes: Outcomes or final predictions.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nodes, representing the flow from question to answer.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0222-37F3-337E-77FF-5C72E18F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E6A4-E4F2-3035-B7C4-B930328C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machine learning model to predict triage grades of cybersecurity incidents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efficiency of Security Operation Centers (SOCs)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 incidents as true positive (TP), benign positive (BP), or false positive (FP)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57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F2427-E90A-34B6-FDCA-719F4422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31" y="1817078"/>
            <a:ext cx="7080737" cy="3200400"/>
          </a:xfrm>
        </p:spPr>
      </p:pic>
    </p:spTree>
    <p:extLst>
      <p:ext uri="{BB962C8B-B14F-4D97-AF65-F5344CB8AC3E}">
        <p14:creationId xmlns:p14="http://schemas.microsoft.com/office/powerpoint/2010/main" val="2641657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9ABD-CFFE-30A3-8B1C-6A9A580A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34A1-68FC-8947-C522-8455AAD0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Random Forest is an ensemble learning method that constructs multiple decision trees during training and outputs the mode (classification) or mean (regression) of their predictions.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Improves predictive accuracy and controls overfitting compared to individual decision trees.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25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0C3-82B3-49B8-CFD1-5712A25B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Random Forest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1685-C096-CEA1-052A-8F18E57D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 to Overfitting: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the risk of overfitting by averaging multiple trees.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High-Dimensional Data: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manage datasets with a large number of features.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insights into the significance of different features.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for both classification and regression tasks.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5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A7CB-9690-D640-0AF8-D83B4E8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8513-07CB-290F-6CF8-D933C960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can be complex and less interpretable than a single decision tree.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require longer training times with large datasets.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Consumption: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consume significant memory with many trees.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Speed: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Slower for predictions compared to simpler models due to multiple trees.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4AF5-6D30-17A4-FDD3-03D6EE53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Metrics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CB9E77-246C-C050-4645-3904FDC6D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68" y="2731477"/>
            <a:ext cx="6693877" cy="2637692"/>
          </a:xfrm>
        </p:spPr>
      </p:pic>
    </p:spTree>
    <p:extLst>
      <p:ext uri="{BB962C8B-B14F-4D97-AF65-F5344CB8AC3E}">
        <p14:creationId xmlns:p14="http://schemas.microsoft.com/office/powerpoint/2010/main" val="1764071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925-CA6A-FA63-B536-6B170193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2C4-A8C7-34DC-C5FD-C5058B11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and Purpose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 to assess how the results of a statistical analysis will generalize to an independent dataset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Cross-Validation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overfitting risk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reliable estimate of model performance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30930-27BB-D2CF-300F-A52C9035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2" y="1395046"/>
            <a:ext cx="7831014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D0B1-8995-E546-BF49-7BFFFA76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9801-A1D9-C262-9A03-6C133EE4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Importance of Hyperparameter Tuning</a:t>
            </a:r>
          </a:p>
          <a:p>
            <a:r>
              <a:rPr lang="en-IN" dirty="0"/>
              <a:t>Fine-tuning parameters to optimize model performance</a:t>
            </a:r>
          </a:p>
          <a:p>
            <a:r>
              <a:rPr lang="en-IN" dirty="0"/>
              <a:t>Techniques for Hyperparameter Tuning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Grid Search:</a:t>
            </a:r>
          </a:p>
          <a:p>
            <a:r>
              <a:rPr lang="en-IN" dirty="0"/>
              <a:t>Exhaustive search over specified parameter values</a:t>
            </a:r>
          </a:p>
          <a:p>
            <a:r>
              <a:rPr lang="en-IN" dirty="0"/>
              <a:t>Random Search:</a:t>
            </a:r>
          </a:p>
          <a:p>
            <a:r>
              <a:rPr lang="en-IN" dirty="0"/>
              <a:t>Randomly sample parameters, often faster than grid search</a:t>
            </a:r>
          </a:p>
        </p:txBody>
      </p:sp>
    </p:spTree>
    <p:extLst>
      <p:ext uri="{BB962C8B-B14F-4D97-AF65-F5344CB8AC3E}">
        <p14:creationId xmlns:p14="http://schemas.microsoft.com/office/powerpoint/2010/main" val="1161349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CD9E-9EEE-7FA4-44EF-F177A13C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3785-046E-593C-DF90-E46B1E7D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of Class Imbalance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lead to biased model performance favoring majority classes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to Address Imbalance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(Synthetic Minority Over-sampling Technique): Generates synthetic samples for minority classes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Adjusting Class Weights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Penalizing the model more for misclassifying minority classes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Methods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Combining multiple models to improve minority class predictions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8A4E6-6FF4-B3F0-23FA-3F4BE3DD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61" y="691663"/>
            <a:ext cx="7151077" cy="2485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BCF43-020A-5C58-3A69-21DA1BD02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3" y="3825323"/>
            <a:ext cx="7584831" cy="2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65-6B86-2080-F4EB-67C3AC2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E37-3A99-5A9B-096D-054517B9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you are working as a data scientist at Microsoft, tasked with enhancing the efficiency of Security Operation Centers (SOCs) by developing a machine learning model that can accurately predict the triage grade of cybersecurity incidents. </a:t>
            </a:r>
          </a:p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the comprehensive GUIDE dataset, your goal is to create a classification model that categorizes incidents as true positive (TP), benign positive (BP), or false positive (FP) based on historical evidence and customer responses. </a:t>
            </a:r>
          </a:p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should be robust enough to support guided response systems in providing SOC analysts with precise, context-rich recommendations, ultimately improving the overall security posture of enterprise environments.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81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C94-F809-FA68-3D20-F9011A78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C1B2-9265-CC17-0BBF-2E391CD1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model predictions is crucial for trust and transparency.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in identifying the strengths and weaknesses of the model.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2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0208-B279-D3BB-D14F-300C6CE2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83F2-329F-7CB4-4B38-D4813728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Definition</a:t>
            </a:r>
          </a:p>
          <a:p>
            <a:r>
              <a:rPr lang="en-US" dirty="0"/>
              <a:t>Measures the contribution of each feature to the model's predictions.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Methods to Analyze Feature Importance</a:t>
            </a:r>
          </a:p>
          <a:p>
            <a:r>
              <a:rPr lang="en-US" dirty="0">
                <a:solidFill>
                  <a:schemeClr val="bg1"/>
                </a:solidFill>
              </a:rPr>
              <a:t>SHAP Values: </a:t>
            </a:r>
            <a:r>
              <a:rPr lang="en-US" dirty="0"/>
              <a:t>Provides a unified measure of feature contribution.</a:t>
            </a:r>
          </a:p>
          <a:p>
            <a:r>
              <a:rPr lang="en-US" dirty="0">
                <a:solidFill>
                  <a:schemeClr val="bg1"/>
                </a:solidFill>
              </a:rPr>
              <a:t>Permutation Importance: </a:t>
            </a:r>
            <a:r>
              <a:rPr lang="en-US" dirty="0"/>
              <a:t>Assesses the impact of shuffling a feature on model performance.</a:t>
            </a:r>
          </a:p>
          <a:p>
            <a:r>
              <a:rPr lang="en-US" dirty="0">
                <a:solidFill>
                  <a:schemeClr val="bg1"/>
                </a:solidFill>
              </a:rPr>
              <a:t>Model-Specific Measures</a:t>
            </a:r>
            <a:r>
              <a:rPr lang="en-US" dirty="0"/>
              <a:t>: Use built-in importance from tree-based models (e.g., Random Forest)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95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4C9E-CD51-E3B2-3F62-E0C2D212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 Values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DFF6-2DF5-A23F-0CF0-BA4F9AB8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are SHAP Values?</a:t>
            </a:r>
          </a:p>
          <a:p>
            <a:r>
              <a:rPr lang="en-US" dirty="0"/>
              <a:t>Game theory-based approach to explain the output of machine learning models.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Benefits of Using SHAP</a:t>
            </a:r>
          </a:p>
          <a:p>
            <a:r>
              <a:rPr lang="en-US" dirty="0"/>
              <a:t>Provides local and global interpretability.</a:t>
            </a:r>
          </a:p>
          <a:p>
            <a:r>
              <a:rPr lang="en-US" dirty="0"/>
              <a:t>Helps understand how individual features impact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832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BBDD-7E8E-3CB4-48E4-5B28C334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FFD4-C8BF-F8AA-C114-124875B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Error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common misclassifications to improve model performance.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in Error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misclassified instances.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confusion matrix to identify patterns in errors.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Representation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highlighting misclassifications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815083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CFCF-028F-A64C-2E49-5B6F257A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Misclassifications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6A5C-144E-C846-9320-CA7DAAC8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Patterns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 specific classes that are frequently confused.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features associated with misclassifications.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Improvements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additional feature engineering based on misclassification patterns.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refining model complexity for better accuracy.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5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B713-487B-CCEF-54AD-BE3F4A35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758-A230-E57D-5704-EA785471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evaluation metrics, particularly accuracy, precision, recall, and F1-score, XGBoost emerged as the best-performing model for this project.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and feature importance analysis further enhanced the model's effectiveness.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evaluation on the test set demonstrated a significant improvement over the baseline and confirmed XGBoost's robust performance in predicting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14484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BF5F-04D7-9BA2-3A6C-E07AD89C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CD9D-2656-AB12-994A-32E90917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and understanding</a:t>
            </a:r>
          </a:p>
          <a:p>
            <a:r>
              <a:rPr lang="en-US" dirty="0"/>
              <a:t>Data preprocessing and feature engineering</a:t>
            </a:r>
          </a:p>
          <a:p>
            <a:r>
              <a:rPr lang="en-US" dirty="0"/>
              <a:t>Model selection and training</a:t>
            </a:r>
          </a:p>
          <a:p>
            <a:r>
              <a:rPr lang="en-US" dirty="0"/>
              <a:t>Model evaluation and tuning</a:t>
            </a:r>
          </a:p>
          <a:p>
            <a:r>
              <a:rPr lang="en-US" dirty="0"/>
              <a:t>Final evaluation on test set</a:t>
            </a:r>
          </a:p>
        </p:txBody>
      </p:sp>
    </p:spTree>
    <p:extLst>
      <p:ext uri="{BB962C8B-B14F-4D97-AF65-F5344CB8AC3E}">
        <p14:creationId xmlns:p14="http://schemas.microsoft.com/office/powerpoint/2010/main" val="12803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468B-B244-26E6-3C89-AD158397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Tags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C37D-72D4-6405-41B6-88F17919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rtl="0" fontAlgn="base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Threat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D24B-A7FD-F378-B15C-EDB3732C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2507-CCDF-4BE2-9795-4E6B1B5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Dataset Overview :</a:t>
            </a:r>
          </a:p>
          <a:p>
            <a:pPr>
              <a:lnSpc>
                <a:spcPct val="100000"/>
              </a:lnSpc>
            </a:pPr>
            <a:r>
              <a:rPr lang="en-US" dirty="0"/>
              <a:t>Dataset Loaded</a:t>
            </a:r>
          </a:p>
          <a:p>
            <a:pPr>
              <a:lnSpc>
                <a:spcPct val="100000"/>
              </a:lnSpc>
            </a:pPr>
            <a:r>
              <a:rPr lang="en-US" dirty="0"/>
              <a:t>Total Rows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Columns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Features Overview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variables: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Categorical: [List categorical features]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Numerical: [List numerical features]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5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D1E7-FC78-DF7D-09E5-BE81093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44E8-B3EF-A962-009B-B0ED9883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Objectives: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relationships between features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Identify patterns and anomalies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5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6B37-33F7-0D03-1F55-D0F3AD37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562D-8DFF-56E6-A1F6-8A3010B7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  <a:p>
            <a:pPr marL="0" indent="0">
              <a:buNone/>
            </a:pPr>
            <a:r>
              <a:rPr lang="en-US" dirty="0"/>
              <a:t>	Heatmap showing correlations between numerical features</a:t>
            </a:r>
          </a:p>
          <a:p>
            <a:pPr marL="0" indent="0">
              <a:buNone/>
            </a:pPr>
            <a:r>
              <a:rPr lang="en-US" dirty="0"/>
              <a:t>	Highlight strong correlations with target variable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 Plots</a:t>
            </a:r>
          </a:p>
          <a:p>
            <a:pPr marL="0" indent="0">
              <a:buNone/>
            </a:pPr>
            <a:r>
              <a:rPr lang="en-US" dirty="0"/>
              <a:t>	Visualize relationships between features with scatter plots</a:t>
            </a:r>
          </a:p>
          <a:p>
            <a:pPr marL="0" indent="0">
              <a:buNone/>
            </a:pPr>
            <a:r>
              <a:rPr lang="en-US" dirty="0"/>
              <a:t>	Identify clustering of data points by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0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294</TotalTime>
  <Words>1758</Words>
  <Application>Microsoft Office PowerPoint</Application>
  <PresentationFormat>Widescreen</PresentationFormat>
  <Paragraphs>235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Tw Cen MT</vt:lpstr>
      <vt:lpstr>Circuit</vt:lpstr>
      <vt:lpstr>Microsoft : Classifying Cybersecurity Incidents with Machine Learning</vt:lpstr>
      <vt:lpstr>cybersecurity:</vt:lpstr>
      <vt:lpstr>Aim</vt:lpstr>
      <vt:lpstr>Problem Statement : </vt:lpstr>
      <vt:lpstr> Procedure</vt:lpstr>
      <vt:lpstr>Technical Tags</vt:lpstr>
      <vt:lpstr> Initial InspectioN</vt:lpstr>
      <vt:lpstr>EDA</vt:lpstr>
      <vt:lpstr>Visualizations</vt:lpstr>
      <vt:lpstr>Data Preprocessing</vt:lpstr>
      <vt:lpstr>Handling Missing Data</vt:lpstr>
      <vt:lpstr>Feature Engineering</vt:lpstr>
      <vt:lpstr>Encoding Categorical Variables</vt:lpstr>
      <vt:lpstr>Importance of Data Splitting</vt:lpstr>
      <vt:lpstr>Why Use a Validation Set?</vt:lpstr>
      <vt:lpstr>Stratification</vt:lpstr>
      <vt:lpstr>Importance of Model Selection</vt:lpstr>
      <vt:lpstr>Benefits of Stratified Sampling</vt:lpstr>
      <vt:lpstr>Performance Metrics</vt:lpstr>
      <vt:lpstr>Logistic Regression</vt:lpstr>
      <vt:lpstr>Limitations of Logistic Regression </vt:lpstr>
      <vt:lpstr>PowerPoint Presentation</vt:lpstr>
      <vt:lpstr>XGBoost</vt:lpstr>
      <vt:lpstr>Limitations of XGBoost</vt:lpstr>
      <vt:lpstr>PowerPoint Presentation</vt:lpstr>
      <vt:lpstr>K-Nearest Neighbors (KNN)</vt:lpstr>
      <vt:lpstr>Limitations of KNN</vt:lpstr>
      <vt:lpstr>PowerPoint Presentation</vt:lpstr>
      <vt:lpstr>decision tree</vt:lpstr>
      <vt:lpstr>PowerPoint Presentation</vt:lpstr>
      <vt:lpstr>Random Forest</vt:lpstr>
      <vt:lpstr>Key Features of Random Forest</vt:lpstr>
      <vt:lpstr>Limitations of Random Forest</vt:lpstr>
      <vt:lpstr>Random Forest Metrics</vt:lpstr>
      <vt:lpstr>Cross-Validation</vt:lpstr>
      <vt:lpstr>PowerPoint Presentation</vt:lpstr>
      <vt:lpstr> Model Tuning</vt:lpstr>
      <vt:lpstr>Handling Class Imbalance</vt:lpstr>
      <vt:lpstr>PowerPoint Presentation</vt:lpstr>
      <vt:lpstr>Importance of Model Interpretation</vt:lpstr>
      <vt:lpstr>Feature Importance</vt:lpstr>
      <vt:lpstr>SHAP Values</vt:lpstr>
      <vt:lpstr>Error Analysis</vt:lpstr>
      <vt:lpstr>Common Misclassifications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8</cp:revision>
  <dcterms:created xsi:type="dcterms:W3CDTF">2024-09-30T17:40:36Z</dcterms:created>
  <dcterms:modified xsi:type="dcterms:W3CDTF">2024-10-05T07:56:24Z</dcterms:modified>
</cp:coreProperties>
</file>