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6" r:id="rId20"/>
    <p:sldId id="285" r:id="rId21"/>
    <p:sldId id="286" r:id="rId22"/>
    <p:sldId id="288" r:id="rId23"/>
    <p:sldId id="289" r:id="rId24"/>
    <p:sldId id="290" r:id="rId25"/>
    <p:sldId id="291" r:id="rId26"/>
    <p:sldId id="292" r:id="rId27"/>
    <p:sldId id="293" r:id="rId28"/>
    <p:sldId id="294" r:id="rId29"/>
    <p:sldId id="295" r:id="rId30"/>
    <p:sldId id="296" r:id="rId31"/>
    <p:sldId id="301" r:id="rId32"/>
    <p:sldId id="302" r:id="rId33"/>
    <p:sldId id="303" r:id="rId34"/>
    <p:sldId id="304" r:id="rId35"/>
    <p:sldId id="275" r:id="rId36"/>
    <p:sldId id="305" r:id="rId37"/>
    <p:sldId id="306" r:id="rId38"/>
    <p:sldId id="274" r:id="rId39"/>
    <p:sldId id="277" r:id="rId40"/>
    <p:sldId id="284" r:id="rId41"/>
    <p:sldId id="278" r:id="rId42"/>
    <p:sldId id="279" r:id="rId43"/>
    <p:sldId id="280" r:id="rId44"/>
    <p:sldId id="281" r:id="rId45"/>
    <p:sldId id="282" r:id="rId46"/>
    <p:sldId id="283" r:id="rId47"/>
    <p:sldId id="307" r:id="rId48"/>
    <p:sldId id="30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318CF01-2EC1-40B6-9CFD-D6FDEDF71867}" type="datetimeFigureOut">
              <a:rPr lang="en-IN" smtClean="0"/>
              <a:t>04-10-2024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258002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18CF01-2EC1-40B6-9CFD-D6FDEDF71867}"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82775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18CF01-2EC1-40B6-9CFD-D6FDEDF71867}"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1702071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18CF01-2EC1-40B6-9CFD-D6FDEDF71867}"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0719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18CF01-2EC1-40B6-9CFD-D6FDEDF71867}"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3935048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18CF01-2EC1-40B6-9CFD-D6FDEDF71867}"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1174115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18CF01-2EC1-40B6-9CFD-D6FDEDF71867}"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3606810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18CF01-2EC1-40B6-9CFD-D6FDEDF71867}"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3560946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18CF01-2EC1-40B6-9CFD-D6FDEDF71867}"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415599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18CF01-2EC1-40B6-9CFD-D6FDEDF71867}"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219388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18CF01-2EC1-40B6-9CFD-D6FDEDF71867}"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2420396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18CF01-2EC1-40B6-9CFD-D6FDEDF71867}"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171842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18CF01-2EC1-40B6-9CFD-D6FDEDF71867}" type="datetimeFigureOut">
              <a:rPr lang="en-IN" smtClean="0"/>
              <a:t>04-10-2024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13248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18CF01-2EC1-40B6-9CFD-D6FDEDF71867}"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282408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18CF01-2EC1-40B6-9CFD-D6FDEDF71867}" type="datetimeFigureOut">
              <a:rPr lang="en-IN" smtClean="0"/>
              <a:t>04-10-2024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1835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18CF01-2EC1-40B6-9CFD-D6FDEDF71867}"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379902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18CF01-2EC1-40B6-9CFD-D6FDEDF71867}"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90C6E-9596-456E-A035-C4F7D51D395E}" type="slidenum">
              <a:rPr lang="en-IN" smtClean="0"/>
              <a:t>‹#›</a:t>
            </a:fld>
            <a:endParaRPr lang="en-IN"/>
          </a:p>
        </p:txBody>
      </p:sp>
    </p:spTree>
    <p:extLst>
      <p:ext uri="{BB962C8B-B14F-4D97-AF65-F5344CB8AC3E}">
        <p14:creationId xmlns:p14="http://schemas.microsoft.com/office/powerpoint/2010/main" val="136187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18CF01-2EC1-40B6-9CFD-D6FDEDF71867}" type="datetimeFigureOut">
              <a:rPr lang="en-IN" smtClean="0"/>
              <a:t>04-10-2024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890C6E-9596-456E-A035-C4F7D51D395E}" type="slidenum">
              <a:rPr lang="en-IN" smtClean="0"/>
              <a:t>‹#›</a:t>
            </a:fld>
            <a:endParaRPr lang="en-IN"/>
          </a:p>
        </p:txBody>
      </p:sp>
    </p:spTree>
    <p:extLst>
      <p:ext uri="{BB962C8B-B14F-4D97-AF65-F5344CB8AC3E}">
        <p14:creationId xmlns:p14="http://schemas.microsoft.com/office/powerpoint/2010/main" val="31843902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9E0D-DC63-F9EB-783F-E1B2DF223915}"/>
              </a:ext>
            </a:extLst>
          </p:cNvPr>
          <p:cNvSpPr>
            <a:spLocks noGrp="1"/>
          </p:cNvSpPr>
          <p:nvPr>
            <p:ph type="ctrTitle"/>
          </p:nvPr>
        </p:nvSpPr>
        <p:spPr>
          <a:xfrm>
            <a:off x="1981932" y="1896086"/>
            <a:ext cx="8791575" cy="1831852"/>
          </a:xfrm>
        </p:spPr>
        <p:txBody>
          <a:bodyPr>
            <a:normAutofit/>
          </a:bodyPr>
          <a:lstStyle/>
          <a:p>
            <a:pPr>
              <a:lnSpc>
                <a:spcPct val="150000"/>
              </a:lnSpc>
            </a:pPr>
            <a:r>
              <a:rPr lang="en-US" sz="3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Microsoft : Classifying Cybersecurity Incidents with Machine Learning</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552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E709-B2BA-A2B5-A0B6-F123DACC1721}"/>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Data Preprocessing</a:t>
            </a:r>
          </a:p>
        </p:txBody>
      </p:sp>
      <p:sp>
        <p:nvSpPr>
          <p:cNvPr id="3" name="Content Placeholder 2">
            <a:extLst>
              <a:ext uri="{FF2B5EF4-FFF2-40B4-BE49-F238E27FC236}">
                <a16:creationId xmlns:a16="http://schemas.microsoft.com/office/drawing/2014/main" id="{714ECCC8-476C-1401-D0CE-2DAD05BF2B66}"/>
              </a:ext>
            </a:extLst>
          </p:cNvPr>
          <p:cNvSpPr>
            <a:spLocks noGrp="1"/>
          </p:cNvSpPr>
          <p:nvPr>
            <p:ph idx="1"/>
          </p:nvPr>
        </p:nvSpPr>
        <p:spPr/>
        <p:txBody>
          <a:bodyPr>
            <a:normAutofit fontScale="92500" lnSpcReduction="10000"/>
          </a:bodyPr>
          <a:lstStyle/>
          <a:p>
            <a:r>
              <a:rPr lang="en-US" dirty="0">
                <a:solidFill>
                  <a:schemeClr val="accent4">
                    <a:lumMod val="75000"/>
                  </a:schemeClr>
                </a:solidFill>
              </a:rPr>
              <a:t>Overview</a:t>
            </a:r>
          </a:p>
          <a:p>
            <a:pPr marL="0" indent="0">
              <a:buNone/>
            </a:pPr>
            <a:r>
              <a:rPr lang="en-US" dirty="0"/>
              <a:t>	Preparing data is crucial for model performance</a:t>
            </a:r>
          </a:p>
          <a:p>
            <a:pPr marL="0" indent="0">
              <a:buNone/>
            </a:pPr>
            <a:r>
              <a:rPr lang="en-US" dirty="0"/>
              <a:t>	Ensures data quality and relevance</a:t>
            </a:r>
          </a:p>
          <a:p>
            <a:r>
              <a:rPr lang="en-US" dirty="0">
                <a:solidFill>
                  <a:schemeClr val="accent4">
                    <a:lumMod val="75000"/>
                  </a:schemeClr>
                </a:solidFill>
              </a:rPr>
              <a:t>Key Steps</a:t>
            </a:r>
          </a:p>
          <a:p>
            <a:pPr marL="0" indent="0">
              <a:buNone/>
            </a:pPr>
            <a:r>
              <a:rPr lang="en-US" dirty="0"/>
              <a:t>	Handling missing data</a:t>
            </a:r>
          </a:p>
          <a:p>
            <a:pPr marL="0" indent="0">
              <a:buNone/>
            </a:pPr>
            <a:r>
              <a:rPr lang="en-US" dirty="0"/>
              <a:t>	Feature engineering</a:t>
            </a:r>
          </a:p>
          <a:p>
            <a:pPr marL="0" indent="0">
              <a:buNone/>
            </a:pPr>
            <a:r>
              <a:rPr lang="en-US" dirty="0"/>
              <a:t>	Encoding categorical variables</a:t>
            </a:r>
            <a:endParaRPr lang="en-IN" dirty="0"/>
          </a:p>
        </p:txBody>
      </p:sp>
    </p:spTree>
    <p:extLst>
      <p:ext uri="{BB962C8B-B14F-4D97-AF65-F5344CB8AC3E}">
        <p14:creationId xmlns:p14="http://schemas.microsoft.com/office/powerpoint/2010/main" val="405942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C86F-45A4-E40D-C988-A02F1F6C2E13}"/>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Handling Missing Data</a:t>
            </a:r>
          </a:p>
        </p:txBody>
      </p:sp>
      <p:sp>
        <p:nvSpPr>
          <p:cNvPr id="3" name="Content Placeholder 2">
            <a:extLst>
              <a:ext uri="{FF2B5EF4-FFF2-40B4-BE49-F238E27FC236}">
                <a16:creationId xmlns:a16="http://schemas.microsoft.com/office/drawing/2014/main" id="{4282B843-16E7-7B50-2ABD-57C53B0A67D6}"/>
              </a:ext>
            </a:extLst>
          </p:cNvPr>
          <p:cNvSpPr>
            <a:spLocks noGrp="1"/>
          </p:cNvSpPr>
          <p:nvPr>
            <p:ph idx="1"/>
          </p:nvPr>
        </p:nvSpPr>
        <p:spPr/>
        <p:txBody>
          <a:bodyPr>
            <a:noAutofit/>
          </a:bodyPr>
          <a:lstStyle/>
          <a:p>
            <a:r>
              <a:rPr lang="en-IN" sz="2000"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Identifying Missing Values</a:t>
            </a:r>
          </a:p>
          <a:p>
            <a:r>
              <a:rPr lang="en-IN" sz="2000" dirty="0">
                <a:latin typeface="Calibri" panose="020F0502020204030204" pitchFamily="34" charset="0"/>
                <a:ea typeface="Calibri" panose="020F0502020204030204" pitchFamily="34" charset="0"/>
                <a:cs typeface="Calibri" panose="020F0502020204030204" pitchFamily="34" charset="0"/>
              </a:rPr>
              <a:t>Use methods (e.g., isnull(), info()) to identify missing values</a:t>
            </a:r>
          </a:p>
          <a:p>
            <a:r>
              <a:rPr lang="en-IN" sz="2000" dirty="0">
                <a:latin typeface="Calibri" panose="020F0502020204030204" pitchFamily="34" charset="0"/>
                <a:ea typeface="Calibri" panose="020F0502020204030204" pitchFamily="34" charset="0"/>
                <a:cs typeface="Calibri" panose="020F0502020204030204" pitchFamily="34" charset="0"/>
              </a:rPr>
              <a:t>Example output showing missing value counts</a:t>
            </a:r>
          </a:p>
          <a:p>
            <a:pPr marL="0" indent="0">
              <a:buNone/>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Strategies for Handling Missing Data</a:t>
            </a:r>
          </a:p>
          <a:p>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Imputation:</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Filling missing values with mean, median, or mode</a:t>
            </a:r>
          </a:p>
          <a:p>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Removing Affected Rows:</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Dropping rows with missing values when appropriate</a:t>
            </a:r>
          </a:p>
        </p:txBody>
      </p:sp>
    </p:spTree>
    <p:extLst>
      <p:ext uri="{BB962C8B-B14F-4D97-AF65-F5344CB8AC3E}">
        <p14:creationId xmlns:p14="http://schemas.microsoft.com/office/powerpoint/2010/main" val="316535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17F4-3DE7-CC20-1520-743752D56AFA}"/>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Feature Engineering</a:t>
            </a:r>
          </a:p>
        </p:txBody>
      </p:sp>
      <p:sp>
        <p:nvSpPr>
          <p:cNvPr id="3" name="Content Placeholder 2">
            <a:extLst>
              <a:ext uri="{FF2B5EF4-FFF2-40B4-BE49-F238E27FC236}">
                <a16:creationId xmlns:a16="http://schemas.microsoft.com/office/drawing/2014/main" id="{8D41D5C3-CCBB-C7FA-D2EA-087A929B71A5}"/>
              </a:ext>
            </a:extLst>
          </p:cNvPr>
          <p:cNvSpPr>
            <a:spLocks noGrp="1"/>
          </p:cNvSpPr>
          <p:nvPr>
            <p:ph idx="1"/>
          </p:nvPr>
        </p:nvSpPr>
        <p:spPr>
          <a:xfrm>
            <a:off x="1141412" y="1582615"/>
            <a:ext cx="9905999" cy="4208586"/>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Creating new features or modifying existing ones to enhance model performance</a:t>
            </a:r>
          </a:p>
          <a:p>
            <a:r>
              <a:rPr lang="en-US" sz="2000" dirty="0">
                <a:latin typeface="Calibri" panose="020F0502020204030204" pitchFamily="34" charset="0"/>
                <a:ea typeface="Calibri" panose="020F0502020204030204" pitchFamily="34" charset="0"/>
                <a:cs typeface="Calibri" panose="020F0502020204030204" pitchFamily="34" charset="0"/>
              </a:rPr>
              <a:t>It's important because it can help the model better capture the underlying patterns in the cybersecurity incident data.</a:t>
            </a:r>
          </a:p>
          <a:p>
            <a:pPr marL="0" indent="0">
              <a:buNone/>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Examples of Feature Engineering Techniques</a:t>
            </a:r>
          </a:p>
          <a:p>
            <a:r>
              <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Combining Features: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Merging related features into a single feature</a:t>
            </a:r>
          </a:p>
          <a:p>
            <a:r>
              <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Deriving New Features: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Extracting hour/day of the week from timestamps</a:t>
            </a:r>
          </a:p>
          <a:p>
            <a:r>
              <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Normalizing Numerical Variables:</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Scaling features (e.g., Min-Max scaling or Standardization)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084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07E9-0BB6-B77A-3FE7-BC2451757307}"/>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Encoding Categorical Variables</a:t>
            </a:r>
          </a:p>
        </p:txBody>
      </p:sp>
      <p:sp>
        <p:nvSpPr>
          <p:cNvPr id="3" name="Content Placeholder 2">
            <a:extLst>
              <a:ext uri="{FF2B5EF4-FFF2-40B4-BE49-F238E27FC236}">
                <a16:creationId xmlns:a16="http://schemas.microsoft.com/office/drawing/2014/main" id="{9DCD5D90-26F7-C6BF-EE74-5BE85934B7B6}"/>
              </a:ext>
            </a:extLst>
          </p:cNvPr>
          <p:cNvSpPr>
            <a:spLocks noGrp="1"/>
          </p:cNvSpPr>
          <p:nvPr>
            <p:ph idx="1"/>
          </p:nvPr>
        </p:nvSpPr>
        <p:spPr/>
        <p:txBody>
          <a:bodyPr>
            <a:normAutofit fontScale="85000" lnSpcReduction="20000"/>
          </a:bodyPr>
          <a:lstStyle/>
          <a:p>
            <a:r>
              <a:rPr lang="en-US" dirty="0">
                <a:latin typeface="Calibri" panose="020F0502020204030204" pitchFamily="34" charset="0"/>
                <a:ea typeface="Calibri" panose="020F0502020204030204" pitchFamily="34" charset="0"/>
                <a:cs typeface="Calibri" panose="020F0502020204030204" pitchFamily="34" charset="0"/>
              </a:rPr>
              <a:t>Machine learning algorithms require numerical input</a:t>
            </a:r>
          </a:p>
          <a:p>
            <a:pPr marL="0" indent="0">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Encoding Techniques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One-Hot Encoding:</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Creating binary columns for each category</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Suitable for nominal variables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Label Encoding:</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Assigning a unique integer to each category</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Suitable for ordinal variables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9122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4CF5-B4C1-F027-24AD-4FF99A6E8DA4}"/>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Importance of Data Splitting</a:t>
            </a:r>
          </a:p>
        </p:txBody>
      </p:sp>
      <p:sp>
        <p:nvSpPr>
          <p:cNvPr id="3" name="Content Placeholder 2">
            <a:extLst>
              <a:ext uri="{FF2B5EF4-FFF2-40B4-BE49-F238E27FC236}">
                <a16:creationId xmlns:a16="http://schemas.microsoft.com/office/drawing/2014/main" id="{C809CE85-919A-9BFC-3825-A7BD4F8D8919}"/>
              </a:ext>
            </a:extLst>
          </p:cNvPr>
          <p:cNvSpPr>
            <a:spLocks noGrp="1"/>
          </p:cNvSpPr>
          <p:nvPr>
            <p:ph idx="1"/>
          </p:nvPr>
        </p:nvSpPr>
        <p:spPr/>
        <p:txBody>
          <a:bodyPr/>
          <a:lstStyle/>
          <a:p>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Overview</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Essential for model training and evaluation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Helps prevent overfitting and ensures model generalization</a:t>
            </a:r>
          </a:p>
          <a:p>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Key Steps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Train-validation split</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Stratification for imbalanced classes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566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CBA8-4DC9-2AC8-97B5-781CD90E30A5}"/>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Why Use a Validation Set?</a:t>
            </a:r>
            <a:endPar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24E868E-33E1-D01D-2790-6BD092033B9A}"/>
              </a:ext>
            </a:extLst>
          </p:cNvPr>
          <p:cNvSpPr>
            <a:spLocks noGrp="1"/>
          </p:cNvSpPr>
          <p:nvPr>
            <p:ph idx="1"/>
          </p:nvPr>
        </p:nvSpPr>
        <p:spPr/>
        <p:txBody>
          <a:bodyPr/>
          <a:lstStyle/>
          <a:p>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Purpose of the Validation Set</a:t>
            </a:r>
          </a:p>
          <a:p>
            <a:pPr marL="0" indent="0">
              <a:buNone/>
            </a:pPr>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Tune model parameters and hyperparameters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Evaluate model performance before testing on unseen data</a:t>
            </a:r>
          </a:p>
          <a:p>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Benefits</a:t>
            </a:r>
          </a:p>
          <a:p>
            <a:pPr marL="0" indent="0">
              <a:buNone/>
            </a:pPr>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Provides insight into how the model will perform in real-world scenarios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5227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B0CE-D38E-D685-5314-72CF91A01A54}"/>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Stratification</a:t>
            </a:r>
          </a:p>
        </p:txBody>
      </p:sp>
      <p:sp>
        <p:nvSpPr>
          <p:cNvPr id="3" name="Content Placeholder 2">
            <a:extLst>
              <a:ext uri="{FF2B5EF4-FFF2-40B4-BE49-F238E27FC236}">
                <a16:creationId xmlns:a16="http://schemas.microsoft.com/office/drawing/2014/main" id="{72A9B53A-9B29-F20F-6AC7-FE7A930BC9D1}"/>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Definition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Ensuring both training and validation sets maintain the same class distribution as the original dataset</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Importance of Stratification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Particularly crucial for imbalanced datasets to avoid bias in model training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605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065D-F96C-08D4-88A5-A49F5E05951C}"/>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Importance of Model Selection</a:t>
            </a:r>
          </a:p>
        </p:txBody>
      </p:sp>
      <p:sp>
        <p:nvSpPr>
          <p:cNvPr id="3" name="Content Placeholder 2">
            <a:extLst>
              <a:ext uri="{FF2B5EF4-FFF2-40B4-BE49-F238E27FC236}">
                <a16:creationId xmlns:a16="http://schemas.microsoft.com/office/drawing/2014/main" id="{FEB27FD3-DADF-AA4F-22BC-12DDC0FA7013}"/>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Choosing the right model is crucial for achieving optimal performance</a:t>
            </a:r>
          </a:p>
          <a:p>
            <a:r>
              <a:rPr lang="en-US" dirty="0">
                <a:latin typeface="Calibri" panose="020F0502020204030204" pitchFamily="34" charset="0"/>
                <a:ea typeface="Calibri" panose="020F0502020204030204" pitchFamily="34" charset="0"/>
                <a:cs typeface="Calibri" panose="020F0502020204030204" pitchFamily="34" charset="0"/>
              </a:rPr>
              <a:t>Balances complexity and interpretability</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 IMPORTANCE OF MODEL EVALUATION</a:t>
            </a:r>
          </a:p>
          <a:p>
            <a:r>
              <a:rPr lang="en-US" dirty="0">
                <a:latin typeface="Calibri" panose="020F0502020204030204" pitchFamily="34" charset="0"/>
                <a:ea typeface="Calibri" panose="020F0502020204030204" pitchFamily="34" charset="0"/>
                <a:cs typeface="Calibri" panose="020F0502020204030204" pitchFamily="34" charset="0"/>
              </a:rPr>
              <a:t>Evaluating model performance is critical to ensure reliability and effectiveness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620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A8F2-2597-D5AE-FFB1-DFA46F326036}"/>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Benefits of Stratified Sampling</a:t>
            </a:r>
          </a:p>
        </p:txBody>
      </p:sp>
      <p:sp>
        <p:nvSpPr>
          <p:cNvPr id="3" name="Content Placeholder 2">
            <a:extLst>
              <a:ext uri="{FF2B5EF4-FFF2-40B4-BE49-F238E27FC236}">
                <a16:creationId xmlns:a16="http://schemas.microsoft.com/office/drawing/2014/main" id="{B48533ED-0AAF-F12C-8E49-E58EF369C0DE}"/>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Improved Model Performance</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Reduces variance in model evaluation</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Better Generalization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Ensures the model learns from all classes effectively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4585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E8E6-B477-8788-2374-186C57F643C1}"/>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Performance Metrics</a:t>
            </a:r>
          </a:p>
        </p:txBody>
      </p:sp>
      <p:sp>
        <p:nvSpPr>
          <p:cNvPr id="3" name="Content Placeholder 2">
            <a:extLst>
              <a:ext uri="{FF2B5EF4-FFF2-40B4-BE49-F238E27FC236}">
                <a16:creationId xmlns:a16="http://schemas.microsoft.com/office/drawing/2014/main" id="{33500DBB-9283-6AF5-0438-896C9008129A}"/>
              </a:ext>
            </a:extLst>
          </p:cNvPr>
          <p:cNvSpPr>
            <a:spLocks noGrp="1"/>
          </p:cNvSpPr>
          <p:nvPr>
            <p:ph idx="1"/>
          </p:nvPr>
        </p:nvSpPr>
        <p:spPr/>
        <p:txBody>
          <a:bodyPr>
            <a:normAutofit fontScale="92500" lnSpcReduction="10000"/>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Evaluation Metrics</a:t>
            </a:r>
          </a:p>
          <a:p>
            <a:r>
              <a:rPr lang="en-US" dirty="0">
                <a:latin typeface="Calibri" panose="020F0502020204030204" pitchFamily="34" charset="0"/>
                <a:ea typeface="Calibri" panose="020F0502020204030204" pitchFamily="34" charset="0"/>
                <a:cs typeface="Calibri" panose="020F0502020204030204" pitchFamily="34" charset="0"/>
              </a:rPr>
              <a:t>Macro-</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F1 Score</a:t>
            </a:r>
            <a:r>
              <a:rPr lang="en-US" dirty="0">
                <a:latin typeface="Calibri" panose="020F0502020204030204" pitchFamily="34" charset="0"/>
                <a:ea typeface="Calibri" panose="020F0502020204030204" pitchFamily="34" charset="0"/>
                <a:cs typeface="Calibri" panose="020F0502020204030204" pitchFamily="34" charset="0"/>
              </a:rPr>
              <a:t>: Balances precision and recall across classes</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Precision</a:t>
            </a:r>
            <a:r>
              <a:rPr lang="en-US" dirty="0">
                <a:latin typeface="Calibri" panose="020F0502020204030204" pitchFamily="34" charset="0"/>
                <a:ea typeface="Calibri" panose="020F0502020204030204" pitchFamily="34" charset="0"/>
                <a:cs typeface="Calibri" panose="020F0502020204030204" pitchFamily="34" charset="0"/>
              </a:rPr>
              <a:t>: Measures the accuracy of positive predictions</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Recall</a:t>
            </a:r>
            <a:r>
              <a:rPr lang="en-US" dirty="0">
                <a:latin typeface="Calibri" panose="020F0502020204030204" pitchFamily="34" charset="0"/>
                <a:ea typeface="Calibri" panose="020F0502020204030204" pitchFamily="34" charset="0"/>
                <a:cs typeface="Calibri" panose="020F0502020204030204" pitchFamily="34" charset="0"/>
              </a:rPr>
              <a:t>: Measures the ability to find all positive instances</a:t>
            </a:r>
          </a:p>
          <a:p>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Class Analysis</a:t>
            </a:r>
          </a:p>
          <a:p>
            <a:r>
              <a:rPr lang="en-US" dirty="0">
                <a:latin typeface="Calibri" panose="020F0502020204030204" pitchFamily="34" charset="0"/>
                <a:ea typeface="Calibri" panose="020F0502020204030204" pitchFamily="34" charset="0"/>
                <a:cs typeface="Calibri" panose="020F0502020204030204" pitchFamily="34" charset="0"/>
              </a:rPr>
              <a:t>Examine metrics for each class (TP, BP, FP)</a:t>
            </a:r>
          </a:p>
          <a:p>
            <a:r>
              <a:rPr lang="en-US" dirty="0">
                <a:latin typeface="Calibri" panose="020F0502020204030204" pitchFamily="34" charset="0"/>
                <a:ea typeface="Calibri" panose="020F0502020204030204" pitchFamily="34" charset="0"/>
                <a:cs typeface="Calibri" panose="020F0502020204030204" pitchFamily="34" charset="0"/>
              </a:rPr>
              <a:t>Importance of balanced performance across all classes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5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8DB5-6E97-B55F-0139-4D8E66B38CD2}"/>
              </a:ext>
            </a:extLst>
          </p:cNvPr>
          <p:cNvSpPr>
            <a:spLocks noGrp="1"/>
          </p:cNvSpPr>
          <p:nvPr>
            <p:ph type="title"/>
          </p:nvPr>
        </p:nvSpPr>
        <p:spPr/>
        <p:txBody>
          <a:bodyPr/>
          <a:lstStyle/>
          <a:p>
            <a:r>
              <a:rPr lang="en-US" dirty="0">
                <a:solidFill>
                  <a:schemeClr val="bg1">
                    <a:lumMod val="95000"/>
                    <a:lumOff val="5000"/>
                  </a:schemeClr>
                </a:solidFill>
              </a:rPr>
              <a:t>cybersecurity:</a:t>
            </a: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5CECBA55-0218-1417-6834-1F7ADE304634}"/>
              </a:ext>
            </a:extLst>
          </p:cNvPr>
          <p:cNvSpPr>
            <a:spLocks noGrp="1"/>
          </p:cNvSpPr>
          <p:nvPr>
            <p:ph idx="1"/>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Microsoft's cybersecurity program protects systems and networks from digital attacks using a combination of technology, processes, and best practices. Cybersecurity is important because it:</a:t>
            </a:r>
          </a:p>
          <a:p>
            <a:r>
              <a:rPr lang="en-US" dirty="0">
                <a:latin typeface="Calibri" panose="020F0502020204030204" pitchFamily="34" charset="0"/>
                <a:ea typeface="Calibri" panose="020F0502020204030204" pitchFamily="34" charset="0"/>
                <a:cs typeface="Calibri" panose="020F0502020204030204" pitchFamily="34" charset="0"/>
              </a:rPr>
              <a:t>Protects people, data, apps, and devices</a:t>
            </a:r>
          </a:p>
          <a:p>
            <a:r>
              <a:rPr lang="en-US" dirty="0">
                <a:latin typeface="Calibri" panose="020F0502020204030204" pitchFamily="34" charset="0"/>
                <a:ea typeface="Calibri" panose="020F0502020204030204" pitchFamily="34" charset="0"/>
                <a:cs typeface="Calibri" panose="020F0502020204030204" pitchFamily="34" charset="0"/>
              </a:rPr>
              <a:t>Reduces the risk of financial loss, reputational damage, and business disruption</a:t>
            </a:r>
          </a:p>
          <a:p>
            <a:r>
              <a:rPr lang="en-US" dirty="0">
                <a:latin typeface="Calibri" panose="020F0502020204030204" pitchFamily="34" charset="0"/>
                <a:ea typeface="Calibri" panose="020F0502020204030204" pitchFamily="34" charset="0"/>
                <a:cs typeface="Calibri" panose="020F0502020204030204" pitchFamily="34" charset="0"/>
              </a:rPr>
              <a:t>Enables innovation and productivity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579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36A0-0EC2-0B48-8D7E-DC36E2561A60}"/>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Logistic Regression</a:t>
            </a:r>
          </a:p>
        </p:txBody>
      </p:sp>
      <p:sp>
        <p:nvSpPr>
          <p:cNvPr id="3" name="Content Placeholder 2">
            <a:extLst>
              <a:ext uri="{FF2B5EF4-FFF2-40B4-BE49-F238E27FC236}">
                <a16:creationId xmlns:a16="http://schemas.microsoft.com/office/drawing/2014/main" id="{164F6758-867B-AE19-6367-384F8A4F1141}"/>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Logistic regression is a statistical method used for binary classification that predicts the probability of an outcome that can take one of two possible values (e.g., yes/no, success/failure).</a:t>
            </a:r>
          </a:p>
          <a:p>
            <a:r>
              <a:rPr lang="en-IN" dirty="0">
                <a:latin typeface="Calibri" panose="020F0502020204030204" pitchFamily="34" charset="0"/>
                <a:ea typeface="Calibri" panose="020F0502020204030204" pitchFamily="34" charset="0"/>
                <a:cs typeface="Calibri" panose="020F0502020204030204" pitchFamily="34" charset="0"/>
              </a:rPr>
              <a:t>logistic regression predicts discrete outcomes.</a:t>
            </a:r>
          </a:p>
        </p:txBody>
      </p:sp>
    </p:spTree>
    <p:extLst>
      <p:ext uri="{BB962C8B-B14F-4D97-AF65-F5344CB8AC3E}">
        <p14:creationId xmlns:p14="http://schemas.microsoft.com/office/powerpoint/2010/main" val="919373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DE28-4EDE-B410-2D7A-38167C6B7C19}"/>
              </a:ext>
            </a:extLst>
          </p:cNvPr>
          <p:cNvSpPr>
            <a:spLocks noGrp="1"/>
          </p:cNvSpPr>
          <p:nvPr>
            <p:ph type="title"/>
          </p:nvPr>
        </p:nvSpPr>
        <p:spPr/>
        <p:txBody>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Limitations of Logistic Regression</a:t>
            </a:r>
            <a:br>
              <a:rPr lang="en-US" sz="3600" dirty="0">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7F08BA2B-9CDC-94F6-CD63-D1683722A9BB}"/>
              </a:ext>
            </a:extLst>
          </p:cNvPr>
          <p:cNvSpPr>
            <a:spLocks noGrp="1"/>
          </p:cNvSpPr>
          <p:nvPr>
            <p:ph idx="1"/>
          </p:nvPr>
        </p:nvSpPr>
        <p:spPr/>
        <p:txBody>
          <a:bodyPr>
            <a:noAutofit/>
          </a:bodyPr>
          <a:lstStyle/>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Linearity Assumption:</a:t>
            </a:r>
          </a:p>
          <a:p>
            <a:r>
              <a:rPr lang="en-US" dirty="0">
                <a:latin typeface="Calibri" panose="020F0502020204030204" pitchFamily="34" charset="0"/>
                <a:ea typeface="Calibri" panose="020F0502020204030204" pitchFamily="34" charset="0"/>
                <a:cs typeface="Calibri" panose="020F0502020204030204" pitchFamily="34" charset="0"/>
              </a:rPr>
              <a:t>Assumes linearity between independent variables and log-odds.</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Sensitive to Outliers:</a:t>
            </a:r>
          </a:p>
          <a:p>
            <a:r>
              <a:rPr lang="en-US" dirty="0">
                <a:latin typeface="Calibri" panose="020F0502020204030204" pitchFamily="34" charset="0"/>
                <a:ea typeface="Calibri" panose="020F0502020204030204" pitchFamily="34" charset="0"/>
                <a:cs typeface="Calibri" panose="020F0502020204030204" pitchFamily="34" charset="0"/>
              </a:rPr>
              <a:t>Outliers can disproportionately affect the model.</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Not Suitable for Complex Relationships:</a:t>
            </a:r>
          </a:p>
          <a:p>
            <a:r>
              <a:rPr lang="en-US" dirty="0">
                <a:latin typeface="Calibri" panose="020F0502020204030204" pitchFamily="34" charset="0"/>
                <a:ea typeface="Calibri" panose="020F0502020204030204" pitchFamily="34" charset="0"/>
                <a:cs typeface="Calibri" panose="020F0502020204030204" pitchFamily="34" charset="0"/>
              </a:rPr>
              <a:t>Cannot model complex relationships unless transformed.</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576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8AB59-3E3D-E096-F1A9-30ABBD9406B8}"/>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While logistic regression has its limitations, its simplicity and effectiveness make it a valuable method for predictive analytics.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3BCBDC1-60B9-B27F-506E-7DAAC0740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631" y="3341077"/>
            <a:ext cx="6693877" cy="2450123"/>
          </a:xfrm>
          <a:prstGeom prst="rect">
            <a:avLst/>
          </a:prstGeom>
        </p:spPr>
      </p:pic>
    </p:spTree>
    <p:extLst>
      <p:ext uri="{BB962C8B-B14F-4D97-AF65-F5344CB8AC3E}">
        <p14:creationId xmlns:p14="http://schemas.microsoft.com/office/powerpoint/2010/main" val="1281555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B5A1-0439-082A-7831-F3620F03210D}"/>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XGBoost</a:t>
            </a:r>
            <a:endParaRPr lang="en-IN" sz="3200" dirty="0">
              <a:solidFill>
                <a:schemeClr val="bg1"/>
              </a:solidFill>
            </a:endParaRPr>
          </a:p>
        </p:txBody>
      </p:sp>
      <p:sp>
        <p:nvSpPr>
          <p:cNvPr id="3" name="Content Placeholder 2">
            <a:extLst>
              <a:ext uri="{FF2B5EF4-FFF2-40B4-BE49-F238E27FC236}">
                <a16:creationId xmlns:a16="http://schemas.microsoft.com/office/drawing/2014/main" id="{65EEA707-5CA4-9C0E-767A-E0A871F3AC6B}"/>
              </a:ext>
            </a:extLst>
          </p:cNvPr>
          <p:cNvSpPr>
            <a:spLocks noGrp="1"/>
          </p:cNvSpPr>
          <p:nvPr>
            <p:ph idx="1"/>
          </p:nvPr>
        </p:nvSpPr>
        <p:spPr/>
        <p:txBody>
          <a:bodyPr>
            <a:normAutofit fontScale="92500"/>
          </a:bodyPr>
          <a:lstStyle/>
          <a:p>
            <a:r>
              <a:rPr lang="en-US" dirty="0">
                <a:latin typeface="Calibri" panose="020F0502020204030204" pitchFamily="34" charset="0"/>
                <a:ea typeface="Calibri" panose="020F0502020204030204" pitchFamily="34" charset="0"/>
                <a:cs typeface="Calibri" panose="020F0502020204030204" pitchFamily="34" charset="0"/>
              </a:rPr>
              <a:t>XGBoost (Extreme Gradient Boosting) is an optimized implementation of the gradient boosting framework designed for speed and performance. It is widely used in machine learning competitions and real-world applications due to its efficiency and accuracy.</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Boosting Concept:</a:t>
            </a:r>
          </a:p>
          <a:p>
            <a:r>
              <a:rPr lang="en-US" dirty="0">
                <a:latin typeface="Calibri" panose="020F0502020204030204" pitchFamily="34" charset="0"/>
                <a:ea typeface="Calibri" panose="020F0502020204030204" pitchFamily="34" charset="0"/>
                <a:cs typeface="Calibri" panose="020F0502020204030204" pitchFamily="34" charset="0"/>
              </a:rPr>
              <a:t>Boosting refers to an ensemble technique that combines multiple models to improve prediction accuracy. It sequentially adds models, with each new model correcting errors made by the previous ones.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072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7F3F-FB1E-9BF9-5C15-5F7FD1A60A4A}"/>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Limitations of XGBoost</a:t>
            </a:r>
          </a:p>
        </p:txBody>
      </p:sp>
      <p:sp>
        <p:nvSpPr>
          <p:cNvPr id="3" name="Content Placeholder 2">
            <a:extLst>
              <a:ext uri="{FF2B5EF4-FFF2-40B4-BE49-F238E27FC236}">
                <a16:creationId xmlns:a16="http://schemas.microsoft.com/office/drawing/2014/main" id="{122A448A-838F-6713-0DC6-BC459E0014DA}"/>
              </a:ext>
            </a:extLst>
          </p:cNvPr>
          <p:cNvSpPr>
            <a:spLocks noGrp="1"/>
          </p:cNvSpPr>
          <p:nvPr>
            <p:ph idx="1"/>
          </p:nvPr>
        </p:nvSpPr>
        <p:spPr/>
        <p:txBody>
          <a:bodyPr>
            <a:normAutofit lnSpcReduction="10000"/>
          </a:bodyPr>
          <a:lstStyle/>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Complexity:</a:t>
            </a:r>
          </a:p>
          <a:p>
            <a:r>
              <a:rPr lang="en-US" dirty="0">
                <a:latin typeface="Calibri" panose="020F0502020204030204" pitchFamily="34" charset="0"/>
                <a:ea typeface="Calibri" panose="020F0502020204030204" pitchFamily="34" charset="0"/>
                <a:cs typeface="Calibri" panose="020F0502020204030204" pitchFamily="34" charset="0"/>
              </a:rPr>
              <a:t>Can be more complex to tune compared to simpler models.</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Overfitting Risk:</a:t>
            </a:r>
          </a:p>
          <a:p>
            <a:r>
              <a:rPr lang="en-US" dirty="0">
                <a:latin typeface="Calibri" panose="020F0502020204030204" pitchFamily="34" charset="0"/>
                <a:ea typeface="Calibri" panose="020F0502020204030204" pitchFamily="34" charset="0"/>
                <a:cs typeface="Calibri" panose="020F0502020204030204" pitchFamily="34" charset="0"/>
              </a:rPr>
              <a:t>Despite regularization, XGBoost can still overfit if not carefully managed.</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Computationally Intensive:</a:t>
            </a:r>
          </a:p>
          <a:p>
            <a:r>
              <a:rPr lang="en-US" dirty="0">
                <a:latin typeface="Calibri" panose="020F0502020204030204" pitchFamily="34" charset="0"/>
                <a:ea typeface="Calibri" panose="020F0502020204030204" pitchFamily="34" charset="0"/>
                <a:cs typeface="Calibri" panose="020F0502020204030204" pitchFamily="34" charset="0"/>
              </a:rPr>
              <a:t>While faster than many algorithms, it can still be resource-intensive for very large datasets.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2971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E3F48-719B-7CC6-C8EF-933ACC6AB564}"/>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Mastery of XGBoost can significantly enhance predictive modeling capabilities and lead to better decision-making based on data insights.</a:t>
            </a:r>
          </a:p>
          <a:p>
            <a:endParaRPr lang="en-US" dirty="0"/>
          </a:p>
          <a:p>
            <a:pPr marL="0" indent="0">
              <a:buNone/>
            </a:pPr>
            <a:endParaRPr lang="en-IN" dirty="0"/>
          </a:p>
        </p:txBody>
      </p:sp>
      <p:pic>
        <p:nvPicPr>
          <p:cNvPr id="4" name="Picture 3">
            <a:extLst>
              <a:ext uri="{FF2B5EF4-FFF2-40B4-BE49-F238E27FC236}">
                <a16:creationId xmlns:a16="http://schemas.microsoft.com/office/drawing/2014/main" id="{DAA819A2-854E-24E1-2C6A-619B4747A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877" y="3428999"/>
            <a:ext cx="7725508" cy="2233247"/>
          </a:xfrm>
          <a:prstGeom prst="rect">
            <a:avLst/>
          </a:prstGeom>
        </p:spPr>
      </p:pic>
    </p:spTree>
    <p:extLst>
      <p:ext uri="{BB962C8B-B14F-4D97-AF65-F5344CB8AC3E}">
        <p14:creationId xmlns:p14="http://schemas.microsoft.com/office/powerpoint/2010/main" val="2259518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9F7E-26C4-11B1-5EE2-A55DC80C6469}"/>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K-Nearest Neighbors (KNN)</a:t>
            </a:r>
            <a:endPar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A3C8BFA-61D3-EC2A-49F9-BCBA41235ECB}"/>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K-Nearest Neighbors (KNN) is a non-parametric, instance-based learning algorithm used for classification and regression tasks. It classifies data points based on the classes of their nearest neighbors in the feature space.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5370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23D2-ADF8-DB4A-E547-C1D2CC97B6A2}"/>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Limitations of KNN</a:t>
            </a:r>
          </a:p>
        </p:txBody>
      </p:sp>
      <p:sp>
        <p:nvSpPr>
          <p:cNvPr id="3" name="Content Placeholder 2">
            <a:extLst>
              <a:ext uri="{FF2B5EF4-FFF2-40B4-BE49-F238E27FC236}">
                <a16:creationId xmlns:a16="http://schemas.microsoft.com/office/drawing/2014/main" id="{981FA4FA-492B-FB8F-8511-DBD19B32F297}"/>
              </a:ext>
            </a:extLst>
          </p:cNvPr>
          <p:cNvSpPr>
            <a:spLocks noGrp="1"/>
          </p:cNvSpPr>
          <p:nvPr>
            <p:ph idx="1"/>
          </p:nvPr>
        </p:nvSpPr>
        <p:spPr/>
        <p:txBody>
          <a:bodyPr>
            <a:noAutofit/>
          </a:bodyPr>
          <a:lstStyle/>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Computationally Expensive:</a:t>
            </a:r>
          </a:p>
          <a:p>
            <a:r>
              <a:rPr lang="en-US" dirty="0">
                <a:latin typeface="Calibri" panose="020F0502020204030204" pitchFamily="34" charset="0"/>
                <a:ea typeface="Calibri" panose="020F0502020204030204" pitchFamily="34" charset="0"/>
                <a:cs typeface="Calibri" panose="020F0502020204030204" pitchFamily="34" charset="0"/>
              </a:rPr>
              <a:t>Requires calculating distances to all training samples, making it inefficient for large datasets.</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Curse of Dimensionality:</a:t>
            </a:r>
          </a:p>
          <a:p>
            <a:r>
              <a:rPr lang="en-US" dirty="0">
                <a:latin typeface="Calibri" panose="020F0502020204030204" pitchFamily="34" charset="0"/>
                <a:ea typeface="Calibri" panose="020F0502020204030204" pitchFamily="34" charset="0"/>
                <a:cs typeface="Calibri" panose="020F0502020204030204" pitchFamily="34" charset="0"/>
              </a:rPr>
              <a:t>As the number of features increases, the distance between points becomes less meaningful, which can degrade performance.</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Sensitive to Noisy Data:</a:t>
            </a:r>
          </a:p>
          <a:p>
            <a:r>
              <a:rPr lang="en-US" dirty="0">
                <a:latin typeface="Calibri" panose="020F0502020204030204" pitchFamily="34" charset="0"/>
                <a:ea typeface="Calibri" panose="020F0502020204030204" pitchFamily="34" charset="0"/>
                <a:cs typeface="Calibri" panose="020F0502020204030204" pitchFamily="34" charset="0"/>
              </a:rPr>
              <a:t>Outliers can significantly affect the predictions.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2968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C2BD7-B26C-72FF-86B1-34314ED63BA8}"/>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While KNN has limitations, understanding its workings and proper implementation can lead to effective solutions in many real-world problems.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E0708A8-B26C-EC90-ED14-7FD0FBA0C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569" y="3610708"/>
            <a:ext cx="7115908" cy="2426677"/>
          </a:xfrm>
          <a:prstGeom prst="rect">
            <a:avLst/>
          </a:prstGeom>
        </p:spPr>
      </p:pic>
    </p:spTree>
    <p:extLst>
      <p:ext uri="{BB962C8B-B14F-4D97-AF65-F5344CB8AC3E}">
        <p14:creationId xmlns:p14="http://schemas.microsoft.com/office/powerpoint/2010/main" val="2894420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B929-23D3-084F-2258-9E4F7D17501D}"/>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decision tree</a:t>
            </a:r>
            <a:endParaRPr lang="en-IN" sz="3200" dirty="0">
              <a:solidFill>
                <a:schemeClr val="bg1"/>
              </a:solidFill>
            </a:endParaRPr>
          </a:p>
        </p:txBody>
      </p:sp>
      <p:sp>
        <p:nvSpPr>
          <p:cNvPr id="3" name="Content Placeholder 2">
            <a:extLst>
              <a:ext uri="{FF2B5EF4-FFF2-40B4-BE49-F238E27FC236}">
                <a16:creationId xmlns:a16="http://schemas.microsoft.com/office/drawing/2014/main" id="{11FE76B2-575D-6282-1344-DC3EFD236319}"/>
              </a:ext>
            </a:extLst>
          </p:cNvPr>
          <p:cNvSpPr>
            <a:spLocks noGrp="1"/>
          </p:cNvSpPr>
          <p:nvPr>
            <p:ph idx="1"/>
          </p:nvPr>
        </p:nvSpPr>
        <p:spPr/>
        <p:txBody>
          <a:bodyPr>
            <a:normAutofit fontScale="92500" lnSpcReduction="20000"/>
          </a:bodyPr>
          <a:lstStyle/>
          <a:p>
            <a:r>
              <a:rPr lang="en-US" dirty="0"/>
              <a:t> </a:t>
            </a:r>
            <a:r>
              <a:rPr lang="en-US" dirty="0">
                <a:latin typeface="Calibri" panose="020F0502020204030204" pitchFamily="34" charset="0"/>
                <a:ea typeface="Calibri" panose="020F0502020204030204" pitchFamily="34" charset="0"/>
                <a:cs typeface="Calibri" panose="020F0502020204030204" pitchFamily="34" charset="0"/>
              </a:rPr>
              <a:t>A decision tree is a flowchart-like structure that uses a tree-like graph of decisions and their possible consequences.</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Structure of a Decision Tree</a:t>
            </a:r>
          </a:p>
          <a:p>
            <a:pPr marL="0" indent="0">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Nodes:</a:t>
            </a:r>
          </a:p>
          <a:p>
            <a:r>
              <a:rPr lang="en-US" dirty="0">
                <a:latin typeface="Calibri" panose="020F0502020204030204" pitchFamily="34" charset="0"/>
                <a:ea typeface="Calibri" panose="020F0502020204030204" pitchFamily="34" charset="0"/>
                <a:cs typeface="Calibri" panose="020F0502020204030204" pitchFamily="34" charset="0"/>
              </a:rPr>
              <a:t>Root Node: Represents the entire dataset (starting point).</a:t>
            </a:r>
          </a:p>
          <a:p>
            <a:r>
              <a:rPr lang="en-US" dirty="0">
                <a:latin typeface="Calibri" panose="020F0502020204030204" pitchFamily="34" charset="0"/>
                <a:ea typeface="Calibri" panose="020F0502020204030204" pitchFamily="34" charset="0"/>
                <a:cs typeface="Calibri" panose="020F0502020204030204" pitchFamily="34" charset="0"/>
              </a:rPr>
              <a:t>Decision Nodes: Where decisions are made (based on features).</a:t>
            </a:r>
          </a:p>
          <a:p>
            <a:r>
              <a:rPr lang="en-US" dirty="0">
                <a:latin typeface="Calibri" panose="020F0502020204030204" pitchFamily="34" charset="0"/>
                <a:ea typeface="Calibri" panose="020F0502020204030204" pitchFamily="34" charset="0"/>
                <a:cs typeface="Calibri" panose="020F0502020204030204" pitchFamily="34" charset="0"/>
              </a:rPr>
              <a:t>Leaf Nodes: Outcomes or final predictions.</a:t>
            </a:r>
          </a:p>
          <a:p>
            <a:pPr marL="0" indent="0">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Branches: </a:t>
            </a:r>
            <a:r>
              <a:rPr lang="en-US" dirty="0">
                <a:latin typeface="Calibri" panose="020F0502020204030204" pitchFamily="34" charset="0"/>
                <a:ea typeface="Calibri" panose="020F0502020204030204" pitchFamily="34" charset="0"/>
                <a:cs typeface="Calibri" panose="020F0502020204030204" pitchFamily="34" charset="0"/>
              </a:rPr>
              <a:t>Connect nodes, representing the flow from question to answer.</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90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0222-37F3-337E-77FF-5C72E18F5B65}"/>
              </a:ext>
            </a:extLst>
          </p:cNvPr>
          <p:cNvSpPr>
            <a:spLocks noGrp="1"/>
          </p:cNvSpPr>
          <p:nvPr>
            <p:ph type="title"/>
          </p:nvPr>
        </p:nvSpPr>
        <p:spPr/>
        <p:txBody>
          <a:bodyPr>
            <a:normAutofit/>
          </a:bodyPr>
          <a:lstStyle/>
          <a:p>
            <a:r>
              <a:rPr lang="en-IN" sz="32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Aim</a:t>
            </a:r>
          </a:p>
        </p:txBody>
      </p:sp>
      <p:sp>
        <p:nvSpPr>
          <p:cNvPr id="3" name="Content Placeholder 2">
            <a:extLst>
              <a:ext uri="{FF2B5EF4-FFF2-40B4-BE49-F238E27FC236}">
                <a16:creationId xmlns:a16="http://schemas.microsoft.com/office/drawing/2014/main" id="{3614E6A4-E4F2-3035-B7C4-B930328C10D3}"/>
              </a:ext>
            </a:extLst>
          </p:cNvPr>
          <p:cNvSpPr>
            <a:spLocks noGrp="1"/>
          </p:cNvSpPr>
          <p:nvPr>
            <p:ph idx="1"/>
          </p:nvPr>
        </p:nvSpPr>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Develop a machine learning model to predict triage grades of cybersecurity incidents</a:t>
            </a:r>
          </a:p>
          <a:p>
            <a:r>
              <a:rPr lang="en-US" dirty="0">
                <a:latin typeface="Calibri" panose="020F0502020204030204" pitchFamily="34" charset="0"/>
                <a:ea typeface="Calibri" panose="020F0502020204030204" pitchFamily="34" charset="0"/>
                <a:cs typeface="Calibri" panose="020F0502020204030204" pitchFamily="34" charset="0"/>
              </a:rPr>
              <a:t>Enhance efficiency of Security Operation Centers (SOCs)</a:t>
            </a:r>
          </a:p>
          <a:p>
            <a:r>
              <a:rPr lang="en-US" dirty="0">
                <a:latin typeface="Calibri" panose="020F0502020204030204" pitchFamily="34" charset="0"/>
                <a:ea typeface="Calibri" panose="020F0502020204030204" pitchFamily="34" charset="0"/>
                <a:cs typeface="Calibri" panose="020F0502020204030204" pitchFamily="34" charset="0"/>
              </a:rPr>
              <a:t>Categorize incidents as true positive (TP), benign positive (BP), or false positive (FP)</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0457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0A3E20C-6E08-74E8-A5E1-57E4BD459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754" y="1195754"/>
            <a:ext cx="7690338" cy="3317631"/>
          </a:xfrm>
        </p:spPr>
      </p:pic>
    </p:spTree>
    <p:extLst>
      <p:ext uri="{BB962C8B-B14F-4D97-AF65-F5344CB8AC3E}">
        <p14:creationId xmlns:p14="http://schemas.microsoft.com/office/powerpoint/2010/main" val="2641657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59ABD-CFFE-30A3-8B1C-6A9A580A2A8B}"/>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Random Forest</a:t>
            </a:r>
            <a:endPar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04334A1-68FC-8947-C522-8455AAD08620}"/>
              </a:ext>
            </a:extLst>
          </p:cNvPr>
          <p:cNvSpPr>
            <a:spLocks noGrp="1"/>
          </p:cNvSpPr>
          <p:nvPr>
            <p:ph idx="1"/>
          </p:nvPr>
        </p:nvSpPr>
        <p:spPr/>
        <p:txBody>
          <a:bodyPr/>
          <a:lstStyle/>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Definition: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Random Forest is an ensemble learning method that constructs multiple decision trees during training and outputs the mode (classification) or mean (regression) of their predictions.</a:t>
            </a:r>
          </a:p>
          <a:p>
            <a:pPr marL="0" indent="0">
              <a:buNone/>
            </a:pPr>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Purpose: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Improves predictive accuracy and controls overfitting compared to individual decision trees.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4525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90C3-82B3-49B8-CFD1-5712A25B6D2F}"/>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Key Features of Random Forest</a:t>
            </a:r>
            <a:endPar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41A1685-C096-CEA1-052A-8F18E57DB800}"/>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Robustness to Overfitting: </a:t>
            </a:r>
            <a:r>
              <a:rPr lang="en-US" dirty="0">
                <a:latin typeface="Calibri" panose="020F0502020204030204" pitchFamily="34" charset="0"/>
                <a:ea typeface="Calibri" panose="020F0502020204030204" pitchFamily="34" charset="0"/>
                <a:cs typeface="Calibri" panose="020F0502020204030204" pitchFamily="34" charset="0"/>
              </a:rPr>
              <a:t>Reduces the risk of overfitting by averaging multiple trees.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Handles High-Dimensional Data: </a:t>
            </a:r>
            <a:r>
              <a:rPr lang="en-US" dirty="0">
                <a:latin typeface="Calibri" panose="020F0502020204030204" pitchFamily="34" charset="0"/>
                <a:ea typeface="Calibri" panose="020F0502020204030204" pitchFamily="34" charset="0"/>
                <a:cs typeface="Calibri" panose="020F0502020204030204" pitchFamily="34" charset="0"/>
              </a:rPr>
              <a:t>Can manage datasets with a large number of features.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Feature Importance: </a:t>
            </a:r>
            <a:r>
              <a:rPr lang="en-US" dirty="0">
                <a:latin typeface="Calibri" panose="020F0502020204030204" pitchFamily="34" charset="0"/>
                <a:ea typeface="Calibri" panose="020F0502020204030204" pitchFamily="34" charset="0"/>
                <a:cs typeface="Calibri" panose="020F0502020204030204" pitchFamily="34" charset="0"/>
              </a:rPr>
              <a:t>Provides insights into the significance of different features.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Versatile: </a:t>
            </a:r>
            <a:r>
              <a:rPr lang="en-US" dirty="0">
                <a:latin typeface="Calibri" panose="020F0502020204030204" pitchFamily="34" charset="0"/>
                <a:ea typeface="Calibri" panose="020F0502020204030204" pitchFamily="34" charset="0"/>
                <a:cs typeface="Calibri" panose="020F0502020204030204" pitchFamily="34" charset="0"/>
              </a:rPr>
              <a:t>Works for both classification and regression tasks.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6857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A7CB-9690-D640-0AF8-D83B4E8F55EF}"/>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Limitations of Random Forest</a:t>
            </a:r>
          </a:p>
        </p:txBody>
      </p:sp>
      <p:sp>
        <p:nvSpPr>
          <p:cNvPr id="3" name="Content Placeholder 2">
            <a:extLst>
              <a:ext uri="{FF2B5EF4-FFF2-40B4-BE49-F238E27FC236}">
                <a16:creationId xmlns:a16="http://schemas.microsoft.com/office/drawing/2014/main" id="{E29A8513-07CB-290F-6CF8-D933C96014E2}"/>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Complexity: </a:t>
            </a:r>
            <a:r>
              <a:rPr lang="en-US" dirty="0">
                <a:latin typeface="Calibri" panose="020F0502020204030204" pitchFamily="34" charset="0"/>
                <a:ea typeface="Calibri" panose="020F0502020204030204" pitchFamily="34" charset="0"/>
                <a:cs typeface="Calibri" panose="020F0502020204030204" pitchFamily="34" charset="0"/>
              </a:rPr>
              <a:t>Model can be complex and less interpretable than a single decision tree.</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Training Time: </a:t>
            </a:r>
            <a:r>
              <a:rPr lang="en-US" dirty="0">
                <a:latin typeface="Calibri" panose="020F0502020204030204" pitchFamily="34" charset="0"/>
                <a:ea typeface="Calibri" panose="020F0502020204030204" pitchFamily="34" charset="0"/>
                <a:cs typeface="Calibri" panose="020F0502020204030204" pitchFamily="34" charset="0"/>
              </a:rPr>
              <a:t>May require longer training times with large datasets.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Memory Consumption: </a:t>
            </a:r>
            <a:r>
              <a:rPr lang="en-US" dirty="0">
                <a:latin typeface="Calibri" panose="020F0502020204030204" pitchFamily="34" charset="0"/>
                <a:ea typeface="Calibri" panose="020F0502020204030204" pitchFamily="34" charset="0"/>
                <a:cs typeface="Calibri" panose="020F0502020204030204" pitchFamily="34" charset="0"/>
              </a:rPr>
              <a:t>Can consume significant memory with many trees.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Prediction Speed: </a:t>
            </a:r>
            <a:r>
              <a:rPr lang="en-US" dirty="0">
                <a:latin typeface="Calibri" panose="020F0502020204030204" pitchFamily="34" charset="0"/>
                <a:ea typeface="Calibri" panose="020F0502020204030204" pitchFamily="34" charset="0"/>
                <a:cs typeface="Calibri" panose="020F0502020204030204" pitchFamily="34" charset="0"/>
              </a:rPr>
              <a:t>Slower for predictions compared to simpler models due to multiple trees.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069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4AF5-6D30-17A4-FDD3-03D6EE53012F}"/>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Random Forest Metrics</a:t>
            </a:r>
            <a:endParaRPr lang="en-IN" sz="3200" dirty="0"/>
          </a:p>
        </p:txBody>
      </p:sp>
      <p:pic>
        <p:nvPicPr>
          <p:cNvPr id="7" name="Content Placeholder 6">
            <a:extLst>
              <a:ext uri="{FF2B5EF4-FFF2-40B4-BE49-F238E27FC236}">
                <a16:creationId xmlns:a16="http://schemas.microsoft.com/office/drawing/2014/main" id="{A64B41F8-9C60-D017-7A0D-D50F1521FD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262" y="2274276"/>
            <a:ext cx="7772400" cy="2860431"/>
          </a:xfrm>
        </p:spPr>
      </p:pic>
    </p:spTree>
    <p:extLst>
      <p:ext uri="{BB962C8B-B14F-4D97-AF65-F5344CB8AC3E}">
        <p14:creationId xmlns:p14="http://schemas.microsoft.com/office/powerpoint/2010/main" val="1764071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5925-CA6A-FA63-B536-6B170193C436}"/>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Cross-Validation</a:t>
            </a:r>
          </a:p>
        </p:txBody>
      </p:sp>
      <p:sp>
        <p:nvSpPr>
          <p:cNvPr id="3" name="Content Placeholder 2">
            <a:extLst>
              <a:ext uri="{FF2B5EF4-FFF2-40B4-BE49-F238E27FC236}">
                <a16:creationId xmlns:a16="http://schemas.microsoft.com/office/drawing/2014/main" id="{2C9EB2C4-A8C7-34DC-C5FD-C5058B113FB7}"/>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Definition and Purpose</a:t>
            </a:r>
          </a:p>
          <a:p>
            <a:r>
              <a:rPr lang="en-US" dirty="0">
                <a:latin typeface="Calibri" panose="020F0502020204030204" pitchFamily="34" charset="0"/>
                <a:ea typeface="Calibri" panose="020F0502020204030204" pitchFamily="34" charset="0"/>
                <a:cs typeface="Calibri" panose="020F0502020204030204" pitchFamily="34" charset="0"/>
              </a:rPr>
              <a:t>Technique to assess how the results of a statistical analysis will generalize to an independent dataset</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Benefits of Cross-Validation</a:t>
            </a:r>
          </a:p>
          <a:p>
            <a:r>
              <a:rPr lang="en-US" dirty="0">
                <a:latin typeface="Calibri" panose="020F0502020204030204" pitchFamily="34" charset="0"/>
                <a:ea typeface="Calibri" panose="020F0502020204030204" pitchFamily="34" charset="0"/>
                <a:cs typeface="Calibri" panose="020F0502020204030204" pitchFamily="34" charset="0"/>
              </a:rPr>
              <a:t>Reduces overfitting risk</a:t>
            </a:r>
          </a:p>
          <a:p>
            <a:r>
              <a:rPr lang="en-US" dirty="0">
                <a:latin typeface="Calibri" panose="020F0502020204030204" pitchFamily="34" charset="0"/>
                <a:ea typeface="Calibri" panose="020F0502020204030204" pitchFamily="34" charset="0"/>
                <a:cs typeface="Calibri" panose="020F0502020204030204" pitchFamily="34" charset="0"/>
              </a:rPr>
              <a:t>Provides a reliable estimate of model performance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49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D957-1185-755B-CAD7-8DD5770C0C58}"/>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Comparison with Other Algorithms</a:t>
            </a:r>
          </a:p>
        </p:txBody>
      </p:sp>
      <p:sp>
        <p:nvSpPr>
          <p:cNvPr id="3" name="Content Placeholder 2">
            <a:extLst>
              <a:ext uri="{FF2B5EF4-FFF2-40B4-BE49-F238E27FC236}">
                <a16:creationId xmlns:a16="http://schemas.microsoft.com/office/drawing/2014/main" id="{C53E7230-F579-A644-422D-430174F8D25B}"/>
              </a:ext>
            </a:extLst>
          </p:cNvPr>
          <p:cNvSpPr>
            <a:spLocks noGrp="1"/>
          </p:cNvSpPr>
          <p:nvPr>
            <p:ph idx="1"/>
          </p:nvPr>
        </p:nvSpPr>
        <p:spPr/>
        <p:txBody>
          <a:bodyPr>
            <a:normAutofit lnSpcReduction="10000"/>
          </a:bodyPr>
          <a:lstStyle/>
          <a:p>
            <a:pPr marL="0" indent="0">
              <a:buNone/>
            </a:pPr>
            <a:r>
              <a:rPr lang="en-US" dirty="0">
                <a:solidFill>
                  <a:schemeClr val="accent4">
                    <a:lumMod val="50000"/>
                  </a:schemeClr>
                </a:solidFill>
              </a:rPr>
              <a:t>Random Forest vs. Decision Trees:</a:t>
            </a:r>
          </a:p>
          <a:p>
            <a:pPr marL="0" indent="0">
              <a:buNone/>
            </a:pPr>
            <a:r>
              <a:rPr lang="en-US" dirty="0"/>
              <a:t>	Decision Trees: Simple and interpretable, but prone to overfitting.</a:t>
            </a:r>
          </a:p>
          <a:p>
            <a:pPr marL="0" indent="0">
              <a:buNone/>
            </a:pPr>
            <a:r>
              <a:rPr lang="en-US" dirty="0"/>
              <a:t>	Random Forest: More accurate and robust due to ensemble learning.</a:t>
            </a:r>
          </a:p>
          <a:p>
            <a:pPr marL="0" indent="0">
              <a:buNone/>
            </a:pPr>
            <a:r>
              <a:rPr lang="en-US" dirty="0">
                <a:solidFill>
                  <a:schemeClr val="accent4">
                    <a:lumMod val="50000"/>
                  </a:schemeClr>
                </a:solidFill>
              </a:rPr>
              <a:t>Random Forest vs. Gradient Boosting:</a:t>
            </a:r>
          </a:p>
          <a:p>
            <a:pPr marL="0" indent="0">
              <a:buNone/>
            </a:pPr>
            <a:r>
              <a:rPr lang="en-US" dirty="0"/>
              <a:t>	Gradient Boosting: Generally has better accuracy, but slower training times.</a:t>
            </a:r>
          </a:p>
          <a:p>
            <a:pPr marL="0" indent="0">
              <a:buNone/>
            </a:pPr>
            <a:r>
              <a:rPr lang="en-US" dirty="0"/>
              <a:t>	Random Forest: Easier to tune and parallelize.</a:t>
            </a:r>
            <a:endParaRPr lang="en-IN" dirty="0"/>
          </a:p>
        </p:txBody>
      </p:sp>
    </p:spTree>
    <p:extLst>
      <p:ext uri="{BB962C8B-B14F-4D97-AF65-F5344CB8AC3E}">
        <p14:creationId xmlns:p14="http://schemas.microsoft.com/office/powerpoint/2010/main" val="1486791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41102-D762-D460-0C4E-3A3816393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723" y="1301262"/>
            <a:ext cx="9355015" cy="2954215"/>
          </a:xfrm>
          <a:prstGeom prst="rect">
            <a:avLst/>
          </a:prstGeom>
        </p:spPr>
      </p:pic>
    </p:spTree>
    <p:extLst>
      <p:ext uri="{BB962C8B-B14F-4D97-AF65-F5344CB8AC3E}">
        <p14:creationId xmlns:p14="http://schemas.microsoft.com/office/powerpoint/2010/main" val="982062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D0B1-8995-E546-BF49-7BFFFA769A87}"/>
              </a:ext>
            </a:extLst>
          </p:cNvPr>
          <p:cNvSpPr>
            <a:spLocks noGrp="1"/>
          </p:cNvSpPr>
          <p:nvPr>
            <p:ph type="title"/>
          </p:nvPr>
        </p:nvSpPr>
        <p:spPr/>
        <p:txBody>
          <a:bodyPr/>
          <a:lstStyle/>
          <a:p>
            <a:r>
              <a:rPr lang="en-IN" dirty="0"/>
              <a:t> </a:t>
            </a:r>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Model Tuning</a:t>
            </a:r>
          </a:p>
        </p:txBody>
      </p:sp>
      <p:sp>
        <p:nvSpPr>
          <p:cNvPr id="3" name="Content Placeholder 2">
            <a:extLst>
              <a:ext uri="{FF2B5EF4-FFF2-40B4-BE49-F238E27FC236}">
                <a16:creationId xmlns:a16="http://schemas.microsoft.com/office/drawing/2014/main" id="{14F09801-A1D9-C262-9A03-6C133EE41E34}"/>
              </a:ext>
            </a:extLst>
          </p:cNvPr>
          <p:cNvSpPr>
            <a:spLocks noGrp="1"/>
          </p:cNvSpPr>
          <p:nvPr>
            <p:ph idx="1"/>
          </p:nvPr>
        </p:nvSpPr>
        <p:spPr/>
        <p:txBody>
          <a:bodyPr>
            <a:normAutofit fontScale="92500" lnSpcReduction="10000"/>
          </a:bodyPr>
          <a:lstStyle/>
          <a:p>
            <a:r>
              <a:rPr lang="en-IN" dirty="0">
                <a:solidFill>
                  <a:schemeClr val="accent4">
                    <a:lumMod val="50000"/>
                  </a:schemeClr>
                </a:solidFill>
              </a:rPr>
              <a:t>Importance of Hyperparameter Tuning</a:t>
            </a:r>
          </a:p>
          <a:p>
            <a:r>
              <a:rPr lang="en-IN" dirty="0"/>
              <a:t>Fine-tuning parameters to optimize model performance</a:t>
            </a:r>
          </a:p>
          <a:p>
            <a:r>
              <a:rPr lang="en-IN" dirty="0"/>
              <a:t>Techniques for Hyperparameter Tuning</a:t>
            </a:r>
          </a:p>
          <a:p>
            <a:r>
              <a:rPr lang="en-IN" dirty="0">
                <a:solidFill>
                  <a:schemeClr val="accent4">
                    <a:lumMod val="50000"/>
                  </a:schemeClr>
                </a:solidFill>
              </a:rPr>
              <a:t>Grid Search:</a:t>
            </a:r>
          </a:p>
          <a:p>
            <a:r>
              <a:rPr lang="en-IN" dirty="0"/>
              <a:t>Exhaustive search over specified parameter values</a:t>
            </a:r>
          </a:p>
          <a:p>
            <a:r>
              <a:rPr lang="en-IN" dirty="0"/>
              <a:t>Random Search:</a:t>
            </a:r>
          </a:p>
          <a:p>
            <a:r>
              <a:rPr lang="en-IN" dirty="0"/>
              <a:t>Randomly sample parameters, often faster than grid search</a:t>
            </a:r>
          </a:p>
        </p:txBody>
      </p:sp>
    </p:spTree>
    <p:extLst>
      <p:ext uri="{BB962C8B-B14F-4D97-AF65-F5344CB8AC3E}">
        <p14:creationId xmlns:p14="http://schemas.microsoft.com/office/powerpoint/2010/main" val="1161349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CD9E-9EEE-7FA4-44EF-F177A13C978B}"/>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Handling Class Imbalance</a:t>
            </a:r>
          </a:p>
        </p:txBody>
      </p:sp>
      <p:sp>
        <p:nvSpPr>
          <p:cNvPr id="3" name="Content Placeholder 2">
            <a:extLst>
              <a:ext uri="{FF2B5EF4-FFF2-40B4-BE49-F238E27FC236}">
                <a16:creationId xmlns:a16="http://schemas.microsoft.com/office/drawing/2014/main" id="{E2E53785-046E-593C-DF90-E46B1E7DE22D}"/>
              </a:ext>
            </a:extLst>
          </p:cNvPr>
          <p:cNvSpPr>
            <a:spLocks noGrp="1"/>
          </p:cNvSpPr>
          <p:nvPr>
            <p:ph idx="1"/>
          </p:nvPr>
        </p:nvSpPr>
        <p:spPr/>
        <p:txBody>
          <a:bodyPr>
            <a:normAutofit/>
          </a:bodyPr>
          <a:lstStyle/>
          <a:p>
            <a:r>
              <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Challenges of Class Imbalance</a:t>
            </a:r>
          </a:p>
          <a:p>
            <a:r>
              <a:rPr lang="en-US" sz="2000" dirty="0">
                <a:latin typeface="Calibri" panose="020F0502020204030204" pitchFamily="34" charset="0"/>
                <a:ea typeface="Calibri" panose="020F0502020204030204" pitchFamily="34" charset="0"/>
                <a:cs typeface="Calibri" panose="020F0502020204030204" pitchFamily="34" charset="0"/>
              </a:rPr>
              <a:t>Can lead to biased model performance favoring majority classes</a:t>
            </a:r>
          </a:p>
          <a:p>
            <a:r>
              <a:rPr lang="en-US" sz="20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Techniques to Address Imbalance</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SMOTE</a:t>
            </a:r>
            <a:r>
              <a:rPr lang="en-US" sz="2000" dirty="0">
                <a:latin typeface="Calibri" panose="020F0502020204030204" pitchFamily="34" charset="0"/>
                <a:ea typeface="Calibri" panose="020F0502020204030204" pitchFamily="34" charset="0"/>
                <a:cs typeface="Calibri" panose="020F0502020204030204" pitchFamily="34" charset="0"/>
              </a:rPr>
              <a:t> (Synthetic Minority Over-sampling Technique): Generates synthetic samples for minority classes</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Adjusting Class Weights</a:t>
            </a:r>
            <a:r>
              <a:rPr lang="en-US" sz="2000" dirty="0">
                <a:latin typeface="Calibri" panose="020F0502020204030204" pitchFamily="34" charset="0"/>
                <a:ea typeface="Calibri" panose="020F0502020204030204" pitchFamily="34" charset="0"/>
                <a:cs typeface="Calibri" panose="020F0502020204030204" pitchFamily="34" charset="0"/>
              </a:rPr>
              <a:t>: Penalizing the model more for misclassifying minority classes</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Ensemble Methods</a:t>
            </a:r>
            <a:r>
              <a:rPr lang="en-US" sz="2000" dirty="0">
                <a:latin typeface="Calibri" panose="020F0502020204030204" pitchFamily="34" charset="0"/>
                <a:ea typeface="Calibri" panose="020F0502020204030204" pitchFamily="34" charset="0"/>
                <a:cs typeface="Calibri" panose="020F0502020204030204" pitchFamily="34" charset="0"/>
              </a:rPr>
              <a:t>: Combining multiple models to improve minority class predictions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1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EA65-6B86-2080-F4EB-67C3AC25E581}"/>
              </a:ext>
            </a:extLst>
          </p:cNvPr>
          <p:cNvSpPr>
            <a:spLocks noGrp="1"/>
          </p:cNvSpPr>
          <p:nvPr>
            <p:ph type="title"/>
          </p:nvPr>
        </p:nvSpPr>
        <p:spPr/>
        <p:txBody>
          <a:bodyPr/>
          <a:lstStyle/>
          <a:p>
            <a:r>
              <a:rPr lang="en-IN" sz="32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Problem Statement </a:t>
            </a:r>
            <a:r>
              <a:rPr lang="en-IN" sz="1800" b="1" i="0" u="none" strike="noStrike" dirty="0">
                <a:solidFill>
                  <a:srgbClr val="000000"/>
                </a:solidFill>
                <a:effectLst/>
                <a:latin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0CAE0E37-3A99-5A9B-096D-054517B9342B}"/>
              </a:ext>
            </a:extLst>
          </p:cNvPr>
          <p:cNvSpPr>
            <a:spLocks noGrp="1"/>
          </p:cNvSpPr>
          <p:nvPr>
            <p:ph idx="1"/>
          </p:nvPr>
        </p:nvSpPr>
        <p:spPr/>
        <p:txBody>
          <a:bodyPr>
            <a:normAutofit lnSpcReduction="10000"/>
          </a:bodyPr>
          <a:lstStyle/>
          <a:p>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Imagine you are working as a data scientist at Microsoft, tasked with enhancing the efficiency of Security Operation Centers (SOCs) by developing a machine learning model that can accurately predict the triage grade of cybersecurity incidents. </a:t>
            </a:r>
          </a:p>
          <a:p>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Utilizing the comprehensive GUIDE dataset, your goal is to create a classification model that categorizes incidents as true positive (TP), benign positive (BP), or false positive (FP) based on historical evidence and customer responses. </a:t>
            </a:r>
          </a:p>
          <a:p>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rPr>
              <a:t>The model should be robust enough to support guided response systems in providing SOC analysts with precise, context-rich recommendations, ultimately improving the overall security posture of enterprise environments.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798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E41794-56A9-D859-17D3-F8EE091F8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1" y="538818"/>
            <a:ext cx="6037384" cy="2063705"/>
          </a:xfrm>
          <a:prstGeom prst="rect">
            <a:avLst/>
          </a:prstGeom>
        </p:spPr>
      </p:pic>
      <p:pic>
        <p:nvPicPr>
          <p:cNvPr id="9" name="Picture 8">
            <a:extLst>
              <a:ext uri="{FF2B5EF4-FFF2-40B4-BE49-F238E27FC236}">
                <a16:creationId xmlns:a16="http://schemas.microsoft.com/office/drawing/2014/main" id="{8DEAEFC4-0FEB-1A38-0D13-70852C7B7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2" y="3276600"/>
            <a:ext cx="6037384" cy="2315751"/>
          </a:xfrm>
          <a:prstGeom prst="rect">
            <a:avLst/>
          </a:prstGeom>
        </p:spPr>
      </p:pic>
    </p:spTree>
    <p:extLst>
      <p:ext uri="{BB962C8B-B14F-4D97-AF65-F5344CB8AC3E}">
        <p14:creationId xmlns:p14="http://schemas.microsoft.com/office/powerpoint/2010/main" val="2526227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8C94-F809-FA68-3D20-F9011A78899A}"/>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Importance of Model Interpretation</a:t>
            </a:r>
          </a:p>
        </p:txBody>
      </p:sp>
      <p:sp>
        <p:nvSpPr>
          <p:cNvPr id="3" name="Content Placeholder 2">
            <a:extLst>
              <a:ext uri="{FF2B5EF4-FFF2-40B4-BE49-F238E27FC236}">
                <a16:creationId xmlns:a16="http://schemas.microsoft.com/office/drawing/2014/main" id="{B9A8C1B2-9265-CC17-0BBF-2E391CD1A628}"/>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Understanding model predictions is crucial for trust and transparency.</a:t>
            </a:r>
          </a:p>
          <a:p>
            <a:r>
              <a:rPr lang="en-US" dirty="0">
                <a:latin typeface="Calibri" panose="020F0502020204030204" pitchFamily="34" charset="0"/>
                <a:ea typeface="Calibri" panose="020F0502020204030204" pitchFamily="34" charset="0"/>
                <a:cs typeface="Calibri" panose="020F0502020204030204" pitchFamily="34" charset="0"/>
              </a:rPr>
              <a:t>Helps in identifying the strengths and weaknesses of the model.</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2502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0208-B279-D3BB-D14F-300C6CE2A284}"/>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Feature Importance</a:t>
            </a:r>
          </a:p>
        </p:txBody>
      </p:sp>
      <p:sp>
        <p:nvSpPr>
          <p:cNvPr id="3" name="Content Placeholder 2">
            <a:extLst>
              <a:ext uri="{FF2B5EF4-FFF2-40B4-BE49-F238E27FC236}">
                <a16:creationId xmlns:a16="http://schemas.microsoft.com/office/drawing/2014/main" id="{3F5383F2-329F-7CB4-4B38-D4813728151A}"/>
              </a:ext>
            </a:extLst>
          </p:cNvPr>
          <p:cNvSpPr>
            <a:spLocks noGrp="1"/>
          </p:cNvSpPr>
          <p:nvPr>
            <p:ph idx="1"/>
          </p:nvPr>
        </p:nvSpPr>
        <p:spPr/>
        <p:txBody>
          <a:bodyPr>
            <a:normAutofit fontScale="92500" lnSpcReduction="20000"/>
          </a:bodyPr>
          <a:lstStyle/>
          <a:p>
            <a:r>
              <a:rPr lang="en-US" dirty="0">
                <a:solidFill>
                  <a:schemeClr val="accent4">
                    <a:lumMod val="50000"/>
                  </a:schemeClr>
                </a:solidFill>
              </a:rPr>
              <a:t>Definition</a:t>
            </a:r>
          </a:p>
          <a:p>
            <a:r>
              <a:rPr lang="en-US" dirty="0"/>
              <a:t>Measures the contribution of each feature to the model's predictions.</a:t>
            </a:r>
          </a:p>
          <a:p>
            <a:r>
              <a:rPr lang="en-US" dirty="0">
                <a:solidFill>
                  <a:schemeClr val="accent4">
                    <a:lumMod val="50000"/>
                  </a:schemeClr>
                </a:solidFill>
              </a:rPr>
              <a:t>Methods to Analyze Feature Importance</a:t>
            </a:r>
          </a:p>
          <a:p>
            <a:r>
              <a:rPr lang="en-US" dirty="0">
                <a:solidFill>
                  <a:schemeClr val="bg1"/>
                </a:solidFill>
              </a:rPr>
              <a:t>SHAP Values: </a:t>
            </a:r>
            <a:r>
              <a:rPr lang="en-US" dirty="0"/>
              <a:t>Provides a unified measure of feature contribution.</a:t>
            </a:r>
          </a:p>
          <a:p>
            <a:r>
              <a:rPr lang="en-US" dirty="0">
                <a:solidFill>
                  <a:schemeClr val="bg1"/>
                </a:solidFill>
              </a:rPr>
              <a:t>Permutation Importance: </a:t>
            </a:r>
            <a:r>
              <a:rPr lang="en-US" dirty="0"/>
              <a:t>Assesses the impact of shuffling a feature on model performance.</a:t>
            </a:r>
          </a:p>
          <a:p>
            <a:r>
              <a:rPr lang="en-US" dirty="0">
                <a:solidFill>
                  <a:schemeClr val="bg1"/>
                </a:solidFill>
              </a:rPr>
              <a:t>Model-Specific Measures</a:t>
            </a:r>
            <a:r>
              <a:rPr lang="en-US" dirty="0"/>
              <a:t>: Use built-in importance from tree-based models (e.g., Random Forest)</a:t>
            </a:r>
            <a:endParaRPr lang="en-IN" dirty="0"/>
          </a:p>
        </p:txBody>
      </p:sp>
    </p:spTree>
    <p:extLst>
      <p:ext uri="{BB962C8B-B14F-4D97-AF65-F5344CB8AC3E}">
        <p14:creationId xmlns:p14="http://schemas.microsoft.com/office/powerpoint/2010/main" val="1064957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4C9E-CD51-E3B2-3F62-E0C2D2123FD8}"/>
              </a:ext>
            </a:extLst>
          </p:cNvPr>
          <p:cNvSpPr>
            <a:spLocks noGrp="1"/>
          </p:cNvSpPr>
          <p:nvPr>
            <p:ph type="title"/>
          </p:nvPr>
        </p:nvSpPr>
        <p:spPr/>
        <p:txBody>
          <a:bodyPr>
            <a:norm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SHAP Values</a:t>
            </a:r>
            <a:endPar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1ADDFF6-2DF5-A23F-0CF0-BA4F9AB8B68A}"/>
              </a:ext>
            </a:extLst>
          </p:cNvPr>
          <p:cNvSpPr>
            <a:spLocks noGrp="1"/>
          </p:cNvSpPr>
          <p:nvPr>
            <p:ph idx="1"/>
          </p:nvPr>
        </p:nvSpPr>
        <p:spPr/>
        <p:txBody>
          <a:bodyPr/>
          <a:lstStyle/>
          <a:p>
            <a:r>
              <a:rPr lang="en-US" dirty="0">
                <a:solidFill>
                  <a:schemeClr val="accent4">
                    <a:lumMod val="50000"/>
                  </a:schemeClr>
                </a:solidFill>
              </a:rPr>
              <a:t>What are SHAP Values?</a:t>
            </a:r>
          </a:p>
          <a:p>
            <a:r>
              <a:rPr lang="en-US" dirty="0"/>
              <a:t>Game theory-based approach to explain the output of machine learning models.</a:t>
            </a:r>
          </a:p>
          <a:p>
            <a:r>
              <a:rPr lang="en-US" dirty="0">
                <a:solidFill>
                  <a:schemeClr val="accent4">
                    <a:lumMod val="50000"/>
                  </a:schemeClr>
                </a:solidFill>
              </a:rPr>
              <a:t>Benefits of Using SHAP</a:t>
            </a:r>
          </a:p>
          <a:p>
            <a:r>
              <a:rPr lang="en-US" dirty="0"/>
              <a:t>Provides local and global interpretability.</a:t>
            </a:r>
          </a:p>
          <a:p>
            <a:r>
              <a:rPr lang="en-US" dirty="0"/>
              <a:t>Helps understand how individual features impact predictions.</a:t>
            </a:r>
            <a:endParaRPr lang="en-IN" dirty="0"/>
          </a:p>
        </p:txBody>
      </p:sp>
    </p:spTree>
    <p:extLst>
      <p:ext uri="{BB962C8B-B14F-4D97-AF65-F5344CB8AC3E}">
        <p14:creationId xmlns:p14="http://schemas.microsoft.com/office/powerpoint/2010/main" val="1983832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BBDD-7E8E-3CB4-48E4-5B28C334FEA6}"/>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Error Analysis</a:t>
            </a:r>
          </a:p>
        </p:txBody>
      </p:sp>
      <p:sp>
        <p:nvSpPr>
          <p:cNvPr id="3" name="Content Placeholder 2">
            <a:extLst>
              <a:ext uri="{FF2B5EF4-FFF2-40B4-BE49-F238E27FC236}">
                <a16:creationId xmlns:a16="http://schemas.microsoft.com/office/drawing/2014/main" id="{BE3CFFD4-C8BF-F8AA-C114-124875B6E7C5}"/>
              </a:ext>
            </a:extLst>
          </p:cNvPr>
          <p:cNvSpPr>
            <a:spLocks noGrp="1"/>
          </p:cNvSpPr>
          <p:nvPr>
            <p:ph idx="1"/>
          </p:nvPr>
        </p:nvSpPr>
        <p:spPr/>
        <p:txBody>
          <a:bodyPr>
            <a:normAutofit fontScale="92500" lnSpcReduction="10000"/>
          </a:bodyPr>
          <a:lstStyle/>
          <a:p>
            <a:r>
              <a:rPr lang="en-IN"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Purpose of Error Analysis</a:t>
            </a:r>
          </a:p>
          <a:p>
            <a:r>
              <a:rPr lang="en-IN" dirty="0">
                <a:latin typeface="Calibri" panose="020F0502020204030204" pitchFamily="34" charset="0"/>
                <a:ea typeface="Calibri" panose="020F0502020204030204" pitchFamily="34" charset="0"/>
                <a:cs typeface="Calibri" panose="020F0502020204030204" pitchFamily="34" charset="0"/>
              </a:rPr>
              <a:t>Identify common misclassifications to improve model performance.</a:t>
            </a:r>
          </a:p>
          <a:p>
            <a:r>
              <a:rPr lang="en-IN"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Steps in Error Analysis</a:t>
            </a:r>
          </a:p>
          <a:p>
            <a:r>
              <a:rPr lang="en-IN" dirty="0">
                <a:latin typeface="Calibri" panose="020F0502020204030204" pitchFamily="34" charset="0"/>
                <a:ea typeface="Calibri" panose="020F0502020204030204" pitchFamily="34" charset="0"/>
                <a:cs typeface="Calibri" panose="020F0502020204030204" pitchFamily="34" charset="0"/>
              </a:rPr>
              <a:t>Review misclassified instances.</a:t>
            </a:r>
          </a:p>
          <a:p>
            <a:r>
              <a:rPr lang="en-IN" dirty="0">
                <a:latin typeface="Calibri" panose="020F0502020204030204" pitchFamily="34" charset="0"/>
                <a:ea typeface="Calibri" panose="020F0502020204030204" pitchFamily="34" charset="0"/>
                <a:cs typeface="Calibri" panose="020F0502020204030204" pitchFamily="34" charset="0"/>
              </a:rPr>
              <a:t>Analyze confusion matrix to identify patterns in errors.</a:t>
            </a:r>
          </a:p>
          <a:p>
            <a:r>
              <a:rPr lang="en-IN"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Visual Representation</a:t>
            </a:r>
          </a:p>
          <a:p>
            <a:r>
              <a:rPr lang="en-IN" dirty="0">
                <a:latin typeface="Calibri" panose="020F0502020204030204" pitchFamily="34" charset="0"/>
                <a:ea typeface="Calibri" panose="020F0502020204030204" pitchFamily="34" charset="0"/>
                <a:cs typeface="Calibri" panose="020F0502020204030204" pitchFamily="34" charset="0"/>
              </a:rPr>
              <a:t>Confusion matrix highlighting misclassifications</a:t>
            </a:r>
          </a:p>
        </p:txBody>
      </p:sp>
    </p:spTree>
    <p:extLst>
      <p:ext uri="{BB962C8B-B14F-4D97-AF65-F5344CB8AC3E}">
        <p14:creationId xmlns:p14="http://schemas.microsoft.com/office/powerpoint/2010/main" val="1815083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CFCF-028F-A64C-2E49-5B6F257A9988}"/>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Common Misclassifications</a:t>
            </a:r>
          </a:p>
        </p:txBody>
      </p:sp>
      <p:sp>
        <p:nvSpPr>
          <p:cNvPr id="3" name="Content Placeholder 2">
            <a:extLst>
              <a:ext uri="{FF2B5EF4-FFF2-40B4-BE49-F238E27FC236}">
                <a16:creationId xmlns:a16="http://schemas.microsoft.com/office/drawing/2014/main" id="{33B16A5C-144E-C846-9320-CA7DAAC81AFB}"/>
              </a:ext>
            </a:extLst>
          </p:cNvPr>
          <p:cNvSpPr>
            <a:spLocks noGrp="1"/>
          </p:cNvSpPr>
          <p:nvPr>
            <p:ph idx="1"/>
          </p:nvPr>
        </p:nvSpPr>
        <p:spPr/>
        <p:txBody>
          <a:bodyPr/>
          <a:lstStyle/>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Identify Patterns</a:t>
            </a:r>
          </a:p>
          <a:p>
            <a:r>
              <a:rPr lang="en-US" dirty="0">
                <a:latin typeface="Calibri" panose="020F0502020204030204" pitchFamily="34" charset="0"/>
                <a:ea typeface="Calibri" panose="020F0502020204030204" pitchFamily="34" charset="0"/>
                <a:cs typeface="Calibri" panose="020F0502020204030204" pitchFamily="34" charset="0"/>
              </a:rPr>
              <a:t>Discuss specific classes that are frequently confused.</a:t>
            </a:r>
          </a:p>
          <a:p>
            <a:r>
              <a:rPr lang="en-US" dirty="0">
                <a:latin typeface="Calibri" panose="020F0502020204030204" pitchFamily="34" charset="0"/>
                <a:ea typeface="Calibri" panose="020F0502020204030204" pitchFamily="34" charset="0"/>
                <a:cs typeface="Calibri" panose="020F0502020204030204" pitchFamily="34" charset="0"/>
              </a:rPr>
              <a:t>Analyze features associated with misclassifications.</a:t>
            </a:r>
          </a:p>
          <a:p>
            <a:r>
              <a:rPr lang="en-US"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Potential Improvements</a:t>
            </a:r>
          </a:p>
          <a:p>
            <a:r>
              <a:rPr lang="en-US" dirty="0">
                <a:latin typeface="Calibri" panose="020F0502020204030204" pitchFamily="34" charset="0"/>
                <a:ea typeface="Calibri" panose="020F0502020204030204" pitchFamily="34" charset="0"/>
                <a:cs typeface="Calibri" panose="020F0502020204030204" pitchFamily="34" charset="0"/>
              </a:rPr>
              <a:t>Suggest additional feature engineering based on misclassification patterns.</a:t>
            </a:r>
          </a:p>
          <a:p>
            <a:r>
              <a:rPr lang="en-US" dirty="0">
                <a:latin typeface="Calibri" panose="020F0502020204030204" pitchFamily="34" charset="0"/>
                <a:ea typeface="Calibri" panose="020F0502020204030204" pitchFamily="34" charset="0"/>
                <a:cs typeface="Calibri" panose="020F0502020204030204" pitchFamily="34" charset="0"/>
              </a:rPr>
              <a:t>Consider refining model complexity for better accuracy.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350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AC4D-E8E0-D64C-5F38-09C4DEF9535C}"/>
              </a:ext>
            </a:extLst>
          </p:cNvPr>
          <p:cNvSpPr>
            <a:spLocks noGrp="1"/>
          </p:cNvSpPr>
          <p:nvPr>
            <p:ph type="title"/>
          </p:nvPr>
        </p:nvSpPr>
        <p:spPr/>
        <p:txBody>
          <a:bodyPr>
            <a:normAutofit/>
          </a:bodyPr>
          <a:lstStyle/>
          <a:p>
            <a:r>
              <a:rPr lang="en-US" sz="32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Final Evaluation on Test Set</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5BF1CF01-38FE-EAE7-4E21-39B5866C64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0832" y="2414955"/>
            <a:ext cx="7221414" cy="2801814"/>
          </a:xfrm>
        </p:spPr>
      </p:pic>
    </p:spTree>
    <p:extLst>
      <p:ext uri="{BB962C8B-B14F-4D97-AF65-F5344CB8AC3E}">
        <p14:creationId xmlns:p14="http://schemas.microsoft.com/office/powerpoint/2010/main" val="1535658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B713-487B-CCEF-54AD-BE3F4A35B284}"/>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745C6758-A230-E57D-5704-EA785471D620}"/>
              </a:ext>
            </a:extLst>
          </p:cNvPr>
          <p:cNvSpPr>
            <a:spLocks noGrp="1"/>
          </p:cNvSpPr>
          <p:nvPr>
            <p:ph idx="1"/>
          </p:nvPr>
        </p:nvSpPr>
        <p:spPr/>
        <p:txBody>
          <a:bodyPr>
            <a:normAutofit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Based on the analysis and model evaluation, we found that the Random Forest model, after hyperparameter tuning and addressing class imbalance with SMOTE, achieved the best performance on the test dataset, surpassing the baseline models and other models like Logistic Regression, XGBoost, KNN, Decision Tree, and Catboost.</a:t>
            </a:r>
          </a:p>
          <a:p>
            <a:r>
              <a:rPr lang="en-US" dirty="0">
                <a:latin typeface="Calibri" panose="020F0502020204030204" pitchFamily="34" charset="0"/>
                <a:ea typeface="Calibri" panose="020F0502020204030204" pitchFamily="34" charset="0"/>
                <a:cs typeface="Calibri" panose="020F0502020204030204" pitchFamily="34" charset="0"/>
              </a:rPr>
              <a:t>The model's effectiveness is further highlighted by its ability to correctly classify a significant portion of the samples and demonstrates improvements over the baseline F1-score, precision, and recall.</a:t>
            </a:r>
          </a:p>
        </p:txBody>
      </p:sp>
    </p:spTree>
    <p:extLst>
      <p:ext uri="{BB962C8B-B14F-4D97-AF65-F5344CB8AC3E}">
        <p14:creationId xmlns:p14="http://schemas.microsoft.com/office/powerpoint/2010/main" val="1448428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510F7-722C-A69F-58AE-BE23E9ACB20D}"/>
              </a:ext>
            </a:extLst>
          </p:cNvPr>
          <p:cNvSpPr>
            <a:spLocks noGrp="1"/>
          </p:cNvSpPr>
          <p:nvPr>
            <p:ph idx="1"/>
          </p:nvPr>
        </p:nvSpPr>
        <p:spPr/>
        <p:txBody>
          <a:bodyPr>
            <a:normAutofit fontScale="92500" lnSpcReduction="20000"/>
          </a:bodyPr>
          <a:lstStyle/>
          <a:p>
            <a:r>
              <a:rPr lang="en-US" sz="2600" dirty="0">
                <a:latin typeface="Calibri" panose="020F0502020204030204" pitchFamily="34" charset="0"/>
                <a:ea typeface="Calibri" panose="020F0502020204030204" pitchFamily="34" charset="0"/>
                <a:cs typeface="Calibri" panose="020F0502020204030204" pitchFamily="34" charset="0"/>
              </a:rPr>
              <a:t>Furthermore, we utilized feature importance analysis to gain insights into the contributing factors influencing the predictions, providing valuable information for understanding the underlying relationships within the data.</a:t>
            </a:r>
          </a:p>
          <a:p>
            <a:r>
              <a:rPr lang="en-US" sz="2600" dirty="0">
                <a:latin typeface="Calibri" panose="020F0502020204030204" pitchFamily="34" charset="0"/>
                <a:ea typeface="Calibri" panose="020F0502020204030204" pitchFamily="34" charset="0"/>
                <a:cs typeface="Calibri" panose="020F0502020204030204" pitchFamily="34" charset="0"/>
              </a:rPr>
              <a:t>The confusion matrix analysis and the visualization of misclassified examples offer further insights into the strengths and limitations of the chosen model.</a:t>
            </a:r>
          </a:p>
          <a:p>
            <a:r>
              <a:rPr lang="en-US" sz="2600" dirty="0">
                <a:latin typeface="Calibri" panose="020F0502020204030204" pitchFamily="34" charset="0"/>
                <a:ea typeface="Calibri" panose="020F0502020204030204" pitchFamily="34" charset="0"/>
                <a:cs typeface="Calibri" panose="020F0502020204030204" pitchFamily="34" charset="0"/>
              </a:rPr>
              <a:t>Overall, the project demonstrates a successful machine learning approach to predicting the target variable while offering insights for further research and development of more sophisticated models.</a:t>
            </a:r>
            <a:endParaRPr lang="en-IN" sz="26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69993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BF5F-04D7-9BA2-3A6C-E07AD89C8F3E}"/>
              </a:ext>
            </a:extLst>
          </p:cNvPr>
          <p:cNvSpPr>
            <a:spLocks noGrp="1"/>
          </p:cNvSpPr>
          <p:nvPr>
            <p:ph type="title"/>
          </p:nvPr>
        </p:nvSpPr>
        <p:spPr/>
        <p:txBody>
          <a:bodyPr/>
          <a:lstStyle/>
          <a:p>
            <a:r>
              <a:rPr lang="en-IN" dirty="0"/>
              <a:t> </a:t>
            </a:r>
            <a:r>
              <a:rPr lang="en-IN" sz="3200" dirty="0">
                <a:solidFill>
                  <a:schemeClr val="bg1">
                    <a:lumMod val="95000"/>
                    <a:lumOff val="5000"/>
                  </a:schemeClr>
                </a:solidFill>
                <a:latin typeface="Calibri" panose="020F0502020204030204" pitchFamily="34" charset="0"/>
                <a:ea typeface="Calibri" panose="020F0502020204030204" pitchFamily="34" charset="0"/>
                <a:cs typeface="Calibri" panose="020F0502020204030204" pitchFamily="34" charset="0"/>
              </a:rPr>
              <a:t>Procedure</a:t>
            </a:r>
          </a:p>
        </p:txBody>
      </p:sp>
      <p:sp>
        <p:nvSpPr>
          <p:cNvPr id="3" name="Content Placeholder 2">
            <a:extLst>
              <a:ext uri="{FF2B5EF4-FFF2-40B4-BE49-F238E27FC236}">
                <a16:creationId xmlns:a16="http://schemas.microsoft.com/office/drawing/2014/main" id="{4C99CD9D-2656-AB12-994A-32E909173C09}"/>
              </a:ext>
            </a:extLst>
          </p:cNvPr>
          <p:cNvSpPr>
            <a:spLocks noGrp="1"/>
          </p:cNvSpPr>
          <p:nvPr>
            <p:ph idx="1"/>
          </p:nvPr>
        </p:nvSpPr>
        <p:spPr/>
        <p:txBody>
          <a:bodyPr/>
          <a:lstStyle/>
          <a:p>
            <a:r>
              <a:rPr lang="en-US" dirty="0"/>
              <a:t>Data exploration and understanding</a:t>
            </a:r>
          </a:p>
          <a:p>
            <a:r>
              <a:rPr lang="en-US" dirty="0"/>
              <a:t>Data preprocessing and feature engineering</a:t>
            </a:r>
          </a:p>
          <a:p>
            <a:r>
              <a:rPr lang="en-US" dirty="0"/>
              <a:t>Model selection and training</a:t>
            </a:r>
          </a:p>
          <a:p>
            <a:r>
              <a:rPr lang="en-US" dirty="0"/>
              <a:t>Model evaluation and tuning</a:t>
            </a:r>
          </a:p>
          <a:p>
            <a:r>
              <a:rPr lang="en-US" dirty="0"/>
              <a:t>Final evaluation on test set</a:t>
            </a:r>
          </a:p>
        </p:txBody>
      </p:sp>
    </p:spTree>
    <p:extLst>
      <p:ext uri="{BB962C8B-B14F-4D97-AF65-F5344CB8AC3E}">
        <p14:creationId xmlns:p14="http://schemas.microsoft.com/office/powerpoint/2010/main" val="128035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7468B-B244-26E6-3C89-AD15839761C9}"/>
              </a:ext>
            </a:extLst>
          </p:cNvPr>
          <p:cNvSpPr>
            <a:spLocks noGrp="1"/>
          </p:cNvSpPr>
          <p:nvPr>
            <p:ph type="title"/>
          </p:nvPr>
        </p:nvSpPr>
        <p:spPr/>
        <p:txBody>
          <a:bodyPr>
            <a:normAutofit/>
          </a:bodyPr>
          <a:lstStyle/>
          <a:p>
            <a:r>
              <a:rPr lang="en-IN" sz="32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Technical Tags</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373C37D-72D4-6405-41B6-88F17919A581}"/>
              </a:ext>
            </a:extLst>
          </p:cNvPr>
          <p:cNvSpPr>
            <a:spLocks noGrp="1"/>
          </p:cNvSpPr>
          <p:nvPr>
            <p:ph idx="1"/>
          </p:nvPr>
        </p:nvSpPr>
        <p:spPr/>
        <p:txBody>
          <a:bodyPr>
            <a:normAutofit fontScale="62500" lnSpcReduction="20000"/>
          </a:bodyPr>
          <a:lstStyle/>
          <a:p>
            <a:pPr rtl="0" fontAlgn="base">
              <a:lnSpc>
                <a:spcPct val="160000"/>
              </a:lnSpc>
              <a:spcBef>
                <a:spcPts val="1200"/>
              </a:spcBef>
              <a:spcAft>
                <a:spcPts val="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Machine Learning</a:t>
            </a:r>
          </a:p>
          <a:p>
            <a:pPr rtl="0" fontAlgn="base">
              <a:lnSpc>
                <a:spcPct val="160000"/>
              </a:lnSpc>
              <a:spcBef>
                <a:spcPts val="0"/>
              </a:spcBef>
              <a:spcAft>
                <a:spcPts val="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Classification</a:t>
            </a:r>
          </a:p>
          <a:p>
            <a:pPr rtl="0" fontAlgn="base">
              <a:lnSpc>
                <a:spcPct val="160000"/>
              </a:lnSpc>
              <a:spcBef>
                <a:spcPts val="0"/>
              </a:spcBef>
              <a:spcAft>
                <a:spcPts val="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Cybersecurity</a:t>
            </a:r>
          </a:p>
          <a:p>
            <a:pPr rtl="0" fontAlgn="base">
              <a:lnSpc>
                <a:spcPct val="160000"/>
              </a:lnSpc>
              <a:spcBef>
                <a:spcPts val="0"/>
              </a:spcBef>
              <a:spcAft>
                <a:spcPts val="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Data Science</a:t>
            </a:r>
          </a:p>
          <a:p>
            <a:pPr rtl="0" fontAlgn="base">
              <a:lnSpc>
                <a:spcPct val="160000"/>
              </a:lnSpc>
              <a:spcBef>
                <a:spcPts val="0"/>
              </a:spcBef>
              <a:spcAft>
                <a:spcPts val="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Model Evaluation</a:t>
            </a:r>
          </a:p>
          <a:p>
            <a:pPr rtl="0" fontAlgn="base">
              <a:lnSpc>
                <a:spcPct val="160000"/>
              </a:lnSpc>
              <a:spcBef>
                <a:spcPts val="0"/>
              </a:spcBef>
              <a:spcAft>
                <a:spcPts val="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Feature Engineering</a:t>
            </a:r>
          </a:p>
          <a:p>
            <a:pPr rtl="0" fontAlgn="base">
              <a:lnSpc>
                <a:spcPct val="160000"/>
              </a:lnSpc>
              <a:spcBef>
                <a:spcPts val="0"/>
              </a:spcBef>
              <a:spcAft>
                <a:spcPts val="120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SOC</a:t>
            </a:r>
          </a:p>
          <a:p>
            <a:pPr rtl="0" fontAlgn="base">
              <a:lnSpc>
                <a:spcPct val="160000"/>
              </a:lnSpc>
              <a:spcBef>
                <a:spcPts val="0"/>
              </a:spcBef>
              <a:spcAft>
                <a:spcPts val="1200"/>
              </a:spcAft>
              <a:buFont typeface="Arial" panose="020B0604020202020204" pitchFamily="34" charset="0"/>
              <a:buChar char="•"/>
            </a:pPr>
            <a:r>
              <a:rPr lang="en-US" sz="2900" b="0" i="0" u="none" strike="noStrike" dirty="0">
                <a:effectLst/>
                <a:latin typeface="Calibri" panose="020F0502020204030204" pitchFamily="34" charset="0"/>
                <a:ea typeface="Calibri" panose="020F0502020204030204" pitchFamily="34" charset="0"/>
                <a:cs typeface="Calibri" panose="020F0502020204030204" pitchFamily="34" charset="0"/>
              </a:rPr>
              <a:t>Threat Detection</a:t>
            </a:r>
          </a:p>
          <a:p>
            <a:endParaRPr lang="en-IN" dirty="0"/>
          </a:p>
        </p:txBody>
      </p:sp>
    </p:spTree>
    <p:extLst>
      <p:ext uri="{BB962C8B-B14F-4D97-AF65-F5344CB8AC3E}">
        <p14:creationId xmlns:p14="http://schemas.microsoft.com/office/powerpoint/2010/main" val="2230306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D24B-A7FD-F378-B15C-EDB3732C03CF}"/>
              </a:ext>
            </a:extLst>
          </p:cNvPr>
          <p:cNvSpPr>
            <a:spLocks noGrp="1"/>
          </p:cNvSpPr>
          <p:nvPr>
            <p:ph type="title"/>
          </p:nvPr>
        </p:nvSpPr>
        <p:spPr/>
        <p:txBody>
          <a:bodyPr/>
          <a:lstStyle/>
          <a:p>
            <a:r>
              <a:rPr lang="en-IN" dirty="0"/>
              <a:t> </a:t>
            </a:r>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Initial InspectioN</a:t>
            </a:r>
          </a:p>
        </p:txBody>
      </p:sp>
      <p:sp>
        <p:nvSpPr>
          <p:cNvPr id="3" name="Content Placeholder 2">
            <a:extLst>
              <a:ext uri="{FF2B5EF4-FFF2-40B4-BE49-F238E27FC236}">
                <a16:creationId xmlns:a16="http://schemas.microsoft.com/office/drawing/2014/main" id="{95CA2507-CCDF-4BE2-9795-4E6B1B573E6E}"/>
              </a:ext>
            </a:extLst>
          </p:cNvPr>
          <p:cNvSpPr>
            <a:spLocks noGrp="1"/>
          </p:cNvSpPr>
          <p:nvPr>
            <p:ph idx="1"/>
          </p:nvPr>
        </p:nvSpPr>
        <p:spPr/>
        <p:txBody>
          <a:bodyPr>
            <a:normAutofit fontScale="92500" lnSpcReduction="10000"/>
          </a:bodyPr>
          <a:lstStyle/>
          <a:p>
            <a:pPr marL="0" indent="0">
              <a:lnSpc>
                <a:spcPct val="100000"/>
              </a:lnSpc>
              <a:buNone/>
            </a:pPr>
            <a:r>
              <a:rPr lang="en-IN" dirty="0">
                <a:solidFill>
                  <a:schemeClr val="accent4">
                    <a:lumMod val="75000"/>
                  </a:schemeClr>
                </a:solidFill>
              </a:rPr>
              <a:t>Dataset Overview :</a:t>
            </a:r>
          </a:p>
          <a:p>
            <a:pPr>
              <a:lnSpc>
                <a:spcPct val="100000"/>
              </a:lnSpc>
            </a:pPr>
            <a:r>
              <a:rPr lang="en-US" dirty="0"/>
              <a:t>Dataset Loaded</a:t>
            </a:r>
          </a:p>
          <a:p>
            <a:pPr>
              <a:lnSpc>
                <a:spcPct val="100000"/>
              </a:lnSpc>
            </a:pPr>
            <a:r>
              <a:rPr lang="en-US" dirty="0"/>
              <a:t>Total Rows</a:t>
            </a:r>
          </a:p>
          <a:p>
            <a:pPr>
              <a:lnSpc>
                <a:spcPct val="100000"/>
              </a:lnSpc>
            </a:pPr>
            <a:r>
              <a:rPr lang="en-US" dirty="0"/>
              <a:t>Total Columns</a:t>
            </a:r>
          </a:p>
          <a:p>
            <a:pPr marL="0" indent="0">
              <a:lnSpc>
                <a:spcPct val="100000"/>
              </a:lnSpc>
              <a:buNone/>
            </a:pPr>
            <a:r>
              <a:rPr lang="en-IN" dirty="0">
                <a:solidFill>
                  <a:schemeClr val="accent4">
                    <a:lumMod val="75000"/>
                  </a:schemeClr>
                </a:solidFill>
              </a:rPr>
              <a:t>Features Overview</a:t>
            </a:r>
            <a:r>
              <a:rPr lang="en-US" dirty="0">
                <a:solidFill>
                  <a:schemeClr val="accent4">
                    <a:lumMod val="75000"/>
                  </a:schemeClr>
                </a:solidFill>
              </a:rPr>
              <a:t>:</a:t>
            </a:r>
          </a:p>
          <a:p>
            <a:pPr>
              <a:lnSpc>
                <a:spcPct val="100000"/>
              </a:lnSpc>
            </a:pPr>
            <a:r>
              <a:rPr lang="en-US" dirty="0"/>
              <a:t>Types of variables:</a:t>
            </a:r>
          </a:p>
          <a:p>
            <a:pPr marL="0" indent="0">
              <a:lnSpc>
                <a:spcPct val="100000"/>
              </a:lnSpc>
              <a:buNone/>
            </a:pPr>
            <a:r>
              <a:rPr lang="en-US" dirty="0"/>
              <a:t>	Categorical: [List categorical features]</a:t>
            </a:r>
          </a:p>
          <a:p>
            <a:pPr marL="0" indent="0">
              <a:lnSpc>
                <a:spcPct val="100000"/>
              </a:lnSpc>
              <a:buNone/>
            </a:pPr>
            <a:r>
              <a:rPr lang="en-US" dirty="0"/>
              <a:t>	Numerical: [List numerical features]</a:t>
            </a:r>
            <a:endParaRPr lang="en-IN" dirty="0"/>
          </a:p>
        </p:txBody>
      </p:sp>
    </p:spTree>
    <p:extLst>
      <p:ext uri="{BB962C8B-B14F-4D97-AF65-F5344CB8AC3E}">
        <p14:creationId xmlns:p14="http://schemas.microsoft.com/office/powerpoint/2010/main" val="140625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D1E7-FC78-DF7D-09E5-BE810930FFFA}"/>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EDA</a:t>
            </a:r>
          </a:p>
        </p:txBody>
      </p:sp>
      <p:sp>
        <p:nvSpPr>
          <p:cNvPr id="3" name="Content Placeholder 2">
            <a:extLst>
              <a:ext uri="{FF2B5EF4-FFF2-40B4-BE49-F238E27FC236}">
                <a16:creationId xmlns:a16="http://schemas.microsoft.com/office/drawing/2014/main" id="{879544E8-B3EF-A962-009B-B0ED98839631}"/>
              </a:ext>
            </a:extLst>
          </p:cNvPr>
          <p:cNvSpPr>
            <a:spLocks noGrp="1"/>
          </p:cNvSpPr>
          <p:nvPr>
            <p:ph idx="1"/>
          </p:nvPr>
        </p:nvSpPr>
        <p:spPr/>
        <p:txBody>
          <a:bodyPr>
            <a:normAutofit/>
          </a:bodyPr>
          <a:lstStyle/>
          <a:p>
            <a:r>
              <a:rPr lang="en-IN"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Key Objectives:</a:t>
            </a:r>
          </a:p>
          <a:p>
            <a:pPr marL="0" indent="0">
              <a:buNone/>
            </a:pPr>
            <a:r>
              <a:rPr lang="en-IN"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Understand relationships between features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Identify patterns and anomalies</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71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6B37-33F7-0D03-1F55-D0F3AD37A0BF}"/>
              </a:ext>
            </a:extLst>
          </p:cNvPr>
          <p:cNvSpPr>
            <a:spLocks noGrp="1"/>
          </p:cNvSpPr>
          <p:nvPr>
            <p:ph type="title"/>
          </p:nvPr>
        </p:nvSpPr>
        <p:spPr/>
        <p:txBody>
          <a:bodyPr>
            <a:normAutofit/>
          </a:bodyPr>
          <a:lstStyle/>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Visualizations</a:t>
            </a:r>
          </a:p>
        </p:txBody>
      </p:sp>
      <p:sp>
        <p:nvSpPr>
          <p:cNvPr id="3" name="Content Placeholder 2">
            <a:extLst>
              <a:ext uri="{FF2B5EF4-FFF2-40B4-BE49-F238E27FC236}">
                <a16:creationId xmlns:a16="http://schemas.microsoft.com/office/drawing/2014/main" id="{BB4B562D-8DFF-56E6-A1F6-8A3010B72F72}"/>
              </a:ext>
            </a:extLst>
          </p:cNvPr>
          <p:cNvSpPr>
            <a:spLocks noGrp="1"/>
          </p:cNvSpPr>
          <p:nvPr>
            <p:ph idx="1"/>
          </p:nvPr>
        </p:nvSpPr>
        <p:spPr/>
        <p:txBody>
          <a:bodyPr/>
          <a:lstStyle/>
          <a:p>
            <a:r>
              <a:rPr lang="en-US"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Correlation Matrix</a:t>
            </a:r>
          </a:p>
          <a:p>
            <a:pPr marL="0" indent="0">
              <a:buNone/>
            </a:pPr>
            <a:r>
              <a:rPr lang="en-US" dirty="0"/>
              <a:t>	Heatmap showing correlations between numerical features</a:t>
            </a:r>
          </a:p>
          <a:p>
            <a:pPr marL="0" indent="0">
              <a:buNone/>
            </a:pPr>
            <a:r>
              <a:rPr lang="en-US" dirty="0"/>
              <a:t>	Highlight strong correlations with target variable</a:t>
            </a:r>
          </a:p>
          <a:p>
            <a:r>
              <a:rPr lang="en-US"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Pair Plots</a:t>
            </a:r>
          </a:p>
          <a:p>
            <a:pPr marL="0" indent="0">
              <a:buNone/>
            </a:pPr>
            <a:r>
              <a:rPr lang="en-US" dirty="0"/>
              <a:t>	Visualize relationships between features with scatter plots</a:t>
            </a:r>
          </a:p>
          <a:p>
            <a:pPr marL="0" indent="0">
              <a:buNone/>
            </a:pPr>
            <a:r>
              <a:rPr lang="en-US" dirty="0"/>
              <a:t>	Identify clustering of data points by class</a:t>
            </a:r>
            <a:endParaRPr lang="en-IN" dirty="0"/>
          </a:p>
        </p:txBody>
      </p:sp>
    </p:spTree>
    <p:extLst>
      <p:ext uri="{BB962C8B-B14F-4D97-AF65-F5344CB8AC3E}">
        <p14:creationId xmlns:p14="http://schemas.microsoft.com/office/powerpoint/2010/main" val="3853302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258</TotalTime>
  <Words>1936</Words>
  <Application>Microsoft Office PowerPoint</Application>
  <PresentationFormat>Widescreen</PresentationFormat>
  <Paragraphs>245</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Tw Cen MT</vt:lpstr>
      <vt:lpstr>Circuit</vt:lpstr>
      <vt:lpstr>Microsoft : Classifying Cybersecurity Incidents with Machine Learning</vt:lpstr>
      <vt:lpstr>cybersecurity:</vt:lpstr>
      <vt:lpstr>Aim</vt:lpstr>
      <vt:lpstr>Problem Statement : </vt:lpstr>
      <vt:lpstr> Procedure</vt:lpstr>
      <vt:lpstr>Technical Tags</vt:lpstr>
      <vt:lpstr> Initial InspectioN</vt:lpstr>
      <vt:lpstr>EDA</vt:lpstr>
      <vt:lpstr>Visualizations</vt:lpstr>
      <vt:lpstr>Data Preprocessing</vt:lpstr>
      <vt:lpstr>Handling Missing Data</vt:lpstr>
      <vt:lpstr>Feature Engineering</vt:lpstr>
      <vt:lpstr>Encoding Categorical Variables</vt:lpstr>
      <vt:lpstr>Importance of Data Splitting</vt:lpstr>
      <vt:lpstr>Why Use a Validation Set?</vt:lpstr>
      <vt:lpstr>Stratification</vt:lpstr>
      <vt:lpstr>Importance of Model Selection</vt:lpstr>
      <vt:lpstr>Benefits of Stratified Sampling</vt:lpstr>
      <vt:lpstr>Performance Metrics</vt:lpstr>
      <vt:lpstr>Logistic Regression</vt:lpstr>
      <vt:lpstr>Limitations of Logistic Regression </vt:lpstr>
      <vt:lpstr>PowerPoint Presentation</vt:lpstr>
      <vt:lpstr>XGBoost</vt:lpstr>
      <vt:lpstr>Limitations of XGBoost</vt:lpstr>
      <vt:lpstr>PowerPoint Presentation</vt:lpstr>
      <vt:lpstr>K-Nearest Neighbors (KNN)</vt:lpstr>
      <vt:lpstr>Limitations of KNN</vt:lpstr>
      <vt:lpstr>PowerPoint Presentation</vt:lpstr>
      <vt:lpstr>decision tree</vt:lpstr>
      <vt:lpstr>PowerPoint Presentation</vt:lpstr>
      <vt:lpstr>Random Forest</vt:lpstr>
      <vt:lpstr>Key Features of Random Forest</vt:lpstr>
      <vt:lpstr>Limitations of Random Forest</vt:lpstr>
      <vt:lpstr>Random Forest Metrics</vt:lpstr>
      <vt:lpstr>Cross-Validation</vt:lpstr>
      <vt:lpstr>Comparison with Other Algorithms</vt:lpstr>
      <vt:lpstr>PowerPoint Presentation</vt:lpstr>
      <vt:lpstr> Model Tuning</vt:lpstr>
      <vt:lpstr>Handling Class Imbalance</vt:lpstr>
      <vt:lpstr>PowerPoint Presentation</vt:lpstr>
      <vt:lpstr>Importance of Model Interpretation</vt:lpstr>
      <vt:lpstr>Feature Importance</vt:lpstr>
      <vt:lpstr>SHAP Values</vt:lpstr>
      <vt:lpstr>Error Analysis</vt:lpstr>
      <vt:lpstr>Common Misclassifications</vt:lpstr>
      <vt:lpstr>Final Evaluation on Test Set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udhayakumar arumugam</dc:creator>
  <cp:lastModifiedBy>udhayakumar arumugam</cp:lastModifiedBy>
  <cp:revision>7</cp:revision>
  <dcterms:created xsi:type="dcterms:W3CDTF">2024-09-30T17:40:36Z</dcterms:created>
  <dcterms:modified xsi:type="dcterms:W3CDTF">2024-10-04T13:48:44Z</dcterms:modified>
</cp:coreProperties>
</file>