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73" r:id="rId8"/>
    <p:sldId id="262" r:id="rId9"/>
    <p:sldId id="272" r:id="rId10"/>
    <p:sldId id="263" r:id="rId11"/>
    <p:sldId id="274" r:id="rId12"/>
    <p:sldId id="264" r:id="rId13"/>
    <p:sldId id="275" r:id="rId14"/>
    <p:sldId id="265" r:id="rId15"/>
    <p:sldId id="276" r:id="rId16"/>
    <p:sldId id="266" r:id="rId17"/>
    <p:sldId id="277" r:id="rId18"/>
    <p:sldId id="267" r:id="rId19"/>
    <p:sldId id="278" r:id="rId20"/>
    <p:sldId id="268" r:id="rId21"/>
    <p:sldId id="279" r:id="rId22"/>
    <p:sldId id="269"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Slide Image Placeholder 1"/>
          <p:cNvSpPr>
            <a:spLocks noChangeAspect="1" noRot="1" noGrp="1"/>
          </p:cNvSpPr>
          <p:nvPr>
            <p:ph type="sldImg"/>
          </p:nvPr>
        </p:nvSpPr>
        <p:spPr/>
      </p:sp>
      <p:sp>
        <p:nvSpPr>
          <p:cNvPr id="1048655" name="Notes Placeholder 2"/>
          <p:cNvSpPr>
            <a:spLocks noGrp="1"/>
          </p:cNvSpPr>
          <p:nvPr>
            <p:ph type="body" idx="1"/>
          </p:nvPr>
        </p:nvSpPr>
        <p:spPr/>
        <p:txBody>
          <a:bodyPr/>
          <a:p>
            <a:endParaRPr dirty="0" lang="en-IN"/>
          </a:p>
        </p:txBody>
      </p:sp>
      <p:sp>
        <p:nvSpPr>
          <p:cNvPr id="104865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4" name=""/>
        <p:cNvGrpSpPr/>
        <p:nvPr/>
      </p:nvGrpSpPr>
      <p:grpSpPr>
        <a:xfrm>
          <a:off x="0" y="0"/>
          <a:ext cx="0" cy="0"/>
          <a:chOff x="0" y="0"/>
          <a:chExt cx="0" cy="0"/>
        </a:xfrm>
      </p:grpSpPr>
      <p:sp>
        <p:nvSpPr>
          <p:cNvPr id="104864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4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4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body" idx="1"/>
          </p:nvPr>
        </p:nvSpPr>
        <p:spPr>
          <a:xfrm>
            <a:off x="609600" y="1577340"/>
            <a:ext cx="10972800" cy="266700"/>
          </a:xfrm>
        </p:spPr>
        <p:txBody>
          <a:bodyPr bIns="0" lIns="0" rIns="0" tIns="0"/>
          <a:p/>
        </p:txBody>
      </p:sp>
      <p:sp>
        <p:nvSpPr>
          <p:cNvPr id="10486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4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3" name="TextBox 13"/>
          <p:cNvSpPr txBox="1"/>
          <p:nvPr/>
        </p:nvSpPr>
        <p:spPr>
          <a:xfrm>
            <a:off x="2554542" y="3314150"/>
            <a:ext cx="8610600" cy="1869440"/>
          </a:xfrm>
          <a:prstGeom prst="rect"/>
          <a:noFill/>
        </p:spPr>
        <p:txBody>
          <a:bodyPr rtlCol="0" wrap="square">
            <a:spAutoFit/>
          </a:bodyPr>
          <a:p>
            <a:r>
              <a:rPr sz="2400" lang="en-US"/>
              <a:t>STUDENT NAME:</a:t>
            </a:r>
            <a:r>
              <a:rPr sz="2400" lang="en-US"/>
              <a:t>S</a:t>
            </a:r>
            <a:r>
              <a:rPr sz="2400" lang="en-US"/>
              <a:t>.</a:t>
            </a:r>
            <a:r>
              <a:rPr sz="2400" lang="en-US"/>
              <a:t>R</a:t>
            </a:r>
            <a:r>
              <a:rPr sz="2400" lang="en-US"/>
              <a:t>A</a:t>
            </a:r>
            <a:r>
              <a:rPr sz="2400" lang="en-US"/>
              <a:t>M</a:t>
            </a:r>
            <a:r>
              <a:rPr sz="2400" lang="en-US"/>
              <a:t>Y</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5</a:t>
            </a:r>
            <a:r>
              <a:rPr dirty="0" sz="2400" lang="en-US"/>
              <a:t>8</a:t>
            </a:r>
            <a:r>
              <a:rPr dirty="0" sz="2400" lang="en-US"/>
              <a:t>2</a:t>
            </a:r>
            <a:r>
              <a:rPr dirty="0" sz="2400" lang="en-US"/>
              <a:t>0</a:t>
            </a:r>
            <a:endParaRPr altLang="en-US" lang="zh-CN"/>
          </a:p>
          <a:p>
            <a:r>
              <a:rPr dirty="0" sz="2400" lang="en-US"/>
              <a:t>DEPARTMENT:</a:t>
            </a:r>
            <a:r>
              <a:rPr dirty="0" sz="2400" lang="en-US"/>
              <a:t> </a:t>
            </a:r>
            <a:r>
              <a:rPr dirty="0" sz="2400" lang="en-US"/>
              <a:t>I</a:t>
            </a:r>
            <a:r>
              <a:rPr dirty="0" sz="2400" lang="en-US"/>
              <a:t>I</a:t>
            </a:r>
            <a:r>
              <a:rPr dirty="0" sz="2400" lang="en-US"/>
              <a:t>I</a:t>
            </a:r>
            <a:r>
              <a:rPr dirty="0" sz="2400" lang="en-US"/>
              <a:t> </a:t>
            </a:r>
            <a:r>
              <a:rPr dirty="0" sz="2400" lang="en-US"/>
              <a: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B</a:t>
            </a:r>
            <a:r>
              <a:rPr dirty="0" sz="2400" lang="en-US"/>
              <a:t>A</a:t>
            </a:r>
            <a:r>
              <a:rPr dirty="0" sz="2400" lang="en-US"/>
              <a:t>N</a:t>
            </a:r>
            <a:r>
              <a:rPr dirty="0" sz="2400" lang="en-US"/>
              <a:t>K </a:t>
            </a:r>
            <a:r>
              <a:rPr dirty="0" sz="2400" lang="en-US"/>
              <a:t>M</a:t>
            </a:r>
            <a:r>
              <a:rPr dirty="0" sz="2400" lang="en-US"/>
              <a:t>A</a:t>
            </a:r>
            <a:r>
              <a:rPr dirty="0" sz="2400" lang="en-US"/>
              <a:t>N</a:t>
            </a:r>
            <a:r>
              <a:rPr dirty="0" sz="2400" lang="en-US"/>
              <a:t>A</a:t>
            </a:r>
            <a:r>
              <a:rPr dirty="0" sz="2400" lang="en-US"/>
              <a:t>G</a:t>
            </a:r>
            <a:r>
              <a:rPr dirty="0" sz="2400" lang="en-US"/>
              <a:t>E</a:t>
            </a:r>
            <a:r>
              <a:rPr dirty="0" sz="2400" lang="en-US"/>
              <a:t>M</a:t>
            </a:r>
            <a:r>
              <a:rPr dirty="0" sz="2400" lang="en-US"/>
              <a:t>E</a:t>
            </a:r>
            <a:r>
              <a:rPr dirty="0" sz="2400" lang="en-US"/>
              <a:t>N</a:t>
            </a:r>
            <a:r>
              <a:rPr dirty="0" sz="2400" lang="en-US"/>
              <a:t>T</a:t>
            </a:r>
            <a:endParaRPr altLang="en-US" lang="zh-CN"/>
          </a:p>
          <a:p>
            <a:r>
              <a:rPr dirty="0" sz="2400" lang="en-US"/>
              <a:t>COLLEGE</a:t>
            </a:r>
            <a:r>
              <a:rPr dirty="0" sz="2400" lang="en-US"/>
              <a:t>:</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t>
            </a:r>
            <a:r>
              <a:rPr dirty="0" sz="2400" lang="en-US"/>
              <a:t>A</a:t>
            </a:r>
            <a:r>
              <a:rPr dirty="0" sz="2400" lang="en-US"/>
              <a:t>G</a:t>
            </a:r>
            <a:r>
              <a:rPr dirty="0" sz="2400" lang="en-US"/>
              <a:t>A</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24" name=""/>
          <p:cNvSpPr txBox="1"/>
          <p:nvPr/>
        </p:nvSpPr>
        <p:spPr>
          <a:xfrm>
            <a:off x="924940" y="722542"/>
            <a:ext cx="7945097" cy="4282440"/>
          </a:xfrm>
          <a:prstGeom prst="rect"/>
        </p:spPr>
        <p:txBody>
          <a:bodyPr rtlCol="0" wrap="square">
            <a:spAutoFit/>
          </a:bodyPr>
          <a:p>
            <a:r>
              <a:rPr sz="2800" lang="en-GB">
                <a:solidFill>
                  <a:srgbClr val="000000"/>
                </a:solidFill>
              </a:rPr>
              <a:t>Top Management and Executives: They use the data to gain insights into the overall productivity and effectiveness of the workforce, assess alignment with strategic goals, and make decisions about resource allocation.
Employees: They can access their own performance data to understand their strengths, areas for improvement, and career progression opportunities.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object 9"/>
          <p:cNvSpPr txBox="1">
            <a:spLocks noGrp="1"/>
          </p:cNvSpPr>
          <p:nvPr>
            <p:ph type="sldNum" sz="quarter" idx="7"/>
          </p:nvPr>
        </p:nvSpPr>
        <p:spPr>
          <a:xfrm>
            <a:off x="11353418" y="6473337"/>
            <a:ext cx="151129" cy="3371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11</a:t>
            </a:fld>
            <a:endParaRPr dirty="0" spc="10"/>
          </a:p>
        </p:txBody>
      </p:sp>
      <p:sp>
        <p:nvSpPr>
          <p:cNvPr id="1048725" name=""/>
          <p:cNvSpPr txBox="1"/>
          <p:nvPr/>
        </p:nvSpPr>
        <p:spPr>
          <a:xfrm>
            <a:off x="3394553" y="1857375"/>
            <a:ext cx="5726545" cy="3444240"/>
          </a:xfrm>
          <a:prstGeom prst="rect"/>
        </p:spPr>
        <p:txBody>
          <a:bodyPr rtlCol="0" wrap="square">
            <a:spAutoFit/>
          </a:bodyPr>
          <a:p>
            <a:r>
              <a:rPr sz="2800" lang="en-GB">
                <a:solidFill>
                  <a:srgbClr val="000000"/>
                </a:solidFill>
              </a:rPr>
              <a:t>Dashboard Creation:
Develop interactive dashboards that allow managers and HR teams to view real-time performance data at a glance. Use slicers and filters for easy navigation and data segmentation.</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28" name=""/>
          <p:cNvSpPr txBox="1"/>
          <p:nvPr/>
        </p:nvSpPr>
        <p:spPr>
          <a:xfrm>
            <a:off x="912090" y="526472"/>
            <a:ext cx="7666326" cy="5120639"/>
          </a:xfrm>
          <a:prstGeom prst="rect"/>
        </p:spPr>
        <p:txBody>
          <a:bodyPr rtlCol="0" wrap="square">
            <a:spAutoFit/>
          </a:bodyPr>
          <a:p>
            <a:r>
              <a:rPr sz="2800" lang="en-GB">
                <a:solidFill>
                  <a:srgbClr val="000000"/>
                </a:solidFill>
              </a:rPr>
              <a:t>Cost-Effective Solution:
Leverage the power of Excel, a tool that is already widely used in most organizations, eliminating the need for costly third-party software or complex systems.
Customizable and Flexible:
Easily customize dashboards, reports, and analysis models to fit the specific needs of different departments or teams within the organization.</a:t>
            </a:r>
            <a:endParaRPr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4" name="Title 1"/>
          <p:cNvSpPr>
            <a:spLocks noGrp="1"/>
          </p:cNvSpPr>
          <p:nvPr>
            <p:ph type="title"/>
          </p:nvPr>
        </p:nvSpPr>
        <p:spPr>
          <a:xfrm>
            <a:off x="755332" y="385444"/>
            <a:ext cx="10681335" cy="723901"/>
          </a:xfrm>
        </p:spPr>
        <p:txBody>
          <a:bodyPr/>
          <a:p>
            <a:r>
              <a:rPr dirty="0" lang="en-IN"/>
              <a:t>Dataset Description</a:t>
            </a:r>
          </a:p>
        </p:txBody>
      </p:sp>
      <p:sp>
        <p:nvSpPr>
          <p:cNvPr id="1048729" name=""/>
          <p:cNvSpPr txBox="1"/>
          <p:nvPr/>
        </p:nvSpPr>
        <p:spPr>
          <a:xfrm>
            <a:off x="992907" y="1478797"/>
            <a:ext cx="8213530" cy="5120640"/>
          </a:xfrm>
          <a:prstGeom prst="rect"/>
        </p:spPr>
        <p:txBody>
          <a:bodyPr rtlCol="0" wrap="square">
            <a:spAutoFit/>
          </a:bodyPr>
          <a:p>
            <a:r>
              <a:rPr sz="2800" lang="en-GB">
                <a:solidFill>
                  <a:srgbClr val="000000"/>
                </a:solidFill>
              </a:rPr>
              <a:t>Understand the Dataset
Review the dataset to understand the structure and data points available. Common columns for employee performance datasets might include:
Employee ID
Employee Name
Department
Job Role
Age
Gender
Tenure
Performance Rating</a:t>
            </a:r>
            <a:endParaRPr sz="2800" lang="en-GB">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32" name=""/>
          <p:cNvSpPr txBox="1"/>
          <p:nvPr/>
        </p:nvSpPr>
        <p:spPr>
          <a:xfrm>
            <a:off x="900544" y="538018"/>
            <a:ext cx="9090651" cy="3444240"/>
          </a:xfrm>
          <a:prstGeom prst="rect"/>
        </p:spPr>
        <p:txBody>
          <a:bodyPr rtlCol="0" wrap="square">
            <a:spAutoFit/>
          </a:bodyPr>
          <a:p>
            <a:r>
              <a:rPr sz="2800" lang="en-GB">
                <a:solidFill>
                  <a:srgbClr val="000000"/>
                </a:solidFill>
              </a:rPr>
              <a:t>Data Cleaning and Preparation
Handle Missing Values: Identify and handle any missing values appropriately, either by removing the records or imputing the missing data.
Remove Duplicates: Ensure there are no duplicate records that could skew the analysis.
Convert Data Types: Make sure the data types are correctly formatted (e.g., dates, numbers, text).</a:t>
            </a:r>
            <a:endParaRPr sz="2800" lang="en-GB">
              <a:solidFill>
                <a:srgbClr val="000000"/>
              </a:solidFill>
            </a:endParaRPr>
          </a:p>
        </p:txBody>
      </p:sp>
      <p:sp>
        <p:nvSpPr>
          <p:cNvPr id="1048735" name=""/>
          <p:cNvSpPr txBox="1"/>
          <p:nvPr/>
        </p:nvSpPr>
        <p:spPr>
          <a:xfrm>
            <a:off x="900543" y="4251960"/>
            <a:ext cx="7504545" cy="2606040"/>
          </a:xfrm>
          <a:prstGeom prst="rect"/>
        </p:spPr>
        <p:txBody>
          <a:bodyPr rtlCol="0" wrap="square">
            <a:spAutoFit/>
          </a:bodyPr>
          <a:p>
            <a:r>
              <a:rPr sz="2800" lang="en-GB">
                <a:solidFill>
                  <a:srgbClr val="000000"/>
                </a:solidFill>
              </a:rPr>
              <a:t>Define Key Performance Indicators (KPIs)
Identify the key performance indicators that are relevant for your analysis. This may include:
Average Performance Rating
Project Completion Rate</a:t>
            </a:r>
            <a:endParaRPr sz="2800" lang="en-GB">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36" name=""/>
          <p:cNvSpPr txBox="1"/>
          <p:nvPr/>
        </p:nvSpPr>
        <p:spPr>
          <a:xfrm>
            <a:off x="2995612" y="1695449"/>
            <a:ext cx="6283075" cy="4282440"/>
          </a:xfrm>
          <a:prstGeom prst="rect"/>
        </p:spPr>
        <p:txBody>
          <a:bodyPr rtlCol="0" wrap="square">
            <a:spAutoFit/>
          </a:bodyPr>
          <a:p>
            <a:r>
              <a:rPr sz="2800" lang="en-GB">
                <a:solidFill>
                  <a:srgbClr val="000000"/>
                </a:solidFill>
              </a:rPr>
              <a:t>Setting Up the Dashboard
Create a new sheet for the performance dashboard.
Use Excel functions like VLOOKUP or INDEX-MATCH to pull in relevant data from your input sheet.
Use Pivot Tables to summarize data and create dynamic views of performance by various dimensions (e.g., by department, role, or time</a:t>
            </a:r>
            <a:endParaRPr sz="2800" lang="en-GB">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41" name=""/>
          <p:cNvSpPr txBox="1"/>
          <p:nvPr/>
        </p:nvSpPr>
        <p:spPr>
          <a:xfrm>
            <a:off x="808179" y="217941"/>
            <a:ext cx="8959271" cy="1767840"/>
          </a:xfrm>
          <a:prstGeom prst="rect"/>
        </p:spPr>
        <p:txBody>
          <a:bodyPr rtlCol="0" wrap="square">
            <a:spAutoFit/>
          </a:bodyPr>
          <a:p>
            <a:r>
              <a:rPr sz="2800" lang="en-GB">
                <a:solidFill>
                  <a:srgbClr val="000000"/>
                </a:solidFill>
              </a:rPr>
              <a:t>Use Excel Macros and VBA (Visual Basic for Applications) to automate repetitive tasks, such as data refresh or report generation. This can make your analysis faster and reduce manual errors.</a:t>
            </a:r>
            <a:endParaRPr sz="2800" lang="en-GB">
              <a:solidFill>
                <a:srgbClr val="000000"/>
              </a:solidFill>
            </a:endParaRPr>
          </a:p>
        </p:txBody>
      </p:sp>
      <p:sp>
        <p:nvSpPr>
          <p:cNvPr id="1048742" name=""/>
          <p:cNvSpPr txBox="1"/>
          <p:nvPr/>
        </p:nvSpPr>
        <p:spPr>
          <a:xfrm>
            <a:off x="808179" y="2253557"/>
            <a:ext cx="8716817" cy="4282439"/>
          </a:xfrm>
          <a:prstGeom prst="rect"/>
        </p:spPr>
        <p:txBody>
          <a:bodyPr rtlCol="0" wrap="square">
            <a:spAutoFit/>
          </a:bodyPr>
          <a:p>
            <a:r>
              <a:rPr sz="2800" lang="en-GB">
                <a:solidFill>
                  <a:srgbClr val="000000"/>
                </a:solidFill>
              </a:rPr>
              <a:t>Advanced Features for the Wow Factor
Dynamic Heat Maps: Use conditional formatting to create a heat map that visually represents performance levels across multiple dimensions (e.g., departments, teams, or time periods).
Interactive Dashboards: Use form controls like Combo Boxes or Dropdown Lists to create interactive elements. For instance, users can select a specific employee from a dropdown and see their performance details.</a:t>
            </a:r>
            <a:endParaRPr sz="2800" lang="en-GB">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3" name="object 8"/>
          <p:cNvSpPr txBox="1"/>
          <p:nvPr/>
        </p:nvSpPr>
        <p:spPr>
          <a:xfrm>
            <a:off x="739775" y="291147"/>
            <a:ext cx="4088995"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lang="en-US" spc="30">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44" name=""/>
          <p:cNvSpPr txBox="1"/>
          <p:nvPr/>
        </p:nvSpPr>
        <p:spPr>
          <a:xfrm>
            <a:off x="1016001" y="1265383"/>
            <a:ext cx="7441045" cy="2606040"/>
          </a:xfrm>
          <a:prstGeom prst="rect"/>
        </p:spPr>
        <p:txBody>
          <a:bodyPr rtlCol="0" wrap="square">
            <a:spAutoFit/>
          </a:bodyPr>
          <a:p>
            <a:r>
              <a:rPr sz="2800" lang="en-GB">
                <a:solidFill>
                  <a:srgbClr val="000000"/>
                </a:solidFill>
              </a:rPr>
              <a:t>Common KPIs include:
Sales or revenue generated
Targets achieved
Quality of work (error rates, quality assessments)
Attendance and punctuality</a:t>
            </a:r>
            <a:endParaRPr sz="2800" lang="en-GB">
              <a:solidFill>
                <a:srgbClr val="000000"/>
              </a:solidFill>
            </a:endParaRPr>
          </a:p>
        </p:txBody>
      </p:sp>
      <p:sp>
        <p:nvSpPr>
          <p:cNvPr id="1048745" name=""/>
          <p:cNvSpPr txBox="1"/>
          <p:nvPr/>
        </p:nvSpPr>
        <p:spPr>
          <a:xfrm>
            <a:off x="1059180" y="4108422"/>
            <a:ext cx="7539181" cy="2186940"/>
          </a:xfrm>
          <a:prstGeom prst="rect"/>
        </p:spPr>
        <p:txBody>
          <a:bodyPr rtlCol="0" wrap="square">
            <a:spAutoFit/>
          </a:bodyPr>
          <a:p>
            <a:r>
              <a:rPr sz="2800" lang="en-GB">
                <a:solidFill>
                  <a:srgbClr val="000000"/>
                </a:solidFill>
              </a:rPr>
              <a:t>Customer satisfaction ratings
Team collaboration and communication
Skills development and training completion
Customize KPIs according to the specific role and organizational goals.</a:t>
            </a:r>
            <a:endParaRPr sz="2800" lang="en-GB">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49" name=""/>
          <p:cNvSpPr txBox="1"/>
          <p:nvPr/>
        </p:nvSpPr>
        <p:spPr>
          <a:xfrm>
            <a:off x="650942" y="240030"/>
            <a:ext cx="8635999" cy="3444241"/>
          </a:xfrm>
          <a:prstGeom prst="rect"/>
        </p:spPr>
        <p:txBody>
          <a:bodyPr rtlCol="0" wrap="square">
            <a:spAutoFit/>
          </a:bodyPr>
          <a:p>
            <a:r>
              <a:rPr sz="2800" lang="en-GB">
                <a:solidFill>
                  <a:srgbClr val="000000"/>
                </a:solidFill>
              </a:rPr>
              <a:t>Build the Performance Dashboard:
Use Excel’s visualization tools (charts, sparklines, conditional formatting) to create a dashboard.
The dashboard should provide an at-a-glance view of performance metrics for each employee.
Include filters to view performance by department, role, or time period.</a:t>
            </a:r>
            <a:endParaRPr sz="2800" lang="en-GB">
              <a:solidFill>
                <a:srgbClr val="000000"/>
              </a:solidFill>
            </a:endParaRPr>
          </a:p>
        </p:txBody>
      </p:sp>
      <p:sp>
        <p:nvSpPr>
          <p:cNvPr id="1048750" name=""/>
          <p:cNvSpPr txBox="1"/>
          <p:nvPr/>
        </p:nvSpPr>
        <p:spPr>
          <a:xfrm>
            <a:off x="650941" y="3684271"/>
            <a:ext cx="8220363" cy="3025141"/>
          </a:xfrm>
          <a:prstGeom prst="rect"/>
        </p:spPr>
        <p:txBody>
          <a:bodyPr rtlCol="0" wrap="square">
            <a:spAutoFit/>
          </a:bodyPr>
          <a:p>
            <a:r>
              <a:rPr sz="2800" lang="en-GB">
                <a:solidFill>
                  <a:srgbClr val="000000"/>
                </a:solidFill>
              </a:rPr>
              <a:t>Analyze and Interpret Results:
Use pivot tables and charts to segment the data and analyze trends.
Identify top performers, those needing improvement, and any patterns or correlations between different KPIs.</a:t>
            </a:r>
            <a:endParaRPr sz="2800" lang="en-GB">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1063758" y="396239"/>
            <a:ext cx="397267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751" name=""/>
          <p:cNvSpPr txBox="1"/>
          <p:nvPr/>
        </p:nvSpPr>
        <p:spPr>
          <a:xfrm>
            <a:off x="1063756" y="1319562"/>
            <a:ext cx="7123545" cy="4282440"/>
          </a:xfrm>
          <a:prstGeom prst="rect"/>
        </p:spPr>
        <p:txBody>
          <a:bodyPr rtlCol="0" wrap="square">
            <a:spAutoFit/>
          </a:bodyPr>
          <a:p>
            <a:r>
              <a:rPr sz="2800" lang="en-GB">
                <a:solidFill>
                  <a:srgbClr val="000000"/>
                </a:solidFill>
              </a:rPr>
              <a:t>Gather Data
Collect relevant data for each employee. This data might include:
Task completion rates
Sales numbers or targets met
Quality scores or error rates
Attendance or punctuality
Customer feedback or satisfaction scores
Number of projects completed</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5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5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41" name="object 18"/>
          <p:cNvGrpSpPr/>
          <p:nvPr/>
        </p:nvGrpSpPr>
        <p:grpSpPr>
          <a:xfrm>
            <a:off x="466725" y="6410325"/>
            <a:ext cx="3705225" cy="295275"/>
            <a:chOff x="466725" y="6410325"/>
            <a:chExt cx="3705225" cy="295275"/>
          </a:xfrm>
        </p:grpSpPr>
        <p:pic>
          <p:nvPicPr>
            <p:cNvPr id="209716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7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7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54" name=""/>
          <p:cNvSpPr txBox="1"/>
          <p:nvPr/>
        </p:nvSpPr>
        <p:spPr>
          <a:xfrm>
            <a:off x="646542" y="144088"/>
            <a:ext cx="9247908" cy="3863340"/>
          </a:xfrm>
          <a:prstGeom prst="rect"/>
        </p:spPr>
        <p:txBody>
          <a:bodyPr rtlCol="0" wrap="square">
            <a:spAutoFit/>
          </a:bodyPr>
          <a:p>
            <a:r>
              <a:rPr sz="2800" lang="en-GB">
                <a:solidFill>
                  <a:srgbClr val="000000"/>
                </a:solidFill>
              </a:rPr>
              <a:t>Use Conditional Formatting
Apply conditional formatting to visually differentiate performance levels:
High performance in green
Medium performance in yellow
Low performance in red
Go to Home &gt; Conditional Formatting &gt; New Rule and define the rules based on your criteria.</a:t>
            </a:r>
            <a:endParaRPr sz="2800" lang="en-GB">
              <a:solidFill>
                <a:srgbClr val="000000"/>
              </a:solidFill>
            </a:endParaRPr>
          </a:p>
        </p:txBody>
      </p:sp>
      <p:sp>
        <p:nvSpPr>
          <p:cNvPr id="1048756" name=""/>
          <p:cNvSpPr txBox="1"/>
          <p:nvPr/>
        </p:nvSpPr>
        <p:spPr>
          <a:xfrm>
            <a:off x="646543" y="4007428"/>
            <a:ext cx="8070272" cy="2606041"/>
          </a:xfrm>
          <a:prstGeom prst="rect"/>
        </p:spPr>
        <p:txBody>
          <a:bodyPr rtlCol="0" wrap="square">
            <a:spAutoFit/>
          </a:bodyPr>
          <a:p>
            <a:r>
              <a:rPr sz="2800" lang="en-GB">
                <a:solidFill>
                  <a:srgbClr val="000000"/>
                </a:solidFill>
              </a:rPr>
              <a:t>Bar Chart: Compare employee performance across different KPIs.
Pie Chart: Show the distribution of performance ratings.
Line Chart: Show performance trends over time (if tracking data monthly/quarterly).</a:t>
            </a:r>
            <a:endParaRPr sz="2800" lang="en-GB">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57" name=""/>
          <p:cNvSpPr txBox="1"/>
          <p:nvPr/>
        </p:nvSpPr>
        <p:spPr>
          <a:xfrm>
            <a:off x="1928090" y="1507835"/>
            <a:ext cx="6904181" cy="4701539"/>
          </a:xfrm>
          <a:prstGeom prst="rect"/>
        </p:spPr>
        <p:txBody>
          <a:bodyPr rtlCol="0" wrap="square">
            <a:spAutoFit/>
          </a:bodyPr>
          <a:p>
            <a:r>
              <a:rPr sz="2800" lang="en-GB">
                <a:solidFill>
                  <a:srgbClr val="000000"/>
                </a:solidFill>
              </a:rPr>
              <a:t>The analysis of employee performance using Excel has enabled a comprehensive understanding of key performance indicators (KPIs) such as productivity, quality of work, punctuality, and goal achievement. By leveraging Excel's data analysis tools—such as pivot tables, charts, and formulas—we were able to visualize performance trends, identify top performers, and pinpoint areas needing improvement.</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834072" y="575055"/>
            <a:ext cx="642198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 </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23" name=""/>
          <p:cNvSpPr txBox="1"/>
          <p:nvPr/>
        </p:nvSpPr>
        <p:spPr>
          <a:xfrm rot="13333">
            <a:off x="908580" y="1913292"/>
            <a:ext cx="6763521" cy="3025140"/>
          </a:xfrm>
          <a:prstGeom prst="rect"/>
        </p:spPr>
        <p:txBody>
          <a:bodyPr rtlCol="0" wrap="square">
            <a:spAutoFit/>
          </a:bodyPr>
          <a:p>
            <a:r>
              <a:rPr sz="2800" lang="en-GB">
                <a:solidFill>
                  <a:srgbClr val="000000"/>
                </a:solidFill>
              </a:rPr>
              <a:t>
To write a problem statement on employee performance, you need to identify the specific area of performance that is problematic, such as low productivity, high absenteeism, or poor quality of work.</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1" name=""/>
          <p:cNvSpPr txBox="1"/>
          <p:nvPr/>
        </p:nvSpPr>
        <p:spPr>
          <a:xfrm rot="21600000">
            <a:off x="804714" y="822958"/>
            <a:ext cx="7620011" cy="2606041"/>
          </a:xfrm>
          <a:prstGeom prst="rect"/>
        </p:spPr>
        <p:txBody>
          <a:bodyPr rtlCol="0" wrap="square">
            <a:spAutoFit/>
          </a:bodyPr>
          <a:p>
            <a:r>
              <a:rPr sz="2800" lang="en-GB">
                <a:solidFill>
                  <a:srgbClr val="000000"/>
                </a:solidFill>
              </a:rPr>
              <a:t>Check Performance detects whether your workbook contains too many unnecessarily formatted cells and helps you find them using a handy "business bar" on the right of the screen. The feature can also be launched from the Review tab on the Excel Ribbon.</a:t>
            </a:r>
            <a:endParaRPr sz="2800" lang="en-GB">
              <a:solidFill>
                <a:srgbClr val="000000"/>
              </a:solidFill>
            </a:endParaRPr>
          </a:p>
        </p:txBody>
      </p:sp>
      <p:sp>
        <p:nvSpPr>
          <p:cNvPr id="1048612" name=""/>
          <p:cNvSpPr txBox="1"/>
          <p:nvPr/>
        </p:nvSpPr>
        <p:spPr>
          <a:xfrm>
            <a:off x="804713" y="3927350"/>
            <a:ext cx="7494711" cy="1348740"/>
          </a:xfrm>
          <a:prstGeom prst="rect"/>
        </p:spPr>
        <p:txBody>
          <a:bodyPr rtlCol="0" wrap="square">
            <a:spAutoFit/>
          </a:bodyPr>
          <a:p>
            <a:r>
              <a:rPr sz="2800" lang="en-GB">
                <a:solidFill>
                  <a:srgbClr val="000000"/>
                </a:solidFill>
              </a:rPr>
              <a:t>Analyzing performance data in Excel using array formula and dynamic range name methods.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18" name=""/>
          <p:cNvSpPr txBox="1"/>
          <p:nvPr/>
        </p:nvSpPr>
        <p:spPr>
          <a:xfrm>
            <a:off x="634999" y="399472"/>
            <a:ext cx="8139545" cy="3025141"/>
          </a:xfrm>
          <a:prstGeom prst="rect"/>
        </p:spPr>
        <p:txBody>
          <a:bodyPr rtlCol="0" wrap="square">
            <a:spAutoFit/>
          </a:bodyPr>
          <a:p>
            <a:r>
              <a:rPr sz="2800" lang="en-GB">
                <a:solidFill>
                  <a:srgbClr val="000000"/>
                </a:solidFill>
              </a:rPr>
              <a:t>Data Consolidation:
Gather and consolidate employee data from various sources, such as sales figures, project completion rates, attendance records, feedback scores, etc.
Ensure data is clean, accurate, and up-to-date.</a:t>
            </a:r>
            <a:endParaRPr sz="2800" lang="en-GB">
              <a:solidFill>
                <a:srgbClr val="000000"/>
              </a:solidFill>
            </a:endParaRPr>
          </a:p>
        </p:txBody>
      </p:sp>
      <p:sp>
        <p:nvSpPr>
          <p:cNvPr id="1048719" name=""/>
          <p:cNvSpPr txBox="1"/>
          <p:nvPr/>
        </p:nvSpPr>
        <p:spPr>
          <a:xfrm>
            <a:off x="634998" y="3428999"/>
            <a:ext cx="7596909" cy="3444240"/>
          </a:xfrm>
          <a:prstGeom prst="rect"/>
        </p:spPr>
        <p:txBody>
          <a:bodyPr rtlCol="0" wrap="square">
            <a:spAutoFit/>
          </a:bodyPr>
          <a:p>
            <a:r>
              <a:rPr sz="2800" lang="en-GB">
                <a:solidFill>
                  <a:srgbClr val="000000"/>
                </a:solidFill>
              </a:rPr>
              <a:t>Performance Analysis:
Analyze performance data to identify top performers, underperformers, and overall team performance trends.
Provide insights into factors affecting employee performance (e.g., workload, training, experience).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739775" y="1857375"/>
            <a:ext cx="6869545" cy="2186940"/>
          </a:xfrm>
          <a:prstGeom prst="rect"/>
        </p:spPr>
        <p:txBody>
          <a:bodyPr rtlCol="0" wrap="square">
            <a:spAutoFit/>
          </a:bodyPr>
          <a:p>
            <a:r>
              <a:rPr sz="2800" lang="en-GB">
                <a:solidFill>
                  <a:srgbClr val="000000"/>
                </a:solidFill>
              </a:rPr>
              <a:t>An employee performance analysis project using Excel involves evaluating the performance metrics of employees to identify strengths, weaknesses, and areas for improvement.</a:t>
            </a:r>
            <a:endParaRPr sz="2800" lang="en-GB">
              <a:solidFill>
                <a:srgbClr val="000000"/>
              </a:solidFill>
            </a:endParaRPr>
          </a:p>
        </p:txBody>
      </p:sp>
      <p:sp>
        <p:nvSpPr>
          <p:cNvPr id="1048708" name=""/>
          <p:cNvSpPr txBox="1"/>
          <p:nvPr/>
        </p:nvSpPr>
        <p:spPr>
          <a:xfrm>
            <a:off x="739774" y="4242434"/>
            <a:ext cx="5625229" cy="1348740"/>
          </a:xfrm>
          <a:prstGeom prst="rect"/>
        </p:spPr>
        <p:txBody>
          <a:bodyPr rtlCol="0" wrap="square">
            <a:spAutoFit/>
          </a:bodyPr>
          <a:p>
            <a:r>
              <a:rPr sz="2800" lang="en-GB">
                <a:solidFill>
                  <a:srgbClr val="000000"/>
                </a:solidFill>
              </a:rPr>
              <a:t>Brief overview of the project, objectives, and the importance of employee performance analysis.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11" name=""/>
          <p:cNvSpPr txBox="1"/>
          <p:nvPr/>
        </p:nvSpPr>
        <p:spPr>
          <a:xfrm>
            <a:off x="785089" y="0"/>
            <a:ext cx="7989454" cy="3444240"/>
          </a:xfrm>
          <a:prstGeom prst="rect"/>
        </p:spPr>
        <p:txBody>
          <a:bodyPr rtlCol="0" wrap="square">
            <a:spAutoFit/>
          </a:bodyPr>
          <a:p>
            <a:r>
              <a:rPr sz="2800" lang="en-GB">
                <a:solidFill>
                  <a:srgbClr val="000000"/>
                </a:solidFill>
              </a:rPr>
              <a:t>Data Collection
Gather relevant data on employee performance metrics such as productivity, sales, customer satisfaction scores, attendance, etc.
Explanation of different sources of data, including HR databases, employee feedback, performance reviews, etc.</a:t>
            </a:r>
            <a:endParaRPr sz="2800" lang="en-GB">
              <a:solidFill>
                <a:srgbClr val="000000"/>
              </a:solidFill>
            </a:endParaRPr>
          </a:p>
        </p:txBody>
      </p:sp>
      <p:sp>
        <p:nvSpPr>
          <p:cNvPr id="1048714" name=""/>
          <p:cNvSpPr txBox="1"/>
          <p:nvPr/>
        </p:nvSpPr>
        <p:spPr>
          <a:xfrm>
            <a:off x="785089" y="3631915"/>
            <a:ext cx="6684818" cy="2186941"/>
          </a:xfrm>
          <a:prstGeom prst="rect"/>
        </p:spPr>
        <p:txBody>
          <a:bodyPr rtlCol="0" wrap="square">
            <a:spAutoFit/>
          </a:bodyPr>
          <a:p>
            <a:r>
              <a:rPr sz="2800" lang="en-GB">
                <a:solidFill>
                  <a:srgbClr val="000000"/>
                </a:solidFill>
              </a:rPr>
              <a:t>Data Organization
Organize collected data into Excel spreadsheets with clear headers and categorization</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720" name=""/>
          <p:cNvSpPr txBox="1"/>
          <p:nvPr/>
        </p:nvSpPr>
        <p:spPr>
          <a:xfrm>
            <a:off x="723899" y="1634678"/>
            <a:ext cx="6917911" cy="2186940"/>
          </a:xfrm>
          <a:prstGeom prst="rect"/>
        </p:spPr>
        <p:txBody>
          <a:bodyPr rtlCol="0" wrap="square">
            <a:spAutoFit/>
          </a:bodyPr>
          <a:p>
            <a:r>
              <a:rPr sz="2800" lang="en-GB">
                <a:solidFill>
                  <a:srgbClr val="000000"/>
                </a:solidFill>
              </a:rPr>
              <a:t>HR Managers and HR Teams: They use the analysis to monitor overall workforce performance, identify training needs, make decisions about promotions or demotions, and manage talent development programs.</a:t>
            </a:r>
            <a:endParaRPr sz="2800" lang="en-GB">
              <a:solidFill>
                <a:srgbClr val="000000"/>
              </a:solidFill>
            </a:endParaRPr>
          </a:p>
        </p:txBody>
      </p:sp>
      <p:sp>
        <p:nvSpPr>
          <p:cNvPr id="1048721" name=""/>
          <p:cNvSpPr txBox="1"/>
          <p:nvPr/>
        </p:nvSpPr>
        <p:spPr>
          <a:xfrm>
            <a:off x="723899" y="4046345"/>
            <a:ext cx="6973455" cy="2606040"/>
          </a:xfrm>
          <a:prstGeom prst="rect"/>
        </p:spPr>
        <p:txBody>
          <a:bodyPr rtlCol="0" wrap="square">
            <a:spAutoFit/>
          </a:bodyPr>
          <a:p>
            <a:r>
              <a:rPr sz="2800" lang="en-GB">
                <a:solidFill>
                  <a:srgbClr val="000000"/>
                </a:solidFill>
              </a:rPr>
              <a:t>Department Heads and Team Leaders: They review performance data to understand how their teams are performing, identify high and low performers, and provide targeted feedback or coaching.</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2024-08-31T06:34:13Z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2c723a27266c43cd9b7ea1b6af8604de</vt:lpwstr>
  </property>
</Properties>
</file>