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44"/>
  </p:notesMasterIdLst>
  <p:sldIdLst>
    <p:sldId id="307" r:id="rId3"/>
    <p:sldId id="283" r:id="rId4"/>
    <p:sldId id="284" r:id="rId5"/>
    <p:sldId id="305" r:id="rId6"/>
    <p:sldId id="306" r:id="rId7"/>
    <p:sldId id="258" r:id="rId8"/>
    <p:sldId id="261" r:id="rId9"/>
    <p:sldId id="274" r:id="rId10"/>
    <p:sldId id="282" r:id="rId11"/>
    <p:sldId id="262" r:id="rId12"/>
    <p:sldId id="264" r:id="rId13"/>
    <p:sldId id="277" r:id="rId14"/>
    <p:sldId id="275" r:id="rId15"/>
    <p:sldId id="278" r:id="rId16"/>
    <p:sldId id="266" r:id="rId17"/>
    <p:sldId id="268" r:id="rId18"/>
    <p:sldId id="269" r:id="rId19"/>
    <p:sldId id="279" r:id="rId20"/>
    <p:sldId id="270" r:id="rId21"/>
    <p:sldId id="271" r:id="rId22"/>
    <p:sldId id="280" r:id="rId23"/>
    <p:sldId id="281" r:id="rId24"/>
    <p:sldId id="272" r:id="rId25"/>
    <p:sldId id="285" r:id="rId26"/>
    <p:sldId id="286" r:id="rId27"/>
    <p:sldId id="273" r:id="rId28"/>
    <p:sldId id="287" r:id="rId29"/>
    <p:sldId id="288" r:id="rId30"/>
    <p:sldId id="289" r:id="rId31"/>
    <p:sldId id="290" r:id="rId32"/>
    <p:sldId id="291" r:id="rId33"/>
    <p:sldId id="292" r:id="rId34"/>
    <p:sldId id="293" r:id="rId35"/>
    <p:sldId id="295" r:id="rId36"/>
    <p:sldId id="296" r:id="rId37"/>
    <p:sldId id="299" r:id="rId38"/>
    <p:sldId id="297" r:id="rId39"/>
    <p:sldId id="308" r:id="rId40"/>
    <p:sldId id="302" r:id="rId41"/>
    <p:sldId id="303" r:id="rId42"/>
    <p:sldId id="3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62" autoAdjust="0"/>
    <p:restoredTop sz="94660"/>
  </p:normalViewPr>
  <p:slideViewPr>
    <p:cSldViewPr>
      <p:cViewPr varScale="1">
        <p:scale>
          <a:sx n="74" d="100"/>
          <a:sy n="74" d="100"/>
        </p:scale>
        <p:origin x="-10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44A1C-75B5-49C5-8C19-ABAC97E2834E}" type="datetimeFigureOut">
              <a:rPr lang="en-IN" smtClean="0"/>
              <a:pPr/>
              <a:t>27-04-2012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B02E0-B91A-4D60-9C36-26FA8BDBE2C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637D4505-6E9C-4E89-AF0A-EB88AC86443F}"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9CB02E0-B91A-4D60-9C36-26FA8BDBE2C2}" type="slidenum">
              <a:rPr lang="en-IN" smtClean="0"/>
              <a:pPr/>
              <a:t>32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endParaRPr lang="en-US"/>
          </a:p>
        </p:txBody>
      </p:sp>
      <p:sp>
        <p:nvSpPr>
          <p:cNvPr id="3075" name="Arc 3"/>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sz="6600"/>
            </a:lvl1pPr>
          </a:lstStyle>
          <a:p>
            <a:r>
              <a:rPr lang="en-US" smtClean="0"/>
              <a:t>Click to edit Master title style</a:t>
            </a:r>
            <a:endParaRPr lang="en-US"/>
          </a:p>
        </p:txBody>
      </p:sp>
      <p:sp>
        <p:nvSpPr>
          <p:cNvPr id="3077"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819400" y="1981200"/>
            <a:ext cx="6096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819400" y="4114800"/>
            <a:ext cx="6096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2CC71-D9A8-40C6-894A-DFFDEB65B464}" type="datetimeFigureOut">
              <a:rPr lang="en-IN" smtClean="0"/>
              <a:pPr/>
              <a:t>27-04-2012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2F7D9-497C-4177-AB8C-70397634B45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2CC71-D9A8-40C6-894A-DFFDEB65B464}" type="datetimeFigureOut">
              <a:rPr lang="en-IN" smtClean="0"/>
              <a:pPr/>
              <a:t>27-04-2012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2F7D9-497C-4177-AB8C-70397634B45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en-US"/>
          </a:p>
        </p:txBody>
      </p:sp>
      <p:sp>
        <p:nvSpPr>
          <p:cNvPr id="1027" name="Rectangle 3"/>
          <p:cNvSpPr>
            <a:spLocks noGrp="1" noChangeArrowheads="1"/>
          </p:cNvSpPr>
          <p:nvPr>
            <p:ph type="title"/>
          </p:nvPr>
        </p:nvSpPr>
        <p:spPr bwMode="auto">
          <a:xfrm>
            <a:off x="2819400" y="609600"/>
            <a:ext cx="6096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smtClean="0"/>
          </a:p>
        </p:txBody>
      </p:sp>
      <p:sp>
        <p:nvSpPr>
          <p:cNvPr id="1028" name="Rectangle 4"/>
          <p:cNvSpPr>
            <a:spLocks noGrp="1" noChangeArrowheads="1"/>
          </p:cNvSpPr>
          <p:nvPr>
            <p:ph type="body" idx="1"/>
          </p:nvPr>
        </p:nvSpPr>
        <p:spPr bwMode="auto">
          <a:xfrm>
            <a:off x="2819400" y="1981200"/>
            <a:ext cx="60960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rtl="0" eaLnBrk="1" fontAlgn="base" hangingPunct="1">
        <a:lnSpc>
          <a:spcPct val="70000"/>
        </a:lnSpc>
        <a:spcBef>
          <a:spcPct val="0"/>
        </a:spcBef>
        <a:spcAft>
          <a:spcPct val="0"/>
        </a:spcAft>
        <a:defRPr kumimoji="1" sz="4800" b="1">
          <a:solidFill>
            <a:schemeClr val="tx2"/>
          </a:solidFill>
          <a:latin typeface="+mj-lt"/>
          <a:ea typeface="+mj-ea"/>
          <a:cs typeface="+mj-cs"/>
        </a:defRPr>
      </a:lvl1pPr>
      <a:lvl2pPr algn="l" rtl="0" eaLnBrk="1" fontAlgn="base" hangingPunct="1">
        <a:lnSpc>
          <a:spcPct val="70000"/>
        </a:lnSpc>
        <a:spcBef>
          <a:spcPct val="0"/>
        </a:spcBef>
        <a:spcAft>
          <a:spcPct val="0"/>
        </a:spcAft>
        <a:defRPr kumimoji="1" sz="4800" b="1">
          <a:solidFill>
            <a:schemeClr val="tx2"/>
          </a:solidFill>
          <a:latin typeface="Arial Narrow" pitchFamily="34" charset="0"/>
        </a:defRPr>
      </a:lvl2pPr>
      <a:lvl3pPr algn="l" rtl="0" eaLnBrk="1" fontAlgn="base" hangingPunct="1">
        <a:lnSpc>
          <a:spcPct val="70000"/>
        </a:lnSpc>
        <a:spcBef>
          <a:spcPct val="0"/>
        </a:spcBef>
        <a:spcAft>
          <a:spcPct val="0"/>
        </a:spcAft>
        <a:defRPr kumimoji="1" sz="4800" b="1">
          <a:solidFill>
            <a:schemeClr val="tx2"/>
          </a:solidFill>
          <a:latin typeface="Arial Narrow" pitchFamily="34" charset="0"/>
        </a:defRPr>
      </a:lvl3pPr>
      <a:lvl4pPr algn="l" rtl="0" eaLnBrk="1" fontAlgn="base" hangingPunct="1">
        <a:lnSpc>
          <a:spcPct val="70000"/>
        </a:lnSpc>
        <a:spcBef>
          <a:spcPct val="0"/>
        </a:spcBef>
        <a:spcAft>
          <a:spcPct val="0"/>
        </a:spcAft>
        <a:defRPr kumimoji="1" sz="4800" b="1">
          <a:solidFill>
            <a:schemeClr val="tx2"/>
          </a:solidFill>
          <a:latin typeface="Arial Narrow" pitchFamily="34" charset="0"/>
        </a:defRPr>
      </a:lvl4pPr>
      <a:lvl5pPr algn="l" rtl="0" eaLnBrk="1" fontAlgn="base" hangingPunct="1">
        <a:lnSpc>
          <a:spcPct val="70000"/>
        </a:lnSpc>
        <a:spcBef>
          <a:spcPct val="0"/>
        </a:spcBef>
        <a:spcAft>
          <a:spcPct val="0"/>
        </a:spcAft>
        <a:defRPr kumimoji="1" sz="4800" b="1">
          <a:solidFill>
            <a:schemeClr val="tx2"/>
          </a:solidFill>
          <a:latin typeface="Arial Narrow" pitchFamily="34" charset="0"/>
        </a:defRPr>
      </a:lvl5pPr>
      <a:lvl6pPr marL="457200" algn="l" rtl="0" eaLnBrk="1" fontAlgn="base" hangingPunct="1">
        <a:lnSpc>
          <a:spcPct val="70000"/>
        </a:lnSpc>
        <a:spcBef>
          <a:spcPct val="0"/>
        </a:spcBef>
        <a:spcAft>
          <a:spcPct val="0"/>
        </a:spcAft>
        <a:defRPr kumimoji="1" sz="4800" b="1">
          <a:solidFill>
            <a:schemeClr val="tx2"/>
          </a:solidFill>
          <a:latin typeface="Arial Narrow" pitchFamily="34" charset="0"/>
        </a:defRPr>
      </a:lvl6pPr>
      <a:lvl7pPr marL="914400" algn="l" rtl="0" eaLnBrk="1" fontAlgn="base" hangingPunct="1">
        <a:lnSpc>
          <a:spcPct val="70000"/>
        </a:lnSpc>
        <a:spcBef>
          <a:spcPct val="0"/>
        </a:spcBef>
        <a:spcAft>
          <a:spcPct val="0"/>
        </a:spcAft>
        <a:defRPr kumimoji="1" sz="4800" b="1">
          <a:solidFill>
            <a:schemeClr val="tx2"/>
          </a:solidFill>
          <a:latin typeface="Arial Narrow" pitchFamily="34" charset="0"/>
        </a:defRPr>
      </a:lvl7pPr>
      <a:lvl8pPr marL="1371600" algn="l" rtl="0" eaLnBrk="1" fontAlgn="base" hangingPunct="1">
        <a:lnSpc>
          <a:spcPct val="70000"/>
        </a:lnSpc>
        <a:spcBef>
          <a:spcPct val="0"/>
        </a:spcBef>
        <a:spcAft>
          <a:spcPct val="0"/>
        </a:spcAft>
        <a:defRPr kumimoji="1" sz="4800" b="1">
          <a:solidFill>
            <a:schemeClr val="tx2"/>
          </a:solidFill>
          <a:latin typeface="Arial Narrow" pitchFamily="34" charset="0"/>
        </a:defRPr>
      </a:lvl8pPr>
      <a:lvl9pPr marL="1828800" algn="l" rtl="0" eaLnBrk="1" fontAlgn="base" hangingPunct="1">
        <a:lnSpc>
          <a:spcPct val="70000"/>
        </a:lnSpc>
        <a:spcBef>
          <a:spcPct val="0"/>
        </a:spcBef>
        <a:spcAft>
          <a:spcPct val="0"/>
        </a:spcAft>
        <a:defRPr kumimoji="1" sz="48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Monotype Sorts" pitchFamily="2" charset="2"/>
        <a:buChar char="u"/>
        <a:defRPr kumimoji="1" sz="2600">
          <a:solidFill>
            <a:schemeClr val="tx1"/>
          </a:solidFill>
          <a:latin typeface="+mn-lt"/>
        </a:defRPr>
      </a:lvl2pPr>
      <a:lvl3pPr marL="1143000" indent="-228600" algn="l" rtl="0" eaLnBrk="1" fontAlgn="base" hangingPunct="1">
        <a:spcBef>
          <a:spcPct val="20000"/>
        </a:spcBef>
        <a:spcAft>
          <a:spcPct val="0"/>
        </a:spcAft>
        <a:buClr>
          <a:schemeClr val="hlink"/>
        </a:buClr>
        <a:buSzPct val="65000"/>
        <a:buFont typeface="Monotype Sorts" pitchFamily="2" charset="2"/>
        <a:buChar char="F"/>
        <a:defRPr kumimoji="1" sz="2400">
          <a:solidFill>
            <a:schemeClr val="tx1"/>
          </a:solidFill>
          <a:latin typeface="+mn-lt"/>
        </a:defRPr>
      </a:lvl3pPr>
      <a:lvl4pPr marL="1600200" indent="-228600" algn="l" rtl="0" eaLnBrk="1" fontAlgn="base" hangingPunct="1">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428596" y="1857364"/>
            <a:ext cx="7772400" cy="1295400"/>
          </a:xfrm>
        </p:spPr>
        <p:txBody>
          <a:bodyPr>
            <a:noAutofit/>
          </a:bodyPr>
          <a:lstStyle/>
          <a:p>
            <a:pPr algn="ctr">
              <a:lnSpc>
                <a:spcPct val="100000"/>
              </a:lnSpc>
            </a:pPr>
            <a:r>
              <a:rPr lang="en-US" sz="2800" dirty="0" smtClean="0">
                <a:solidFill>
                  <a:srgbClr val="C00000"/>
                </a:solidFill>
              </a:rPr>
              <a:t>Project  on </a:t>
            </a:r>
            <a:r>
              <a:rPr lang="en-US" sz="2800" dirty="0" smtClean="0">
                <a:solidFill>
                  <a:srgbClr val="FF0000"/>
                </a:solidFill>
              </a:rPr>
              <a:t/>
            </a:r>
            <a:br>
              <a:rPr lang="en-US" sz="2800" dirty="0" smtClean="0">
                <a:solidFill>
                  <a:srgbClr val="FF0000"/>
                </a:solidFill>
              </a:rPr>
            </a:br>
            <a:r>
              <a:rPr lang="en-US" sz="2800" dirty="0" smtClean="0">
                <a:solidFill>
                  <a:srgbClr val="FF0000"/>
                </a:solidFill>
              </a:rPr>
              <a:t>IMPLEMENTATION OF </a:t>
            </a:r>
            <a:br>
              <a:rPr lang="en-US" sz="2800" dirty="0" smtClean="0">
                <a:solidFill>
                  <a:srgbClr val="FF0000"/>
                </a:solidFill>
              </a:rPr>
            </a:br>
            <a:r>
              <a:rPr lang="en-US" sz="2800" dirty="0" smtClean="0">
                <a:solidFill>
                  <a:srgbClr val="FF0000"/>
                </a:solidFill>
              </a:rPr>
              <a:t>SPATIAL DATA CLUSTERING</a:t>
            </a:r>
            <a:endParaRPr lang="en-US" sz="2800" dirty="0">
              <a:solidFill>
                <a:srgbClr val="FF0000"/>
              </a:solidFill>
            </a:endParaRPr>
          </a:p>
        </p:txBody>
      </p:sp>
      <p:sp>
        <p:nvSpPr>
          <p:cNvPr id="364547" name="Rectangle 3"/>
          <p:cNvSpPr>
            <a:spLocks noGrp="1" noChangeArrowheads="1"/>
          </p:cNvSpPr>
          <p:nvPr>
            <p:ph type="body" sz="half" idx="4294967295"/>
          </p:nvPr>
        </p:nvSpPr>
        <p:spPr>
          <a:xfrm>
            <a:off x="457200" y="2743200"/>
            <a:ext cx="8686800" cy="3657600"/>
          </a:xfrm>
        </p:spPr>
        <p:txBody>
          <a:bodyPr>
            <a:noAutofit/>
          </a:bodyPr>
          <a:lstStyle/>
          <a:p>
            <a:pPr>
              <a:defRPr/>
            </a:pPr>
            <a:endParaRPr lang="en-US" sz="1800" dirty="0" smtClean="0">
              <a:latin typeface="Times New Roman" pitchFamily="18" charset="0"/>
              <a:cs typeface="Times New Roman" pitchFamily="18" charset="0"/>
            </a:endParaRPr>
          </a:p>
          <a:p>
            <a:pPr algn="ctr">
              <a:buNone/>
              <a:defRPr/>
            </a:pPr>
            <a:r>
              <a:rPr lang="en-US" sz="1800" b="1" dirty="0" smtClean="0">
                <a:solidFill>
                  <a:schemeClr val="tx1"/>
                </a:solidFill>
                <a:latin typeface="Times New Roman" pitchFamily="18" charset="0"/>
                <a:cs typeface="Times New Roman" pitchFamily="18" charset="0"/>
              </a:rPr>
              <a:t>By</a:t>
            </a:r>
          </a:p>
          <a:p>
            <a:pPr algn="ctr">
              <a:buNone/>
              <a:defRPr/>
            </a:pPr>
            <a:r>
              <a:rPr lang="en-US" sz="1800" b="1" dirty="0" err="1" smtClean="0">
                <a:solidFill>
                  <a:schemeClr val="tx1"/>
                </a:solidFill>
                <a:latin typeface="Times New Roman" pitchFamily="18" charset="0"/>
                <a:cs typeface="Times New Roman" pitchFamily="18" charset="0"/>
              </a:rPr>
              <a:t>N.Pragna</a:t>
            </a:r>
            <a:r>
              <a:rPr lang="en-US" sz="1800" b="1" dirty="0" smtClean="0">
                <a:solidFill>
                  <a:schemeClr val="tx1"/>
                </a:solidFill>
                <a:latin typeface="Times New Roman" pitchFamily="18" charset="0"/>
                <a:cs typeface="Times New Roman" pitchFamily="18" charset="0"/>
              </a:rPr>
              <a:t> </a:t>
            </a:r>
            <a:r>
              <a:rPr lang="en-US" sz="1800" b="1" dirty="0" err="1" smtClean="0">
                <a:solidFill>
                  <a:schemeClr val="tx1"/>
                </a:solidFill>
                <a:latin typeface="Times New Roman" pitchFamily="18" charset="0"/>
                <a:cs typeface="Times New Roman" pitchFamily="18" charset="0"/>
              </a:rPr>
              <a:t>Patavi</a:t>
            </a:r>
            <a:r>
              <a:rPr lang="en-US" sz="1800" b="1" dirty="0" smtClean="0">
                <a:solidFill>
                  <a:schemeClr val="tx1"/>
                </a:solidFill>
                <a:latin typeface="Times New Roman" pitchFamily="18" charset="0"/>
                <a:cs typeface="Times New Roman" pitchFamily="18" charset="0"/>
              </a:rPr>
              <a:t> (08241A0582</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Sambhavi.J</a:t>
            </a:r>
            <a:r>
              <a:rPr lang="en-US" sz="1800" b="1" dirty="0" smtClean="0">
                <a:latin typeface="Times New Roman" pitchFamily="18" charset="0"/>
                <a:cs typeface="Times New Roman" pitchFamily="18" charset="0"/>
              </a:rPr>
              <a:t> (08241A0589), </a:t>
            </a:r>
            <a:endParaRPr lang="en-US" sz="1800" b="1" dirty="0" smtClean="0">
              <a:solidFill>
                <a:schemeClr val="tx1"/>
              </a:solidFill>
              <a:latin typeface="Times New Roman" pitchFamily="18" charset="0"/>
              <a:cs typeface="Times New Roman" pitchFamily="18" charset="0"/>
            </a:endParaRPr>
          </a:p>
          <a:p>
            <a:pPr algn="ctr">
              <a:buNone/>
              <a:defRPr/>
            </a:pPr>
            <a:r>
              <a:rPr lang="en-US" sz="1800" b="1" dirty="0" smtClean="0">
                <a:solidFill>
                  <a:schemeClr val="tx1"/>
                </a:solidFill>
                <a:latin typeface="Times New Roman" pitchFamily="18" charset="0"/>
                <a:cs typeface="Times New Roman" pitchFamily="18" charset="0"/>
              </a:rPr>
              <a:t> </a:t>
            </a:r>
            <a:r>
              <a:rPr lang="en-US" sz="1800" b="1" dirty="0" err="1" smtClean="0">
                <a:solidFill>
                  <a:schemeClr val="tx1"/>
                </a:solidFill>
                <a:latin typeface="Times New Roman" pitchFamily="18" charset="0"/>
                <a:cs typeface="Times New Roman" pitchFamily="18" charset="0"/>
              </a:rPr>
              <a:t>Hema</a:t>
            </a:r>
            <a:r>
              <a:rPr lang="en-US" sz="1800" b="1" dirty="0" smtClean="0">
                <a:solidFill>
                  <a:schemeClr val="tx1"/>
                </a:solidFill>
                <a:latin typeface="Times New Roman" pitchFamily="18" charset="0"/>
                <a:cs typeface="Times New Roman" pitchFamily="18" charset="0"/>
              </a:rPr>
              <a:t> </a:t>
            </a:r>
            <a:r>
              <a:rPr lang="en-US" sz="1800" b="1" dirty="0" err="1" smtClean="0">
                <a:solidFill>
                  <a:schemeClr val="tx1"/>
                </a:solidFill>
                <a:latin typeface="Times New Roman" pitchFamily="18" charset="0"/>
                <a:cs typeface="Times New Roman" pitchFamily="18" charset="0"/>
              </a:rPr>
              <a:t>Latha</a:t>
            </a:r>
            <a:r>
              <a:rPr lang="en-US" sz="1800" b="1" dirty="0" smtClean="0">
                <a:solidFill>
                  <a:schemeClr val="tx1"/>
                </a:solidFill>
                <a:latin typeface="Times New Roman" pitchFamily="18" charset="0"/>
                <a:cs typeface="Times New Roman" pitchFamily="18" charset="0"/>
              </a:rPr>
              <a:t>(08241A05B7</a:t>
            </a:r>
            <a:r>
              <a:rPr lang="en-US" sz="1800" b="1"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Ramya </a:t>
            </a:r>
            <a:r>
              <a:rPr lang="en-US" sz="1800" b="1" dirty="0" smtClean="0">
                <a:latin typeface="Times New Roman" pitchFamily="18" charset="0"/>
                <a:cs typeface="Times New Roman" pitchFamily="18" charset="0"/>
              </a:rPr>
              <a:t>Varanasi(08241A05B9)</a:t>
            </a:r>
            <a:endParaRPr lang="en-US" sz="1800" b="1" dirty="0">
              <a:solidFill>
                <a:schemeClr val="tx1"/>
              </a:solidFill>
              <a:latin typeface="Times New Roman" pitchFamily="18" charset="0"/>
              <a:cs typeface="Times New Roman" pitchFamily="18" charset="0"/>
            </a:endParaRPr>
          </a:p>
          <a:p>
            <a:pPr algn="ctr">
              <a:buNone/>
              <a:defRPr/>
            </a:pPr>
            <a:r>
              <a:rPr lang="en-US" sz="1800" b="1" dirty="0" smtClean="0">
                <a:solidFill>
                  <a:srgbClr val="C00000"/>
                </a:solidFill>
                <a:latin typeface="Times New Roman" pitchFamily="18" charset="0"/>
                <a:cs typeface="Times New Roman" pitchFamily="18" charset="0"/>
              </a:rPr>
              <a:t>Under the esteemed  guidance of</a:t>
            </a:r>
            <a:endParaRPr lang="en-US" sz="1800" b="1" dirty="0">
              <a:solidFill>
                <a:srgbClr val="C00000"/>
              </a:solidFill>
              <a:latin typeface="Times New Roman" pitchFamily="18" charset="0"/>
              <a:cs typeface="Times New Roman" pitchFamily="18" charset="0"/>
            </a:endParaRPr>
          </a:p>
          <a:p>
            <a:pPr algn="ctr">
              <a:buNone/>
              <a:defRPr/>
            </a:pPr>
            <a:r>
              <a:rPr lang="en-US" sz="1800" b="1" dirty="0" smtClean="0">
                <a:solidFill>
                  <a:schemeClr val="tx1"/>
                </a:solidFill>
                <a:latin typeface="Times New Roman" pitchFamily="18" charset="0"/>
                <a:cs typeface="Times New Roman" pitchFamily="18" charset="0"/>
              </a:rPr>
              <a:t>Ch.Mallikarjuna </a:t>
            </a:r>
            <a:r>
              <a:rPr lang="en-US" sz="1800" b="1" dirty="0" smtClean="0">
                <a:latin typeface="Times New Roman" pitchFamily="18" charset="0"/>
                <a:cs typeface="Times New Roman" pitchFamily="18" charset="0"/>
              </a:rPr>
              <a:t>r</a:t>
            </a:r>
            <a:r>
              <a:rPr lang="en-US" sz="1800" b="1" dirty="0" smtClean="0">
                <a:solidFill>
                  <a:schemeClr val="tx1"/>
                </a:solidFill>
                <a:latin typeface="Times New Roman" pitchFamily="18" charset="0"/>
                <a:cs typeface="Times New Roman" pitchFamily="18" charset="0"/>
              </a:rPr>
              <a:t>ao </a:t>
            </a:r>
          </a:p>
          <a:p>
            <a:pPr algn="ctr">
              <a:buNone/>
              <a:defRPr/>
            </a:pPr>
            <a:r>
              <a:rPr lang="en-US" sz="1800" b="1" dirty="0" smtClean="0">
                <a:solidFill>
                  <a:schemeClr val="tx1"/>
                </a:solidFill>
                <a:latin typeface="Times New Roman" pitchFamily="18" charset="0"/>
                <a:cs typeface="Times New Roman" pitchFamily="18" charset="0"/>
              </a:rPr>
              <a:t>Associate Professor</a:t>
            </a:r>
          </a:p>
          <a:p>
            <a:pPr algn="ctr">
              <a:buNone/>
              <a:defRPr/>
            </a:pPr>
            <a:r>
              <a:rPr lang="en-US" sz="1800" b="1" dirty="0" smtClean="0">
                <a:solidFill>
                  <a:srgbClr val="FF0000"/>
                </a:solidFill>
                <a:latin typeface="Times New Roman" pitchFamily="18" charset="0"/>
                <a:cs typeface="Times New Roman" pitchFamily="18" charset="0"/>
              </a:rPr>
              <a:t>Department </a:t>
            </a:r>
            <a:r>
              <a:rPr lang="en-US" sz="1800" b="1" dirty="0">
                <a:solidFill>
                  <a:srgbClr val="FF0000"/>
                </a:solidFill>
                <a:latin typeface="Times New Roman" pitchFamily="18" charset="0"/>
                <a:cs typeface="Times New Roman" pitchFamily="18" charset="0"/>
              </a:rPr>
              <a:t>of Computer Science and Engineering</a:t>
            </a:r>
          </a:p>
          <a:p>
            <a:pPr algn="ctr">
              <a:buNone/>
              <a:defRPr/>
            </a:pPr>
            <a:r>
              <a:rPr lang="en-US" sz="1800" b="1" dirty="0" smtClean="0">
                <a:solidFill>
                  <a:schemeClr val="tx1"/>
                </a:solidFill>
                <a:latin typeface="Times New Roman" pitchFamily="18" charset="0"/>
                <a:cs typeface="Times New Roman" pitchFamily="18" charset="0"/>
              </a:rPr>
              <a:t>GOKARAJU RANGARAJU INSTITUTE OF ENGINEERING AND TECHNOLOGY</a:t>
            </a:r>
            <a:endParaRPr lang="en-US" sz="1800" b="1" dirty="0">
              <a:solidFill>
                <a:schemeClr val="tx1"/>
              </a:solidFill>
              <a:latin typeface="Times New Roman" pitchFamily="18" charset="0"/>
              <a:cs typeface="Times New Roman" pitchFamily="18" charset="0"/>
            </a:endParaRPr>
          </a:p>
        </p:txBody>
      </p:sp>
      <p:pic>
        <p:nvPicPr>
          <p:cNvPr id="4" name="Picture 4" descr="Logo New"/>
          <p:cNvPicPr>
            <a:picLocks noChangeAspect="1" noChangeArrowheads="1"/>
          </p:cNvPicPr>
          <p:nvPr/>
        </p:nvPicPr>
        <p:blipFill>
          <a:blip r:embed="rId3" cstate="print"/>
          <a:srcRect/>
          <a:stretch>
            <a:fillRect/>
          </a:stretch>
        </p:blipFill>
        <p:spPr>
          <a:xfrm>
            <a:off x="3733800" y="152400"/>
            <a:ext cx="1512888" cy="1470025"/>
          </a:xfrm>
          <a:prstGeom prst="rect">
            <a:avLst/>
          </a:prstGeom>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DBSCAN</a:t>
            </a:r>
            <a:endParaRPr lang="en-IN" dirty="0"/>
          </a:p>
        </p:txBody>
      </p:sp>
      <p:sp>
        <p:nvSpPr>
          <p:cNvPr id="3" name="Content Placeholder 2"/>
          <p:cNvSpPr>
            <a:spLocks noGrp="1"/>
          </p:cNvSpPr>
          <p:nvPr>
            <p:ph idx="1"/>
          </p:nvPr>
        </p:nvSpPr>
        <p:spPr>
          <a:xfrm>
            <a:off x="1435608" y="1484784"/>
            <a:ext cx="7498080" cy="5373216"/>
          </a:xfrm>
        </p:spPr>
        <p:txBody>
          <a:bodyPr>
            <a:normAutofit lnSpcReduction="10000"/>
          </a:bodyPr>
          <a:lstStyle/>
          <a:p>
            <a:r>
              <a:rPr lang="en-US" sz="2400" dirty="0" smtClean="0">
                <a:latin typeface="Californian FB" pitchFamily="18" charset="0"/>
              </a:rPr>
              <a:t>DBSCAN is a density-based algorithm.</a:t>
            </a:r>
          </a:p>
          <a:p>
            <a:pPr marL="365760" lvl="1" indent="-283464">
              <a:spcBef>
                <a:spcPts val="600"/>
              </a:spcBef>
              <a:buSzPct val="80000"/>
              <a:buNone/>
            </a:pPr>
            <a:r>
              <a:rPr lang="en-US" sz="2400" dirty="0" smtClean="0">
                <a:latin typeface="Californian FB" pitchFamily="18" charset="0"/>
              </a:rPr>
              <a:t>Density = number of points within a specified radius (</a:t>
            </a:r>
            <a:r>
              <a:rPr lang="en-US" sz="2400" dirty="0" err="1" smtClean="0">
                <a:latin typeface="Californian FB" pitchFamily="18" charset="0"/>
              </a:rPr>
              <a:t>Eps</a:t>
            </a:r>
            <a:r>
              <a:rPr lang="en-US" sz="2400" dirty="0" smtClean="0">
                <a:latin typeface="Californian FB" pitchFamily="18" charset="0"/>
              </a:rPr>
              <a:t>)</a:t>
            </a:r>
          </a:p>
          <a:p>
            <a:r>
              <a:rPr lang="en-US" sz="2400" dirty="0" smtClean="0">
                <a:latin typeface="Californian FB" pitchFamily="18" charset="0"/>
              </a:rPr>
              <a:t>A point is said to be: </a:t>
            </a:r>
          </a:p>
          <a:p>
            <a:pPr lvl="1">
              <a:buFont typeface="Courier New" pitchFamily="49" charset="0"/>
              <a:buChar char="o"/>
            </a:pPr>
            <a:r>
              <a:rPr lang="en-US" sz="2400" dirty="0" smtClean="0">
                <a:latin typeface="Californian FB" pitchFamily="18" charset="0"/>
              </a:rPr>
              <a:t> Core point:</a:t>
            </a:r>
          </a:p>
          <a:p>
            <a:pPr>
              <a:buNone/>
            </a:pPr>
            <a:r>
              <a:rPr lang="en-US" sz="2400" dirty="0" smtClean="0">
                <a:latin typeface="Californian FB" pitchFamily="18" charset="0"/>
              </a:rPr>
              <a:t>   It is a point inside the cluster i.e., a point having an </a:t>
            </a:r>
            <a:r>
              <a:rPr lang="en-US" sz="2400" dirty="0" err="1" smtClean="0">
                <a:latin typeface="Californian FB" pitchFamily="18" charset="0"/>
              </a:rPr>
              <a:t>Eps</a:t>
            </a:r>
            <a:r>
              <a:rPr lang="en-US" sz="2400" dirty="0" smtClean="0">
                <a:latin typeface="Californian FB" pitchFamily="18" charset="0"/>
              </a:rPr>
              <a:t> neighborhood not less that </a:t>
            </a:r>
            <a:r>
              <a:rPr lang="en-US" sz="2400" dirty="0" err="1" smtClean="0">
                <a:latin typeface="Californian FB" pitchFamily="18" charset="0"/>
              </a:rPr>
              <a:t>MinPts</a:t>
            </a:r>
            <a:r>
              <a:rPr lang="en-US" sz="2400" dirty="0" smtClean="0">
                <a:latin typeface="Californian FB" pitchFamily="18" charset="0"/>
              </a:rPr>
              <a:t>.</a:t>
            </a:r>
          </a:p>
          <a:p>
            <a:pPr lvl="1">
              <a:buFont typeface="Courier New" pitchFamily="49" charset="0"/>
              <a:buChar char="o"/>
            </a:pPr>
            <a:r>
              <a:rPr lang="en-US" sz="2400" dirty="0" smtClean="0">
                <a:latin typeface="Californian FB" pitchFamily="18" charset="0"/>
              </a:rPr>
              <a:t> Border point:</a:t>
            </a:r>
          </a:p>
          <a:p>
            <a:pPr>
              <a:buNone/>
            </a:pPr>
            <a:r>
              <a:rPr lang="en-US" sz="2400" dirty="0" smtClean="0">
                <a:latin typeface="Californian FB" pitchFamily="18" charset="0"/>
              </a:rPr>
              <a:t>   It is a point which lies on the border of clusters. It has its </a:t>
            </a:r>
            <a:r>
              <a:rPr lang="en-US" sz="2400" dirty="0" err="1" smtClean="0">
                <a:latin typeface="Californian FB" pitchFamily="18" charset="0"/>
              </a:rPr>
              <a:t>Eps</a:t>
            </a:r>
            <a:r>
              <a:rPr lang="en-US" sz="2400" dirty="0" smtClean="0">
                <a:latin typeface="Californian FB" pitchFamily="18" charset="0"/>
              </a:rPr>
              <a:t> neighborhood less than </a:t>
            </a:r>
            <a:r>
              <a:rPr lang="en-US" sz="2400" dirty="0" err="1" smtClean="0">
                <a:latin typeface="Californian FB" pitchFamily="18" charset="0"/>
              </a:rPr>
              <a:t>MinPts</a:t>
            </a:r>
            <a:r>
              <a:rPr lang="en-US" sz="2400" dirty="0" smtClean="0">
                <a:latin typeface="Californian FB" pitchFamily="18" charset="0"/>
              </a:rPr>
              <a:t>.</a:t>
            </a:r>
          </a:p>
          <a:p>
            <a:pPr marL="612648" lvl="2">
              <a:buClr>
                <a:schemeClr val="accent1"/>
              </a:buClr>
              <a:buFont typeface="Courier New" pitchFamily="49" charset="0"/>
              <a:buChar char="o"/>
            </a:pPr>
            <a:r>
              <a:rPr lang="en-US" dirty="0" smtClean="0">
                <a:latin typeface="Californian FB" pitchFamily="18" charset="0"/>
              </a:rPr>
              <a:t>Noise point:</a:t>
            </a:r>
          </a:p>
          <a:p>
            <a:pPr marL="365760" lvl="1">
              <a:buNone/>
            </a:pPr>
            <a:r>
              <a:rPr lang="en-US" sz="2400" dirty="0" smtClean="0">
                <a:latin typeface="Californian FB" pitchFamily="18" charset="0"/>
              </a:rPr>
              <a:t>  It  is any point that is not a core point or a border point. </a:t>
            </a:r>
          </a:p>
          <a:p>
            <a:pPr marL="612648" lvl="2" indent="-283464">
              <a:spcBef>
                <a:spcPts val="600"/>
              </a:spcBef>
              <a:buSzPct val="80000"/>
              <a:buFont typeface="Courier New" pitchFamily="49" charset="0"/>
              <a:buChar char="o"/>
            </a:pPr>
            <a:endParaRPr lang="en-IN" dirty="0" smtClean="0">
              <a:latin typeface="Californian FB"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a:r>
              <a:rPr lang="en-US" dirty="0"/>
              <a:t>Border &amp; Core</a:t>
            </a:r>
          </a:p>
        </p:txBody>
      </p:sp>
      <p:sp>
        <p:nvSpPr>
          <p:cNvPr id="82947" name="Oval 3"/>
          <p:cNvSpPr>
            <a:spLocks noChangeArrowheads="1"/>
          </p:cNvSpPr>
          <p:nvPr/>
        </p:nvSpPr>
        <p:spPr bwMode="auto">
          <a:xfrm>
            <a:off x="2995613" y="3159125"/>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48" name="Oval 4"/>
          <p:cNvSpPr>
            <a:spLocks noChangeArrowheads="1"/>
          </p:cNvSpPr>
          <p:nvPr/>
        </p:nvSpPr>
        <p:spPr bwMode="auto">
          <a:xfrm>
            <a:off x="2928938" y="3470275"/>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49" name="Oval 5"/>
          <p:cNvSpPr>
            <a:spLocks noChangeArrowheads="1"/>
          </p:cNvSpPr>
          <p:nvPr/>
        </p:nvSpPr>
        <p:spPr bwMode="auto">
          <a:xfrm>
            <a:off x="3259138" y="3532188"/>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0" name="Oval 6"/>
          <p:cNvSpPr>
            <a:spLocks noChangeArrowheads="1"/>
          </p:cNvSpPr>
          <p:nvPr/>
        </p:nvSpPr>
        <p:spPr bwMode="auto">
          <a:xfrm>
            <a:off x="3390900" y="3159125"/>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1" name="Oval 7"/>
          <p:cNvSpPr>
            <a:spLocks noChangeArrowheads="1"/>
          </p:cNvSpPr>
          <p:nvPr/>
        </p:nvSpPr>
        <p:spPr bwMode="auto">
          <a:xfrm>
            <a:off x="3522663" y="3719513"/>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2" name="Oval 8"/>
          <p:cNvSpPr>
            <a:spLocks noChangeArrowheads="1"/>
          </p:cNvSpPr>
          <p:nvPr/>
        </p:nvSpPr>
        <p:spPr bwMode="auto">
          <a:xfrm>
            <a:off x="2995613" y="3783013"/>
            <a:ext cx="196850" cy="185737"/>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3" name="Oval 9"/>
          <p:cNvSpPr>
            <a:spLocks noChangeArrowheads="1"/>
          </p:cNvSpPr>
          <p:nvPr/>
        </p:nvSpPr>
        <p:spPr bwMode="auto">
          <a:xfrm>
            <a:off x="3259138" y="3968750"/>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4" name="Oval 10"/>
          <p:cNvSpPr>
            <a:spLocks noChangeArrowheads="1"/>
          </p:cNvSpPr>
          <p:nvPr/>
        </p:nvSpPr>
        <p:spPr bwMode="auto">
          <a:xfrm>
            <a:off x="3127375" y="4281488"/>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5" name="Oval 11"/>
          <p:cNvSpPr>
            <a:spLocks noChangeArrowheads="1"/>
          </p:cNvSpPr>
          <p:nvPr/>
        </p:nvSpPr>
        <p:spPr bwMode="auto">
          <a:xfrm>
            <a:off x="3455988" y="4468813"/>
            <a:ext cx="198437" cy="185737"/>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6" name="Oval 12"/>
          <p:cNvSpPr>
            <a:spLocks noChangeArrowheads="1"/>
          </p:cNvSpPr>
          <p:nvPr/>
        </p:nvSpPr>
        <p:spPr bwMode="auto">
          <a:xfrm>
            <a:off x="3587750" y="4718050"/>
            <a:ext cx="198438" cy="185738"/>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7" name="Oval 13"/>
          <p:cNvSpPr>
            <a:spLocks noChangeArrowheads="1"/>
          </p:cNvSpPr>
          <p:nvPr/>
        </p:nvSpPr>
        <p:spPr bwMode="auto">
          <a:xfrm>
            <a:off x="3522663" y="4156075"/>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8" name="Oval 14"/>
          <p:cNvSpPr>
            <a:spLocks noChangeArrowheads="1"/>
          </p:cNvSpPr>
          <p:nvPr/>
        </p:nvSpPr>
        <p:spPr bwMode="auto">
          <a:xfrm>
            <a:off x="4378325" y="2411413"/>
            <a:ext cx="198438" cy="185737"/>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9" name="Oval 15"/>
          <p:cNvSpPr>
            <a:spLocks noChangeArrowheads="1"/>
          </p:cNvSpPr>
          <p:nvPr/>
        </p:nvSpPr>
        <p:spPr bwMode="auto">
          <a:xfrm>
            <a:off x="4510088" y="3159125"/>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0" name="Oval 16"/>
          <p:cNvSpPr>
            <a:spLocks noChangeArrowheads="1"/>
          </p:cNvSpPr>
          <p:nvPr/>
        </p:nvSpPr>
        <p:spPr bwMode="auto">
          <a:xfrm>
            <a:off x="4313238" y="3408363"/>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1" name="Oval 17"/>
          <p:cNvSpPr>
            <a:spLocks noChangeArrowheads="1"/>
          </p:cNvSpPr>
          <p:nvPr/>
        </p:nvSpPr>
        <p:spPr bwMode="auto">
          <a:xfrm>
            <a:off x="4773613" y="3532188"/>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2" name="Oval 18"/>
          <p:cNvSpPr>
            <a:spLocks noChangeArrowheads="1"/>
          </p:cNvSpPr>
          <p:nvPr/>
        </p:nvSpPr>
        <p:spPr bwMode="auto">
          <a:xfrm>
            <a:off x="4905375" y="3221038"/>
            <a:ext cx="198438"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3" name="Oval 19"/>
          <p:cNvSpPr>
            <a:spLocks noChangeArrowheads="1"/>
          </p:cNvSpPr>
          <p:nvPr/>
        </p:nvSpPr>
        <p:spPr bwMode="auto">
          <a:xfrm>
            <a:off x="4510088" y="3657600"/>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4" name="Rectangle 20"/>
          <p:cNvSpPr>
            <a:spLocks noChangeArrowheads="1"/>
          </p:cNvSpPr>
          <p:nvPr/>
        </p:nvSpPr>
        <p:spPr bwMode="auto">
          <a:xfrm>
            <a:off x="2336800" y="2286000"/>
            <a:ext cx="3359150" cy="2743200"/>
          </a:xfrm>
          <a:prstGeom prst="rect">
            <a:avLst/>
          </a:prstGeom>
          <a:noFill/>
          <a:ln w="9525">
            <a:solidFill>
              <a:schemeClr val="tx1"/>
            </a:solidFill>
            <a:miter lim="800000"/>
            <a:headEnd/>
            <a:tailEnd/>
          </a:ln>
          <a:effectLst/>
        </p:spPr>
        <p:txBody>
          <a:bodyPr wrap="none" anchor="ctr"/>
          <a:lstStyle/>
          <a:p>
            <a:endParaRPr lang="en-IN"/>
          </a:p>
        </p:txBody>
      </p:sp>
      <p:sp>
        <p:nvSpPr>
          <p:cNvPr id="82965" name="Oval 21"/>
          <p:cNvSpPr>
            <a:spLocks noChangeArrowheads="1"/>
          </p:cNvSpPr>
          <p:nvPr/>
        </p:nvSpPr>
        <p:spPr bwMode="auto">
          <a:xfrm>
            <a:off x="2600325" y="2909888"/>
            <a:ext cx="790575" cy="809625"/>
          </a:xfrm>
          <a:prstGeom prst="ellipse">
            <a:avLst/>
          </a:prstGeom>
          <a:noFill/>
          <a:ln w="9525">
            <a:solidFill>
              <a:schemeClr val="tx1"/>
            </a:solidFill>
            <a:prstDash val="dash"/>
            <a:round/>
            <a:headEnd/>
            <a:tailEnd/>
          </a:ln>
          <a:effectLst/>
        </p:spPr>
        <p:txBody>
          <a:bodyPr wrap="none" anchor="ctr"/>
          <a:lstStyle/>
          <a:p>
            <a:endParaRPr lang="en-IN"/>
          </a:p>
        </p:txBody>
      </p:sp>
      <p:sp>
        <p:nvSpPr>
          <p:cNvPr id="82966" name="Oval 22"/>
          <p:cNvSpPr>
            <a:spLocks noChangeArrowheads="1"/>
          </p:cNvSpPr>
          <p:nvPr/>
        </p:nvSpPr>
        <p:spPr bwMode="auto">
          <a:xfrm>
            <a:off x="2995613" y="3657600"/>
            <a:ext cx="790575" cy="811213"/>
          </a:xfrm>
          <a:prstGeom prst="ellipse">
            <a:avLst/>
          </a:prstGeom>
          <a:noFill/>
          <a:ln w="9525">
            <a:solidFill>
              <a:schemeClr val="tx1"/>
            </a:solidFill>
            <a:prstDash val="dash"/>
            <a:round/>
            <a:headEnd/>
            <a:tailEnd/>
          </a:ln>
          <a:effectLst/>
        </p:spPr>
        <p:txBody>
          <a:bodyPr wrap="none" anchor="ctr"/>
          <a:lstStyle/>
          <a:p>
            <a:endParaRPr lang="en-IN"/>
          </a:p>
        </p:txBody>
      </p:sp>
      <p:sp>
        <p:nvSpPr>
          <p:cNvPr id="82967" name="Oval 23"/>
          <p:cNvSpPr>
            <a:spLocks noChangeArrowheads="1"/>
          </p:cNvSpPr>
          <p:nvPr/>
        </p:nvSpPr>
        <p:spPr bwMode="auto">
          <a:xfrm>
            <a:off x="4114800" y="2286000"/>
            <a:ext cx="790575" cy="811213"/>
          </a:xfrm>
          <a:prstGeom prst="ellipse">
            <a:avLst/>
          </a:prstGeom>
          <a:noFill/>
          <a:ln w="9525">
            <a:solidFill>
              <a:schemeClr val="tx1"/>
            </a:solidFill>
            <a:prstDash val="dash"/>
            <a:round/>
            <a:headEnd/>
            <a:tailEnd/>
          </a:ln>
          <a:effectLst/>
        </p:spPr>
        <p:txBody>
          <a:bodyPr wrap="none" anchor="ctr"/>
          <a:lstStyle/>
          <a:p>
            <a:endParaRPr lang="en-IN"/>
          </a:p>
        </p:txBody>
      </p:sp>
      <p:sp>
        <p:nvSpPr>
          <p:cNvPr id="82968" name="AutoShape 24"/>
          <p:cNvSpPr>
            <a:spLocks/>
          </p:cNvSpPr>
          <p:nvPr/>
        </p:nvSpPr>
        <p:spPr bwMode="auto">
          <a:xfrm>
            <a:off x="1927225" y="3975100"/>
            <a:ext cx="790575" cy="466725"/>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a:effectLst/>
        </p:spPr>
        <p:txBody>
          <a:bodyPr>
            <a:spAutoFit/>
          </a:bodyPr>
          <a:lstStyle/>
          <a:p>
            <a:pPr eaLnBrk="0" hangingPunct="0"/>
            <a:r>
              <a:rPr lang="en-US" altLang="zh-CN" sz="2400">
                <a:latin typeface="Times New Roman" pitchFamily="18" charset="0"/>
                <a:ea typeface="SimSun" pitchFamily="2" charset="-122"/>
              </a:rPr>
              <a:t>Core</a:t>
            </a:r>
          </a:p>
        </p:txBody>
      </p:sp>
      <p:sp>
        <p:nvSpPr>
          <p:cNvPr id="82969" name="AutoShape 25"/>
          <p:cNvSpPr>
            <a:spLocks/>
          </p:cNvSpPr>
          <p:nvPr/>
        </p:nvSpPr>
        <p:spPr bwMode="auto">
          <a:xfrm>
            <a:off x="1347788" y="3194050"/>
            <a:ext cx="1120775" cy="466725"/>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a:effectLst/>
        </p:spPr>
        <p:txBody>
          <a:bodyPr>
            <a:spAutoFit/>
          </a:bodyPr>
          <a:lstStyle/>
          <a:p>
            <a:pPr eaLnBrk="0" hangingPunct="0"/>
            <a:r>
              <a:rPr lang="en-US" altLang="zh-CN" sz="2400">
                <a:latin typeface="Times New Roman" pitchFamily="18" charset="0"/>
                <a:ea typeface="SimSun" pitchFamily="2" charset="-122"/>
              </a:rPr>
              <a:t>Border</a:t>
            </a:r>
          </a:p>
        </p:txBody>
      </p:sp>
      <p:sp>
        <p:nvSpPr>
          <p:cNvPr id="82970" name="AutoShape 26"/>
          <p:cNvSpPr>
            <a:spLocks/>
          </p:cNvSpPr>
          <p:nvPr/>
        </p:nvSpPr>
        <p:spPr bwMode="auto">
          <a:xfrm>
            <a:off x="5499100" y="2411413"/>
            <a:ext cx="1131888" cy="466725"/>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a:effectLst/>
        </p:spPr>
        <p:txBody>
          <a:bodyPr>
            <a:spAutoFit/>
          </a:bodyPr>
          <a:lstStyle/>
          <a:p>
            <a:pPr eaLnBrk="0" hangingPunct="0"/>
            <a:r>
              <a:rPr lang="en-US" altLang="zh-CN" sz="2400">
                <a:latin typeface="Times New Roman" pitchFamily="18" charset="0"/>
                <a:ea typeface="SimSun" pitchFamily="2" charset="-122"/>
              </a:rPr>
              <a:t>Outlier</a:t>
            </a:r>
          </a:p>
        </p:txBody>
      </p:sp>
      <p:sp>
        <p:nvSpPr>
          <p:cNvPr id="82971" name="Text Box 27"/>
          <p:cNvSpPr txBox="1">
            <a:spLocks noChangeArrowheads="1"/>
          </p:cNvSpPr>
          <p:nvPr/>
        </p:nvSpPr>
        <p:spPr bwMode="auto">
          <a:xfrm>
            <a:off x="6096000" y="3886200"/>
            <a:ext cx="1646238" cy="1127125"/>
          </a:xfrm>
          <a:prstGeom prst="rect">
            <a:avLst/>
          </a:prstGeom>
          <a:noFill/>
          <a:ln w="9525">
            <a:noFill/>
            <a:miter lim="800000"/>
            <a:headEnd/>
            <a:tailEnd/>
          </a:ln>
          <a:effectLst/>
        </p:spPr>
        <p:txBody>
          <a:bodyPr>
            <a:spAutoFit/>
          </a:bodyPr>
          <a:lstStyle/>
          <a:p>
            <a:pPr eaLnBrk="0" hangingPunct="0">
              <a:spcBef>
                <a:spcPct val="50000"/>
              </a:spcBef>
            </a:pPr>
            <a:r>
              <a:rPr lang="en-US" sz="3200">
                <a:sym typeface="Symbol" pitchFamily="18" charset="2"/>
              </a:rPr>
              <a:t></a:t>
            </a:r>
            <a:r>
              <a:rPr lang="en-US" altLang="zh-CN" sz="2400">
                <a:latin typeface="Times New Roman" pitchFamily="18" charset="0"/>
                <a:ea typeface="SimSun" pitchFamily="2" charset="-122"/>
              </a:rPr>
              <a:t> = 1unit</a:t>
            </a:r>
          </a:p>
          <a:p>
            <a:pPr eaLnBrk="0" hangingPunct="0">
              <a:spcBef>
                <a:spcPct val="50000"/>
              </a:spcBef>
            </a:pPr>
            <a:r>
              <a:rPr lang="en-US" altLang="zh-CN" sz="2400">
                <a:latin typeface="Times New Roman" pitchFamily="18" charset="0"/>
                <a:ea typeface="SimSun" pitchFamily="2" charset="-122"/>
              </a:rPr>
              <a:t>MinPts = 5</a:t>
            </a:r>
          </a:p>
        </p:txBody>
      </p:sp>
      <p:sp>
        <p:nvSpPr>
          <p:cNvPr id="82972" name="Oval 28"/>
          <p:cNvSpPr>
            <a:spLocks noChangeArrowheads="1"/>
          </p:cNvSpPr>
          <p:nvPr/>
        </p:nvSpPr>
        <p:spPr bwMode="auto">
          <a:xfrm>
            <a:off x="3719513" y="4405313"/>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ctr"/>
            <a:r>
              <a:rPr lang="en-US" dirty="0" smtClean="0"/>
              <a:t>DBSCAN Algorithm Parameters</a:t>
            </a:r>
            <a:endParaRPr lang="en-US" dirty="0"/>
          </a:p>
        </p:txBody>
      </p:sp>
      <p:sp>
        <p:nvSpPr>
          <p:cNvPr id="78851" name="Rectangle 3"/>
          <p:cNvSpPr>
            <a:spLocks noGrp="1" noChangeArrowheads="1"/>
          </p:cNvSpPr>
          <p:nvPr>
            <p:ph idx="1"/>
          </p:nvPr>
        </p:nvSpPr>
        <p:spPr/>
        <p:txBody>
          <a:bodyPr>
            <a:normAutofit/>
          </a:bodyPr>
          <a:lstStyle/>
          <a:p>
            <a:pPr>
              <a:spcBef>
                <a:spcPct val="50000"/>
              </a:spcBef>
            </a:pPr>
            <a:r>
              <a:rPr lang="en-US" altLang="zh-CN" sz="2400" dirty="0">
                <a:latin typeface="Californian FB" pitchFamily="18" charset="0"/>
                <a:ea typeface="SimSun" pitchFamily="2" charset="-122"/>
              </a:rPr>
              <a:t>Two parameters</a:t>
            </a:r>
            <a:r>
              <a:rPr lang="en-US" altLang="zh-CN" sz="2400" i="1" dirty="0">
                <a:latin typeface="Californian FB" pitchFamily="18" charset="0"/>
                <a:ea typeface="SimSun" pitchFamily="2" charset="-122"/>
              </a:rPr>
              <a:t>:</a:t>
            </a:r>
          </a:p>
          <a:p>
            <a:pPr lvl="1">
              <a:spcBef>
                <a:spcPct val="50000"/>
              </a:spcBef>
            </a:pPr>
            <a:r>
              <a:rPr lang="en-US" altLang="zh-CN" sz="2400" dirty="0" err="1" smtClean="0">
                <a:latin typeface="Californian FB" pitchFamily="18" charset="0"/>
                <a:ea typeface="SimSun" pitchFamily="2" charset="-122"/>
              </a:rPr>
              <a:t>Eps</a:t>
            </a:r>
            <a:r>
              <a:rPr lang="en-US" altLang="zh-CN" sz="2400" dirty="0" smtClean="0">
                <a:latin typeface="Californian FB" pitchFamily="18" charset="0"/>
                <a:ea typeface="SimSun" pitchFamily="2" charset="-122"/>
              </a:rPr>
              <a:t>: </a:t>
            </a:r>
          </a:p>
          <a:p>
            <a:pPr lvl="1">
              <a:spcBef>
                <a:spcPct val="50000"/>
              </a:spcBef>
              <a:buNone/>
            </a:pPr>
            <a:r>
              <a:rPr lang="en-US" altLang="zh-CN" sz="2400" dirty="0" smtClean="0">
                <a:latin typeface="Californian FB" pitchFamily="18" charset="0"/>
                <a:ea typeface="SimSun" pitchFamily="2" charset="-122"/>
              </a:rPr>
              <a:t>		Maximum radius </a:t>
            </a:r>
            <a:r>
              <a:rPr lang="en-US" altLang="zh-CN" sz="2400" dirty="0">
                <a:latin typeface="Californian FB" pitchFamily="18" charset="0"/>
                <a:ea typeface="SimSun" pitchFamily="2" charset="-122"/>
              </a:rPr>
              <a:t>of the </a:t>
            </a:r>
            <a:r>
              <a:rPr lang="en-US" altLang="zh-CN" sz="2400" dirty="0" err="1">
                <a:latin typeface="Californian FB" pitchFamily="18" charset="0"/>
                <a:ea typeface="SimSun" pitchFamily="2" charset="-122"/>
              </a:rPr>
              <a:t>neighbourhood</a:t>
            </a:r>
            <a:endParaRPr lang="en-US" altLang="zh-CN" sz="2400" dirty="0">
              <a:latin typeface="Californian FB" pitchFamily="18" charset="0"/>
              <a:ea typeface="SimSun" pitchFamily="2" charset="-122"/>
            </a:endParaRPr>
          </a:p>
          <a:p>
            <a:pPr lvl="1">
              <a:spcBef>
                <a:spcPct val="50000"/>
              </a:spcBef>
            </a:pPr>
            <a:r>
              <a:rPr lang="en-US" altLang="zh-CN" sz="2400" dirty="0" err="1" smtClean="0">
                <a:latin typeface="Californian FB" pitchFamily="18" charset="0"/>
                <a:ea typeface="SimSun" pitchFamily="2" charset="-122"/>
              </a:rPr>
              <a:t>MinPts</a:t>
            </a:r>
            <a:r>
              <a:rPr lang="en-US" altLang="zh-CN" sz="2400" dirty="0" smtClean="0">
                <a:latin typeface="Californian FB" pitchFamily="18" charset="0"/>
                <a:ea typeface="SimSun" pitchFamily="2" charset="-122"/>
              </a:rPr>
              <a:t>:</a:t>
            </a:r>
          </a:p>
          <a:p>
            <a:pPr lvl="1">
              <a:spcBef>
                <a:spcPct val="50000"/>
              </a:spcBef>
              <a:buNone/>
            </a:pPr>
            <a:r>
              <a:rPr lang="en-US" altLang="zh-CN" sz="2400" dirty="0" smtClean="0">
                <a:latin typeface="Californian FB" pitchFamily="18" charset="0"/>
                <a:ea typeface="SimSun" pitchFamily="2" charset="-122"/>
              </a:rPr>
              <a:t>		 </a:t>
            </a:r>
            <a:r>
              <a:rPr lang="en-US" altLang="zh-CN" sz="2400" dirty="0">
                <a:latin typeface="Californian FB" pitchFamily="18" charset="0"/>
                <a:ea typeface="SimSun" pitchFamily="2" charset="-122"/>
              </a:rPr>
              <a:t>Minimum number of points in an </a:t>
            </a:r>
            <a:r>
              <a:rPr lang="en-US" altLang="zh-CN" sz="2400" dirty="0" err="1" smtClean="0">
                <a:latin typeface="Californian FB" pitchFamily="18" charset="0"/>
                <a:ea typeface="SimSun" pitchFamily="2" charset="-122"/>
              </a:rPr>
              <a:t>Eps</a:t>
            </a:r>
            <a:r>
              <a:rPr lang="en-US" altLang="zh-CN" sz="2400" dirty="0" smtClean="0">
                <a:latin typeface="Californian FB" pitchFamily="18" charset="0"/>
                <a:ea typeface="SimSun" pitchFamily="2" charset="-122"/>
              </a:rPr>
              <a:t>-	 	 	</a:t>
            </a:r>
            <a:r>
              <a:rPr lang="en-US" altLang="zh-CN" sz="2400" dirty="0" err="1" smtClean="0">
                <a:latin typeface="Californian FB" pitchFamily="18" charset="0"/>
                <a:ea typeface="SimSun" pitchFamily="2" charset="-122"/>
              </a:rPr>
              <a:t>neighbourhood</a:t>
            </a:r>
            <a:r>
              <a:rPr lang="en-US" altLang="zh-CN" sz="2400" dirty="0" smtClean="0">
                <a:latin typeface="Californian FB" pitchFamily="18" charset="0"/>
                <a:ea typeface="SimSun" pitchFamily="2" charset="-122"/>
              </a:rPr>
              <a:t> </a:t>
            </a:r>
            <a:r>
              <a:rPr lang="en-US" altLang="zh-CN" sz="2400" dirty="0">
                <a:latin typeface="Californian FB" pitchFamily="18" charset="0"/>
                <a:ea typeface="SimSun" pitchFamily="2" charset="-122"/>
              </a:rPr>
              <a:t>of that point</a:t>
            </a:r>
            <a:endParaRPr lang="en-US" sz="2400" dirty="0">
              <a:latin typeface="Californian FB" pitchFamily="18" charset="0"/>
              <a:ea typeface="SimSun"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838200" y="5181600"/>
            <a:ext cx="609600" cy="0"/>
          </a:xfrm>
          <a:prstGeom prst="line">
            <a:avLst/>
          </a:prstGeom>
          <a:noFill/>
          <a:ln w="9525">
            <a:solidFill>
              <a:schemeClr val="tx1"/>
            </a:solidFill>
            <a:round/>
            <a:headEnd/>
            <a:tailEnd/>
          </a:ln>
          <a:effectLst/>
        </p:spPr>
        <p:txBody>
          <a:bodyPr wrap="none" anchor="ctr"/>
          <a:lstStyle/>
          <a:p>
            <a:endParaRPr lang="en-IN"/>
          </a:p>
        </p:txBody>
      </p:sp>
      <p:sp>
        <p:nvSpPr>
          <p:cNvPr id="64515" name="Oval 3"/>
          <p:cNvSpPr>
            <a:spLocks noChangeArrowheads="1"/>
          </p:cNvSpPr>
          <p:nvPr/>
        </p:nvSpPr>
        <p:spPr bwMode="auto">
          <a:xfrm>
            <a:off x="838200" y="44958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64516" name="Oval 4"/>
          <p:cNvSpPr>
            <a:spLocks noChangeArrowheads="1"/>
          </p:cNvSpPr>
          <p:nvPr/>
        </p:nvSpPr>
        <p:spPr bwMode="auto">
          <a:xfrm>
            <a:off x="1524000" y="44196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64517" name="Rectangle 5"/>
          <p:cNvSpPr>
            <a:spLocks noGrp="1" noChangeArrowheads="1"/>
          </p:cNvSpPr>
          <p:nvPr>
            <p:ph type="title"/>
          </p:nvPr>
        </p:nvSpPr>
        <p:spPr/>
        <p:txBody>
          <a:bodyPr/>
          <a:lstStyle/>
          <a:p>
            <a:r>
              <a:rPr lang="en-US" dirty="0"/>
              <a:t>Concepts: ε-Neighborhood</a:t>
            </a:r>
          </a:p>
        </p:txBody>
      </p:sp>
      <p:sp>
        <p:nvSpPr>
          <p:cNvPr id="64518" name="Rectangle 6"/>
          <p:cNvSpPr>
            <a:spLocks noGrp="1" noChangeArrowheads="1"/>
          </p:cNvSpPr>
          <p:nvPr>
            <p:ph idx="1"/>
          </p:nvPr>
        </p:nvSpPr>
        <p:spPr>
          <a:xfrm>
            <a:off x="949325" y="1981200"/>
            <a:ext cx="7661275" cy="1981200"/>
          </a:xfrm>
        </p:spPr>
        <p:txBody>
          <a:bodyPr/>
          <a:lstStyle/>
          <a:p>
            <a:r>
              <a:rPr lang="en-US" sz="2400" b="1" dirty="0">
                <a:effectLst>
                  <a:outerShdw blurRad="38100" dist="38100" dir="2700000" algn="tl">
                    <a:srgbClr val="C0C0C0"/>
                  </a:outerShdw>
                </a:effectLst>
                <a:latin typeface="Californian FB" pitchFamily="18" charset="0"/>
              </a:rPr>
              <a:t>ε-Neighborhood</a:t>
            </a:r>
            <a:r>
              <a:rPr lang="en-US" sz="2400" dirty="0">
                <a:latin typeface="Californian FB" pitchFamily="18" charset="0"/>
              </a:rPr>
              <a:t> - Objects within a radius of ε from an object. (epsilon-neighborhood)</a:t>
            </a:r>
          </a:p>
          <a:p>
            <a:r>
              <a:rPr lang="en-US" sz="2400" b="1" dirty="0">
                <a:effectLst>
                  <a:outerShdw blurRad="38100" dist="38100" dir="2700000" algn="tl">
                    <a:srgbClr val="C0C0C0"/>
                  </a:outerShdw>
                </a:effectLst>
                <a:latin typeface="Californian FB" pitchFamily="18" charset="0"/>
              </a:rPr>
              <a:t>Core objects</a:t>
            </a:r>
            <a:r>
              <a:rPr lang="en-US" sz="2400" dirty="0">
                <a:latin typeface="Californian FB" pitchFamily="18" charset="0"/>
              </a:rPr>
              <a:t> - ε-Neighborhood of an object contains at least </a:t>
            </a:r>
            <a:r>
              <a:rPr lang="en-US" sz="2400" b="1" dirty="0" err="1">
                <a:effectLst>
                  <a:outerShdw blurRad="38100" dist="38100" dir="2700000" algn="tl">
                    <a:srgbClr val="C0C0C0"/>
                  </a:outerShdw>
                </a:effectLst>
                <a:latin typeface="Californian FB" pitchFamily="18" charset="0"/>
              </a:rPr>
              <a:t>MinPts</a:t>
            </a:r>
            <a:r>
              <a:rPr lang="en-US" sz="2400" dirty="0">
                <a:latin typeface="Californian FB" pitchFamily="18" charset="0"/>
              </a:rPr>
              <a:t> of objects</a:t>
            </a:r>
          </a:p>
          <a:p>
            <a:endParaRPr lang="en-US" sz="2800" dirty="0"/>
          </a:p>
          <a:p>
            <a:endParaRPr lang="en-US" sz="2800" dirty="0"/>
          </a:p>
        </p:txBody>
      </p:sp>
      <p:sp>
        <p:nvSpPr>
          <p:cNvPr id="64519" name="Oval 7"/>
          <p:cNvSpPr>
            <a:spLocks noChangeArrowheads="1"/>
          </p:cNvSpPr>
          <p:nvPr/>
        </p:nvSpPr>
        <p:spPr bwMode="auto">
          <a:xfrm>
            <a:off x="1447800" y="51054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q</a:t>
            </a:r>
          </a:p>
        </p:txBody>
      </p:sp>
      <p:sp>
        <p:nvSpPr>
          <p:cNvPr id="64520" name="Oval 8"/>
          <p:cNvSpPr>
            <a:spLocks noChangeArrowheads="1"/>
          </p:cNvSpPr>
          <p:nvPr/>
        </p:nvSpPr>
        <p:spPr bwMode="auto">
          <a:xfrm>
            <a:off x="1828800" y="52578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64521" name="Oval 9"/>
          <p:cNvSpPr>
            <a:spLocks noChangeArrowheads="1"/>
          </p:cNvSpPr>
          <p:nvPr/>
        </p:nvSpPr>
        <p:spPr bwMode="auto">
          <a:xfrm>
            <a:off x="2743200" y="54102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64522" name="Oval 10"/>
          <p:cNvSpPr>
            <a:spLocks noChangeArrowheads="1"/>
          </p:cNvSpPr>
          <p:nvPr/>
        </p:nvSpPr>
        <p:spPr bwMode="auto">
          <a:xfrm>
            <a:off x="2133600" y="50292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p</a:t>
            </a:r>
          </a:p>
        </p:txBody>
      </p:sp>
      <p:sp>
        <p:nvSpPr>
          <p:cNvPr id="64523" name="Line 11"/>
          <p:cNvSpPr>
            <a:spLocks noChangeShapeType="1"/>
          </p:cNvSpPr>
          <p:nvPr/>
        </p:nvSpPr>
        <p:spPr bwMode="auto">
          <a:xfrm>
            <a:off x="2362200" y="5105400"/>
            <a:ext cx="609600" cy="0"/>
          </a:xfrm>
          <a:prstGeom prst="line">
            <a:avLst/>
          </a:prstGeom>
          <a:noFill/>
          <a:ln w="9525">
            <a:solidFill>
              <a:schemeClr val="tx1"/>
            </a:solidFill>
            <a:round/>
            <a:headEnd/>
            <a:tailEnd/>
          </a:ln>
          <a:effectLst/>
        </p:spPr>
        <p:txBody>
          <a:bodyPr wrap="none" anchor="ctr"/>
          <a:lstStyle/>
          <a:p>
            <a:endParaRPr lang="en-IN"/>
          </a:p>
        </p:txBody>
      </p:sp>
      <p:sp>
        <p:nvSpPr>
          <p:cNvPr id="64524" name="Text Box 12"/>
          <p:cNvSpPr txBox="1">
            <a:spLocks noChangeArrowheads="1"/>
          </p:cNvSpPr>
          <p:nvPr/>
        </p:nvSpPr>
        <p:spPr bwMode="auto">
          <a:xfrm>
            <a:off x="2438400" y="4800600"/>
            <a:ext cx="314325" cy="457200"/>
          </a:xfrm>
          <a:prstGeom prst="rect">
            <a:avLst/>
          </a:prstGeom>
          <a:noFill/>
          <a:ln w="9525" algn="ctr">
            <a:noFill/>
            <a:miter lim="800000"/>
            <a:headEnd/>
            <a:tailEnd/>
          </a:ln>
          <a:effectLst/>
        </p:spPr>
        <p:txBody>
          <a:bodyPr wrap="none">
            <a:spAutoFit/>
          </a:bodyPr>
          <a:lstStyle/>
          <a:p>
            <a:pPr algn="ctr"/>
            <a:r>
              <a:rPr lang="en-US" sz="2400" b="1">
                <a:solidFill>
                  <a:srgbClr val="23238E"/>
                </a:solidFill>
                <a:effectLst>
                  <a:outerShdw blurRad="38100" dist="38100" dir="2700000" algn="tl">
                    <a:srgbClr val="C0C0C0"/>
                  </a:outerShdw>
                </a:effectLst>
                <a:latin typeface="Times New Roman" pitchFamily="18" charset="0"/>
                <a:cs typeface="Times New Roman" pitchFamily="18" charset="0"/>
              </a:rPr>
              <a:t>ε</a:t>
            </a:r>
          </a:p>
        </p:txBody>
      </p:sp>
      <p:sp>
        <p:nvSpPr>
          <p:cNvPr id="64525" name="Text Box 13"/>
          <p:cNvSpPr txBox="1">
            <a:spLocks noChangeArrowheads="1"/>
          </p:cNvSpPr>
          <p:nvPr/>
        </p:nvSpPr>
        <p:spPr bwMode="auto">
          <a:xfrm>
            <a:off x="981075" y="4800600"/>
            <a:ext cx="314325" cy="457200"/>
          </a:xfrm>
          <a:prstGeom prst="rect">
            <a:avLst/>
          </a:prstGeom>
          <a:noFill/>
          <a:ln w="9525" algn="ctr">
            <a:noFill/>
            <a:miter lim="800000"/>
            <a:headEnd/>
            <a:tailEnd/>
          </a:ln>
          <a:effectLst/>
        </p:spPr>
        <p:txBody>
          <a:bodyPr wrap="none">
            <a:spAutoFit/>
          </a:bodyPr>
          <a:lstStyle/>
          <a:p>
            <a:pPr algn="ctr"/>
            <a:r>
              <a:rPr lang="en-US" sz="2400" b="1">
                <a:solidFill>
                  <a:srgbClr val="23238E"/>
                </a:solidFill>
                <a:effectLst>
                  <a:outerShdw blurRad="38100" dist="38100" dir="2700000" algn="tl">
                    <a:srgbClr val="C0C0C0"/>
                  </a:outerShdw>
                </a:effectLst>
                <a:latin typeface="Times New Roman" pitchFamily="18" charset="0"/>
                <a:cs typeface="Times New Roman" pitchFamily="18" charset="0"/>
              </a:rPr>
              <a:t>ε</a:t>
            </a:r>
          </a:p>
        </p:txBody>
      </p:sp>
      <p:sp>
        <p:nvSpPr>
          <p:cNvPr id="64526" name="Text Box 14"/>
          <p:cNvSpPr txBox="1">
            <a:spLocks noChangeArrowheads="1"/>
          </p:cNvSpPr>
          <p:nvPr/>
        </p:nvSpPr>
        <p:spPr bwMode="auto">
          <a:xfrm>
            <a:off x="4060825" y="4487863"/>
            <a:ext cx="3178175" cy="457200"/>
          </a:xfrm>
          <a:prstGeom prst="rect">
            <a:avLst/>
          </a:prstGeom>
          <a:noFill/>
          <a:ln w="9525" algn="ctr">
            <a:noFill/>
            <a:miter lim="800000"/>
            <a:headEnd/>
            <a:tailEnd/>
          </a:ln>
          <a:effectLst>
            <a:outerShdw dist="56796" dir="12393903" algn="ctr" rotWithShape="0">
              <a:schemeClr val="bg2"/>
            </a:outerShdw>
          </a:effectLst>
        </p:spPr>
        <p:txBody>
          <a:bodyPr anchorCtr="1">
            <a:spAutoFit/>
          </a:bodyPr>
          <a:lstStyle/>
          <a:p>
            <a:pPr algn="ctr">
              <a:spcBef>
                <a:spcPct val="50000"/>
              </a:spcBef>
            </a:pPr>
            <a:endParaRPr lang="en-US" sz="2400" i="1">
              <a:solidFill>
                <a:srgbClr val="FF0000"/>
              </a:solidFill>
              <a:latin typeface="Times New Roman" pitchFamily="18" charset="0"/>
              <a:cs typeface="Times New Roman" pitchFamily="18" charset="0"/>
            </a:endParaRPr>
          </a:p>
        </p:txBody>
      </p:sp>
      <p:sp>
        <p:nvSpPr>
          <p:cNvPr id="64527" name="Text Box 15"/>
          <p:cNvSpPr txBox="1">
            <a:spLocks noChangeArrowheads="1"/>
          </p:cNvSpPr>
          <p:nvPr/>
        </p:nvSpPr>
        <p:spPr bwMode="auto">
          <a:xfrm>
            <a:off x="3984625" y="4487863"/>
            <a:ext cx="3940175" cy="457200"/>
          </a:xfrm>
          <a:prstGeom prst="rect">
            <a:avLst/>
          </a:prstGeom>
          <a:noFill/>
          <a:ln w="9525" algn="ctr">
            <a:noFill/>
            <a:miter lim="800000"/>
            <a:headEnd/>
            <a:tailEnd/>
          </a:ln>
          <a:effectLst/>
        </p:spPr>
        <p:txBody>
          <a:bodyPr anchorCtr="1">
            <a:spAutoFit/>
          </a:bodyPr>
          <a:lstStyle/>
          <a:p>
            <a:pPr algn="ctr">
              <a:spcBef>
                <a:spcPct val="50000"/>
              </a:spcBef>
            </a:pPr>
            <a:r>
              <a:rPr lang="en-US" sz="2400" dirty="0">
                <a:solidFill>
                  <a:srgbClr val="23238E"/>
                </a:solidFill>
                <a:latin typeface="Times New Roman" pitchFamily="18" charset="0"/>
                <a:cs typeface="Times New Roman" pitchFamily="18" charset="0"/>
              </a:rPr>
              <a:t>ε-Neighborhood of </a:t>
            </a:r>
            <a:r>
              <a:rPr lang="en-US" sz="2400" i="1" dirty="0">
                <a:solidFill>
                  <a:srgbClr val="23238E"/>
                </a:solidFill>
                <a:latin typeface="Times New Roman" pitchFamily="18" charset="0"/>
                <a:cs typeface="Times New Roman" pitchFamily="18" charset="0"/>
              </a:rPr>
              <a:t>p</a:t>
            </a:r>
          </a:p>
        </p:txBody>
      </p:sp>
      <p:sp>
        <p:nvSpPr>
          <p:cNvPr id="64528" name="Text Box 16"/>
          <p:cNvSpPr txBox="1">
            <a:spLocks noChangeArrowheads="1"/>
          </p:cNvSpPr>
          <p:nvPr/>
        </p:nvSpPr>
        <p:spPr bwMode="auto">
          <a:xfrm>
            <a:off x="3962400" y="4876800"/>
            <a:ext cx="3940175" cy="457200"/>
          </a:xfrm>
          <a:prstGeom prst="rect">
            <a:avLst/>
          </a:prstGeom>
          <a:noFill/>
          <a:ln w="9525" algn="ctr">
            <a:noFill/>
            <a:miter lim="800000"/>
            <a:headEnd/>
            <a:tailEnd/>
          </a:ln>
          <a:effectLst/>
        </p:spPr>
        <p:txBody>
          <a:bodyPr anchorCtr="1">
            <a:spAutoFit/>
          </a:bodyPr>
          <a:lstStyle/>
          <a:p>
            <a:pPr algn="ctr">
              <a:spcBef>
                <a:spcPct val="50000"/>
              </a:spcBef>
            </a:pPr>
            <a:r>
              <a:rPr lang="en-US" sz="2400">
                <a:solidFill>
                  <a:srgbClr val="23238E"/>
                </a:solidFill>
                <a:latin typeface="Times New Roman" pitchFamily="18" charset="0"/>
                <a:cs typeface="Times New Roman" pitchFamily="18" charset="0"/>
              </a:rPr>
              <a:t>ε-Neighborhood of </a:t>
            </a:r>
            <a:r>
              <a:rPr lang="en-US" sz="2400" i="1">
                <a:solidFill>
                  <a:srgbClr val="23238E"/>
                </a:solidFill>
                <a:latin typeface="Times New Roman" pitchFamily="18" charset="0"/>
                <a:cs typeface="Times New Roman" pitchFamily="18" charset="0"/>
              </a:rPr>
              <a:t>q</a:t>
            </a:r>
          </a:p>
        </p:txBody>
      </p:sp>
      <p:sp>
        <p:nvSpPr>
          <p:cNvPr id="64529" name="Text Box 17"/>
          <p:cNvSpPr txBox="1">
            <a:spLocks noChangeArrowheads="1"/>
          </p:cNvSpPr>
          <p:nvPr/>
        </p:nvSpPr>
        <p:spPr bwMode="auto">
          <a:xfrm>
            <a:off x="3962400" y="5334000"/>
            <a:ext cx="3940175" cy="1004888"/>
          </a:xfrm>
          <a:prstGeom prst="rect">
            <a:avLst/>
          </a:prstGeom>
          <a:noFill/>
          <a:ln w="9525" algn="ctr">
            <a:noFill/>
            <a:miter lim="800000"/>
            <a:headEnd/>
            <a:tailEnd/>
          </a:ln>
          <a:effectLst/>
        </p:spPr>
        <p:txBody>
          <a:bodyPr anchorCtr="1">
            <a:spAutoFit/>
          </a:bodyPr>
          <a:lstStyle/>
          <a:p>
            <a:pPr algn="ctr">
              <a:spcBef>
                <a:spcPct val="50000"/>
              </a:spcBef>
            </a:pPr>
            <a:r>
              <a:rPr lang="en-US" sz="2400" i="1" dirty="0">
                <a:solidFill>
                  <a:srgbClr val="23238E"/>
                </a:solidFill>
                <a:latin typeface="Times New Roman" pitchFamily="18" charset="0"/>
                <a:cs typeface="Times New Roman" pitchFamily="18" charset="0"/>
              </a:rPr>
              <a:t>p </a:t>
            </a:r>
            <a:r>
              <a:rPr lang="en-US" sz="2400" dirty="0">
                <a:solidFill>
                  <a:srgbClr val="23238E"/>
                </a:solidFill>
                <a:latin typeface="Times New Roman" pitchFamily="18" charset="0"/>
                <a:cs typeface="Times New Roman" pitchFamily="18" charset="0"/>
              </a:rPr>
              <a:t>is a core object (</a:t>
            </a:r>
            <a:r>
              <a:rPr lang="en-US" sz="2400" dirty="0" err="1">
                <a:solidFill>
                  <a:srgbClr val="23238E"/>
                </a:solidFill>
                <a:latin typeface="Times New Roman" pitchFamily="18" charset="0"/>
                <a:cs typeface="Times New Roman" pitchFamily="18" charset="0"/>
              </a:rPr>
              <a:t>MinPts</a:t>
            </a:r>
            <a:r>
              <a:rPr lang="en-US" sz="2400" dirty="0">
                <a:solidFill>
                  <a:srgbClr val="23238E"/>
                </a:solidFill>
                <a:latin typeface="Times New Roman" pitchFamily="18" charset="0"/>
                <a:cs typeface="Times New Roman" pitchFamily="18" charset="0"/>
              </a:rPr>
              <a:t> = 4)</a:t>
            </a:r>
          </a:p>
          <a:p>
            <a:pPr algn="ctr">
              <a:spcBef>
                <a:spcPct val="50000"/>
              </a:spcBef>
            </a:pPr>
            <a:r>
              <a:rPr lang="en-US" sz="2400" i="1" dirty="0">
                <a:solidFill>
                  <a:srgbClr val="23238E"/>
                </a:solidFill>
                <a:latin typeface="Times New Roman" pitchFamily="18" charset="0"/>
                <a:cs typeface="Times New Roman" pitchFamily="18" charset="0"/>
              </a:rPr>
              <a:t>q</a:t>
            </a:r>
            <a:r>
              <a:rPr lang="en-US" sz="2400" dirty="0">
                <a:solidFill>
                  <a:srgbClr val="23238E"/>
                </a:solidFill>
                <a:latin typeface="Times New Roman" pitchFamily="18" charset="0"/>
                <a:cs typeface="Times New Roman" pitchFamily="18" charset="0"/>
              </a:rPr>
              <a:t> is not a core object</a:t>
            </a:r>
            <a:endParaRPr lang="en-US" sz="2400" i="1" dirty="0">
              <a:solidFill>
                <a:srgbClr val="23238E"/>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451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452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452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645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4527"/>
                                        </p:tgtEl>
                                        <p:attrNameLst>
                                          <p:attrName>style.visibility</p:attrName>
                                        </p:attrNameLst>
                                      </p:cBhvr>
                                      <p:to>
                                        <p:strVal val="visible"/>
                                      </p:to>
                                    </p:set>
                                    <p:anim calcmode="lin" valueType="num">
                                      <p:cBhvr additive="base">
                                        <p:cTn id="20" dur="500" fill="hold"/>
                                        <p:tgtEl>
                                          <p:spTgt spid="64527"/>
                                        </p:tgtEl>
                                        <p:attrNameLst>
                                          <p:attrName>ppt_x</p:attrName>
                                        </p:attrNameLst>
                                      </p:cBhvr>
                                      <p:tavLst>
                                        <p:tav tm="0">
                                          <p:val>
                                            <p:strVal val="1+#ppt_w/2"/>
                                          </p:val>
                                        </p:tav>
                                        <p:tav tm="100000">
                                          <p:val>
                                            <p:strVal val="#ppt_x"/>
                                          </p:val>
                                        </p:tav>
                                      </p:tavLst>
                                    </p:anim>
                                    <p:anim calcmode="lin" valueType="num">
                                      <p:cBhvr additive="base">
                                        <p:cTn id="21" dur="500" fill="hold"/>
                                        <p:tgtEl>
                                          <p:spTgt spid="64527"/>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64516"/>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64524"/>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499"/>
                                          </p:stCondLst>
                                        </p:cTn>
                                        <p:tgtEl>
                                          <p:spTgt spid="645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4528"/>
                                        </p:tgtEl>
                                        <p:attrNameLst>
                                          <p:attrName>style.visibility</p:attrName>
                                        </p:attrNameLst>
                                      </p:cBhvr>
                                      <p:to>
                                        <p:strVal val="visible"/>
                                      </p:to>
                                    </p:set>
                                    <p:anim calcmode="lin" valueType="num">
                                      <p:cBhvr additive="base">
                                        <p:cTn id="35" dur="500" fill="hold"/>
                                        <p:tgtEl>
                                          <p:spTgt spid="64528"/>
                                        </p:tgtEl>
                                        <p:attrNameLst>
                                          <p:attrName>ppt_x</p:attrName>
                                        </p:attrNameLst>
                                      </p:cBhvr>
                                      <p:tavLst>
                                        <p:tav tm="0">
                                          <p:val>
                                            <p:strVal val="1+#ppt_w/2"/>
                                          </p:val>
                                        </p:tav>
                                        <p:tav tm="100000">
                                          <p:val>
                                            <p:strVal val="#ppt_x"/>
                                          </p:val>
                                        </p:tav>
                                      </p:tavLst>
                                    </p:anim>
                                    <p:anim calcmode="lin" valueType="num">
                                      <p:cBhvr additive="base">
                                        <p:cTn id="36" dur="500" fill="hold"/>
                                        <p:tgtEl>
                                          <p:spTgt spid="64528"/>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64514"/>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64515"/>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499"/>
                                          </p:stCondLst>
                                        </p:cTn>
                                        <p:tgtEl>
                                          <p:spTgt spid="645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4529"/>
                                        </p:tgtEl>
                                        <p:attrNameLst>
                                          <p:attrName>style.visibility</p:attrName>
                                        </p:attrNameLst>
                                      </p:cBhvr>
                                      <p:to>
                                        <p:strVal val="visible"/>
                                      </p:to>
                                    </p:set>
                                    <p:anim calcmode="lin" valueType="num">
                                      <p:cBhvr additive="base">
                                        <p:cTn id="50" dur="500" fill="hold"/>
                                        <p:tgtEl>
                                          <p:spTgt spid="64529"/>
                                        </p:tgtEl>
                                        <p:attrNameLst>
                                          <p:attrName>ppt_x</p:attrName>
                                        </p:attrNameLst>
                                      </p:cBhvr>
                                      <p:tavLst>
                                        <p:tav tm="0">
                                          <p:val>
                                            <p:strVal val="#ppt_x"/>
                                          </p:val>
                                        </p:tav>
                                        <p:tav tm="100000">
                                          <p:val>
                                            <p:strVal val="#ppt_x"/>
                                          </p:val>
                                        </p:tav>
                                      </p:tavLst>
                                    </p:anim>
                                    <p:anim calcmode="lin" valueType="num">
                                      <p:cBhvr additive="base">
                                        <p:cTn id="51" dur="500" fill="hold"/>
                                        <p:tgtEl>
                                          <p:spTgt spid="64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p:bldP spid="64515" grpId="0" animBg="1"/>
      <p:bldP spid="64516" grpId="0" animBg="1"/>
      <p:bldP spid="64519" grpId="0" animBg="1" autoUpdateAnimBg="0"/>
      <p:bldP spid="64520" grpId="0" animBg="1"/>
      <p:bldP spid="64521" grpId="0" animBg="1"/>
      <p:bldP spid="64522" grpId="0" animBg="1" autoUpdateAnimBg="0"/>
      <p:bldP spid="64523" grpId="0" animBg="1"/>
      <p:bldP spid="64524" grpId="0" autoUpdateAnimBg="0"/>
      <p:bldP spid="64525" grpId="0" autoUpdateAnimBg="0"/>
      <p:bldP spid="64527" grpId="0" autoUpdateAnimBg="0"/>
      <p:bldP spid="64528" grpId="0" autoUpdateAnimBg="0"/>
      <p:bldP spid="6452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1403648" y="908720"/>
            <a:ext cx="7498080" cy="4800600"/>
          </a:xfrm>
        </p:spPr>
        <p:txBody>
          <a:bodyPr/>
          <a:lstStyle/>
          <a:p>
            <a:pPr>
              <a:spcBef>
                <a:spcPct val="50000"/>
              </a:spcBef>
            </a:pPr>
            <a:r>
              <a:rPr lang="en-US" altLang="zh-CN" sz="2400" b="1" dirty="0" smtClean="0">
                <a:latin typeface="Californian FB" pitchFamily="18" charset="0"/>
                <a:ea typeface="SimSun" pitchFamily="2" charset="-122"/>
              </a:rPr>
              <a:t>Directly density –reachable</a:t>
            </a:r>
            <a:r>
              <a:rPr lang="en-US" altLang="zh-CN" sz="2400" dirty="0" smtClean="0">
                <a:latin typeface="Californian FB" pitchFamily="18" charset="0"/>
                <a:ea typeface="SimSun" pitchFamily="2" charset="-122"/>
              </a:rPr>
              <a:t>: A </a:t>
            </a:r>
            <a:r>
              <a:rPr lang="en-US" altLang="zh-CN" sz="2400" dirty="0">
                <a:latin typeface="Californian FB" pitchFamily="18" charset="0"/>
                <a:ea typeface="SimSun" pitchFamily="2" charset="-122"/>
              </a:rPr>
              <a:t>point </a:t>
            </a:r>
            <a:r>
              <a:rPr lang="en-US" altLang="zh-CN" sz="2400" i="1" dirty="0">
                <a:latin typeface="Californian FB" pitchFamily="18" charset="0"/>
                <a:ea typeface="SimSun" pitchFamily="2" charset="-122"/>
              </a:rPr>
              <a:t>p</a:t>
            </a:r>
            <a:r>
              <a:rPr lang="en-US" altLang="zh-CN" sz="2400" dirty="0">
                <a:latin typeface="Californian FB" pitchFamily="18" charset="0"/>
                <a:ea typeface="SimSun" pitchFamily="2" charset="-122"/>
              </a:rPr>
              <a:t> is directly density-reachable from a point </a:t>
            </a:r>
            <a:r>
              <a:rPr lang="en-US" altLang="zh-CN" sz="2400" i="1" dirty="0">
                <a:latin typeface="Californian FB" pitchFamily="18" charset="0"/>
                <a:ea typeface="SimSun" pitchFamily="2" charset="-122"/>
              </a:rPr>
              <a:t>q</a:t>
            </a:r>
            <a:r>
              <a:rPr lang="en-US" altLang="zh-CN" sz="2400" dirty="0">
                <a:latin typeface="Californian FB" pitchFamily="18" charset="0"/>
                <a:ea typeface="SimSun" pitchFamily="2" charset="-122"/>
              </a:rPr>
              <a:t> </a:t>
            </a:r>
            <a:r>
              <a:rPr lang="en-US" altLang="zh-CN" sz="2400" dirty="0" err="1">
                <a:latin typeface="Californian FB" pitchFamily="18" charset="0"/>
                <a:ea typeface="SimSun" pitchFamily="2" charset="-122"/>
              </a:rPr>
              <a:t>w.r.t</a:t>
            </a:r>
            <a:r>
              <a:rPr lang="en-US" altLang="zh-CN" sz="2400" dirty="0">
                <a:latin typeface="Californian FB" pitchFamily="18" charset="0"/>
                <a:ea typeface="SimSun" pitchFamily="2" charset="-122"/>
              </a:rPr>
              <a:t>. </a:t>
            </a:r>
            <a:r>
              <a:rPr lang="en-US" altLang="zh-CN" sz="2400" i="1" dirty="0" err="1">
                <a:latin typeface="Californian FB" pitchFamily="18" charset="0"/>
                <a:ea typeface="SimSun" pitchFamily="2" charset="-122"/>
              </a:rPr>
              <a:t>Eps</a:t>
            </a:r>
            <a:r>
              <a:rPr lang="en-US" altLang="zh-CN" sz="2400" dirty="0">
                <a:latin typeface="Californian FB" pitchFamily="18" charset="0"/>
                <a:ea typeface="SimSun" pitchFamily="2" charset="-122"/>
              </a:rPr>
              <a:t>, </a:t>
            </a:r>
            <a:r>
              <a:rPr lang="en-US" altLang="zh-CN" sz="2400" i="1" dirty="0" err="1">
                <a:latin typeface="Californian FB" pitchFamily="18" charset="0"/>
                <a:ea typeface="SimSun" pitchFamily="2" charset="-122"/>
              </a:rPr>
              <a:t>MinPts</a:t>
            </a:r>
            <a:r>
              <a:rPr lang="en-US" altLang="zh-CN" sz="2400" dirty="0">
                <a:latin typeface="Californian FB" pitchFamily="18" charset="0"/>
                <a:ea typeface="SimSun" pitchFamily="2" charset="-122"/>
              </a:rPr>
              <a:t> if 	</a:t>
            </a:r>
          </a:p>
          <a:p>
            <a:pPr lvl="1">
              <a:spcBef>
                <a:spcPct val="50000"/>
              </a:spcBef>
            </a:pPr>
            <a:r>
              <a:rPr lang="en-US" altLang="zh-CN" sz="2400" i="1" dirty="0">
                <a:latin typeface="Californian FB" pitchFamily="18" charset="0"/>
                <a:ea typeface="SimSun" pitchFamily="2" charset="-122"/>
              </a:rPr>
              <a:t>p</a:t>
            </a:r>
            <a:r>
              <a:rPr lang="en-US" altLang="zh-CN" sz="2400" dirty="0">
                <a:latin typeface="Californian FB" pitchFamily="18" charset="0"/>
                <a:ea typeface="SimSun" pitchFamily="2" charset="-122"/>
              </a:rPr>
              <a:t> belongs to </a:t>
            </a:r>
            <a:r>
              <a:rPr lang="en-US" altLang="zh-CN" sz="2400" i="1" dirty="0" err="1">
                <a:latin typeface="Californian FB" pitchFamily="18" charset="0"/>
                <a:ea typeface="SimSun" pitchFamily="2" charset="-122"/>
              </a:rPr>
              <a:t>N</a:t>
            </a:r>
            <a:r>
              <a:rPr lang="en-US" altLang="zh-CN" sz="2400" i="1" baseline="-25000" dirty="0" err="1">
                <a:latin typeface="Californian FB" pitchFamily="18" charset="0"/>
                <a:ea typeface="SimSun" pitchFamily="2" charset="-122"/>
              </a:rPr>
              <a:t>Eps</a:t>
            </a:r>
            <a:r>
              <a:rPr lang="en-US" altLang="zh-CN" sz="2400" i="1" dirty="0">
                <a:latin typeface="Californian FB" pitchFamily="18" charset="0"/>
                <a:ea typeface="SimSun" pitchFamily="2" charset="-122"/>
              </a:rPr>
              <a:t>(q)</a:t>
            </a:r>
          </a:p>
          <a:p>
            <a:pPr lvl="1">
              <a:spcBef>
                <a:spcPct val="50000"/>
              </a:spcBef>
            </a:pPr>
            <a:r>
              <a:rPr lang="en-US" altLang="zh-CN" sz="2400" dirty="0">
                <a:latin typeface="Californian FB" pitchFamily="18" charset="0"/>
                <a:ea typeface="SimSun" pitchFamily="2" charset="-122"/>
              </a:rPr>
              <a:t>core point condition:</a:t>
            </a:r>
          </a:p>
          <a:p>
            <a:pPr lvl="1">
              <a:spcBef>
                <a:spcPct val="50000"/>
              </a:spcBef>
              <a:buFont typeface="Wingdings" pitchFamily="2" charset="2"/>
              <a:buNone/>
            </a:pPr>
            <a:r>
              <a:rPr lang="en-US" altLang="zh-CN" sz="2400" dirty="0">
                <a:latin typeface="Californian FB" pitchFamily="18" charset="0"/>
                <a:ea typeface="SimSun" pitchFamily="2" charset="-122"/>
              </a:rPr>
              <a:t>    |</a:t>
            </a:r>
            <a:r>
              <a:rPr lang="en-US" altLang="zh-CN" sz="2400" i="1" dirty="0" err="1">
                <a:latin typeface="Californian FB" pitchFamily="18" charset="0"/>
                <a:ea typeface="SimSun" pitchFamily="2" charset="-122"/>
              </a:rPr>
              <a:t>N</a:t>
            </a:r>
            <a:r>
              <a:rPr lang="en-US" altLang="zh-CN" sz="2400" i="1" baseline="-25000" dirty="0" err="1">
                <a:latin typeface="Californian FB" pitchFamily="18" charset="0"/>
                <a:ea typeface="SimSun" pitchFamily="2" charset="-122"/>
              </a:rPr>
              <a:t>Eps</a:t>
            </a:r>
            <a:r>
              <a:rPr lang="en-US" altLang="zh-CN" sz="2400" i="1" dirty="0">
                <a:latin typeface="Californian FB" pitchFamily="18" charset="0"/>
                <a:ea typeface="SimSun" pitchFamily="2" charset="-122"/>
              </a:rPr>
              <a:t> (q)</a:t>
            </a:r>
            <a:r>
              <a:rPr lang="en-US" altLang="zh-CN" sz="2400" dirty="0">
                <a:latin typeface="Californian FB" pitchFamily="18" charset="0"/>
                <a:ea typeface="SimSun" pitchFamily="2" charset="-122"/>
              </a:rPr>
              <a:t>| &gt;= </a:t>
            </a:r>
            <a:r>
              <a:rPr lang="en-US" altLang="zh-CN" sz="2400" i="1" dirty="0" err="1">
                <a:latin typeface="Californian FB" pitchFamily="18" charset="0"/>
                <a:ea typeface="SimSun" pitchFamily="2" charset="-122"/>
              </a:rPr>
              <a:t>MinPts</a:t>
            </a:r>
            <a:r>
              <a:rPr lang="en-US" altLang="zh-CN" sz="2400" dirty="0">
                <a:latin typeface="Californian FB" pitchFamily="18" charset="0"/>
                <a:ea typeface="SimSun" pitchFamily="2" charset="-122"/>
              </a:rPr>
              <a:t> </a:t>
            </a:r>
            <a:endParaRPr lang="en-US" altLang="zh-CN" sz="2400" i="1" dirty="0">
              <a:latin typeface="Californian FB" pitchFamily="18" charset="0"/>
              <a:ea typeface="SimSun" pitchFamily="2" charset="-122"/>
            </a:endParaRPr>
          </a:p>
          <a:p>
            <a:endParaRPr lang="en-US" dirty="0"/>
          </a:p>
        </p:txBody>
      </p:sp>
      <p:pic>
        <p:nvPicPr>
          <p:cNvPr id="79877" name="Picture 5"/>
          <p:cNvPicPr>
            <a:picLocks noChangeAspect="1" noChangeArrowheads="1"/>
          </p:cNvPicPr>
          <p:nvPr/>
        </p:nvPicPr>
        <p:blipFill>
          <a:blip r:embed="rId2" cstate="print"/>
          <a:srcRect/>
          <a:stretch>
            <a:fillRect/>
          </a:stretch>
        </p:blipFill>
        <p:spPr bwMode="auto">
          <a:xfrm>
            <a:off x="4211960" y="3717032"/>
            <a:ext cx="4320480" cy="244827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90000"/>
              </a:lnSpc>
            </a:pPr>
            <a:r>
              <a:rPr lang="en-US" sz="2400" b="1" dirty="0" smtClean="0">
                <a:effectLst>
                  <a:outerShdw blurRad="38100" dist="38100" dir="2700000" algn="tl">
                    <a:srgbClr val="C0C0C0"/>
                  </a:outerShdw>
                </a:effectLst>
                <a:latin typeface="Californian FB" pitchFamily="18" charset="0"/>
              </a:rPr>
              <a:t>Density-reachable: </a:t>
            </a:r>
          </a:p>
          <a:p>
            <a:pPr lvl="1">
              <a:lnSpc>
                <a:spcPct val="90000"/>
              </a:lnSpc>
            </a:pPr>
            <a:r>
              <a:rPr lang="en-US" sz="2400" dirty="0" smtClean="0">
                <a:latin typeface="Californian FB" pitchFamily="18" charset="0"/>
              </a:rPr>
              <a:t>An object </a:t>
            </a:r>
            <a:r>
              <a:rPr lang="en-US" sz="2400" i="1" dirty="0" smtClean="0">
                <a:latin typeface="Californian FB" pitchFamily="18" charset="0"/>
              </a:rPr>
              <a:t>p</a:t>
            </a:r>
            <a:r>
              <a:rPr lang="en-US" sz="2400" dirty="0" smtClean="0">
                <a:latin typeface="Californian FB" pitchFamily="18" charset="0"/>
              </a:rPr>
              <a:t> is density-reachable from </a:t>
            </a:r>
            <a:r>
              <a:rPr lang="en-US" sz="2400" i="1" dirty="0" smtClean="0">
                <a:latin typeface="Californian FB" pitchFamily="18" charset="0"/>
              </a:rPr>
              <a:t>q</a:t>
            </a:r>
            <a:r>
              <a:rPr lang="en-US" sz="2400" dirty="0" smtClean="0">
                <a:latin typeface="Californian FB" pitchFamily="18" charset="0"/>
              </a:rPr>
              <a:t>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r>
              <a:rPr lang="en-US" sz="2400" dirty="0" smtClean="0">
                <a:latin typeface="Californian FB" pitchFamily="18" charset="0"/>
              </a:rPr>
              <a:t> if there is a chain of objects </a:t>
            </a:r>
            <a:r>
              <a:rPr lang="en-US" sz="2400" i="1" dirty="0" smtClean="0">
                <a:latin typeface="Californian FB" pitchFamily="18" charset="0"/>
              </a:rPr>
              <a:t>p</a:t>
            </a:r>
            <a:r>
              <a:rPr lang="en-US" sz="2400" i="1" baseline="-25000" dirty="0" smtClean="0">
                <a:latin typeface="Californian FB" pitchFamily="18" charset="0"/>
              </a:rPr>
              <a:t>1</a:t>
            </a:r>
            <a:r>
              <a:rPr lang="en-US" sz="2400" dirty="0" smtClean="0">
                <a:latin typeface="Californian FB" pitchFamily="18" charset="0"/>
              </a:rPr>
              <a:t>,…,</a:t>
            </a:r>
            <a:r>
              <a:rPr lang="en-US" sz="2400" i="1" dirty="0" err="1" smtClean="0">
                <a:latin typeface="Californian FB" pitchFamily="18" charset="0"/>
              </a:rPr>
              <a:t>p</a:t>
            </a:r>
            <a:r>
              <a:rPr lang="en-US" sz="2400" i="1" baseline="-25000" dirty="0" err="1" smtClean="0">
                <a:latin typeface="Californian FB" pitchFamily="18" charset="0"/>
              </a:rPr>
              <a:t>n</a:t>
            </a:r>
            <a:r>
              <a:rPr lang="en-US" sz="2400" dirty="0" smtClean="0">
                <a:latin typeface="Californian FB" pitchFamily="18" charset="0"/>
              </a:rPr>
              <a:t>, with </a:t>
            </a:r>
            <a:r>
              <a:rPr lang="en-US" sz="2400" i="1" dirty="0" smtClean="0">
                <a:latin typeface="Californian FB" pitchFamily="18" charset="0"/>
              </a:rPr>
              <a:t>p</a:t>
            </a:r>
            <a:r>
              <a:rPr lang="en-US" sz="2400" i="1" baseline="-25000" dirty="0" smtClean="0">
                <a:latin typeface="Californian FB" pitchFamily="18" charset="0"/>
              </a:rPr>
              <a:t>1</a:t>
            </a:r>
            <a:r>
              <a:rPr lang="en-US" sz="2400" dirty="0" smtClean="0">
                <a:latin typeface="Californian FB" pitchFamily="18" charset="0"/>
              </a:rPr>
              <a:t>=</a:t>
            </a:r>
            <a:r>
              <a:rPr lang="en-US" sz="2400" i="1" dirty="0" smtClean="0">
                <a:latin typeface="Californian FB" pitchFamily="18" charset="0"/>
              </a:rPr>
              <a:t>q</a:t>
            </a:r>
            <a:r>
              <a:rPr lang="en-US" sz="2400" dirty="0" smtClean="0">
                <a:latin typeface="Californian FB" pitchFamily="18" charset="0"/>
              </a:rPr>
              <a:t>, </a:t>
            </a:r>
            <a:r>
              <a:rPr lang="en-US" sz="2400" i="1" dirty="0" err="1" smtClean="0">
                <a:latin typeface="Californian FB" pitchFamily="18" charset="0"/>
              </a:rPr>
              <a:t>p</a:t>
            </a:r>
            <a:r>
              <a:rPr lang="en-US" sz="2400" i="1" baseline="-25000" dirty="0" err="1" smtClean="0">
                <a:latin typeface="Californian FB" pitchFamily="18" charset="0"/>
              </a:rPr>
              <a:t>n</a:t>
            </a:r>
            <a:r>
              <a:rPr lang="en-US" sz="2400" dirty="0" smtClean="0">
                <a:latin typeface="Californian FB" pitchFamily="18" charset="0"/>
              </a:rPr>
              <a:t>=</a:t>
            </a:r>
            <a:r>
              <a:rPr lang="en-US" sz="2400" i="1" dirty="0" smtClean="0">
                <a:latin typeface="Californian FB" pitchFamily="18" charset="0"/>
              </a:rPr>
              <a:t>p</a:t>
            </a:r>
            <a:r>
              <a:rPr lang="en-US" sz="2400" dirty="0" smtClean="0">
                <a:latin typeface="Californian FB" pitchFamily="18" charset="0"/>
              </a:rPr>
              <a:t> such that </a:t>
            </a:r>
            <a:r>
              <a:rPr lang="en-US" sz="2400" i="1" dirty="0" smtClean="0">
                <a:latin typeface="Californian FB" pitchFamily="18" charset="0"/>
              </a:rPr>
              <a:t>p</a:t>
            </a:r>
            <a:r>
              <a:rPr lang="en-US" sz="2400" i="1" baseline="-25000" dirty="0" smtClean="0">
                <a:latin typeface="Californian FB" pitchFamily="18" charset="0"/>
              </a:rPr>
              <a:t>i+1</a:t>
            </a:r>
            <a:r>
              <a:rPr lang="en-US" sz="2400" dirty="0" smtClean="0">
                <a:latin typeface="Californian FB" pitchFamily="18" charset="0"/>
              </a:rPr>
              <a:t>is directly density-reachable from </a:t>
            </a:r>
            <a:r>
              <a:rPr lang="en-US" sz="2400" i="1" dirty="0" smtClean="0">
                <a:latin typeface="Californian FB" pitchFamily="18" charset="0"/>
              </a:rPr>
              <a:t>p</a:t>
            </a:r>
            <a:r>
              <a:rPr lang="en-US" sz="2400" i="1" baseline="-25000" dirty="0" smtClean="0">
                <a:latin typeface="Californian FB" pitchFamily="18" charset="0"/>
              </a:rPr>
              <a:t>i</a:t>
            </a:r>
            <a:r>
              <a:rPr lang="en-US" sz="2400" dirty="0" smtClean="0">
                <a:latin typeface="Californian FB" pitchFamily="18" charset="0"/>
              </a:rPr>
              <a:t>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r>
              <a:rPr lang="en-US" sz="2400" dirty="0" smtClean="0">
                <a:latin typeface="Californian FB" pitchFamily="18" charset="0"/>
              </a:rPr>
              <a:t> for all 1 &lt;= </a:t>
            </a:r>
            <a:r>
              <a:rPr lang="en-US" sz="2400" i="1" dirty="0" err="1" smtClean="0">
                <a:latin typeface="Californian FB" pitchFamily="18" charset="0"/>
              </a:rPr>
              <a:t>i</a:t>
            </a:r>
            <a:r>
              <a:rPr lang="en-US" sz="2400" dirty="0" smtClean="0">
                <a:latin typeface="Californian FB" pitchFamily="18" charset="0"/>
              </a:rPr>
              <a:t> &lt;= </a:t>
            </a:r>
            <a:r>
              <a:rPr lang="en-US" sz="2400" i="1" dirty="0" smtClean="0">
                <a:latin typeface="Californian FB" pitchFamily="18" charset="0"/>
              </a:rPr>
              <a:t>n</a:t>
            </a:r>
          </a:p>
          <a:p>
            <a:pPr lvl="1">
              <a:lnSpc>
                <a:spcPct val="90000"/>
              </a:lnSpc>
            </a:pPr>
            <a:r>
              <a:rPr lang="en-US" sz="2400" dirty="0" smtClean="0">
                <a:latin typeface="Californian FB" pitchFamily="18" charset="0"/>
              </a:rPr>
              <a:t>Two border points of same cluster are not density reachable from each other because the core point condition might not hold for both of them. </a:t>
            </a:r>
            <a:endParaRPr lang="en-US" sz="2400" i="1" dirty="0" smtClean="0">
              <a:latin typeface="Californian FB" pitchFamily="18" charset="0"/>
            </a:endParaRPr>
          </a:p>
          <a:p>
            <a:pPr lvl="1">
              <a:lnSpc>
                <a:spcPct val="90000"/>
              </a:lnSpc>
            </a:pPr>
            <a:endParaRPr lang="en-US" sz="2400" i="1" dirty="0" smtClean="0">
              <a:latin typeface="Californian FB" pitchFamily="18" charset="0"/>
            </a:endParaRPr>
          </a:p>
          <a:p>
            <a:pPr lvl="8">
              <a:lnSpc>
                <a:spcPct val="90000"/>
              </a:lnSpc>
              <a:buNone/>
            </a:pPr>
            <a:r>
              <a:rPr lang="en-US" sz="2400" dirty="0" smtClean="0">
                <a:latin typeface="Californian FB" pitchFamily="18" charset="0"/>
              </a:rPr>
              <a:t> </a:t>
            </a:r>
          </a:p>
          <a:p>
            <a:pPr lvl="8">
              <a:lnSpc>
                <a:spcPct val="90000"/>
              </a:lnSpc>
            </a:pPr>
            <a:r>
              <a:rPr lang="en-US" sz="2400" i="1" dirty="0" smtClean="0">
                <a:latin typeface="Californian FB" pitchFamily="18" charset="0"/>
              </a:rPr>
              <a:t> q</a:t>
            </a:r>
            <a:r>
              <a:rPr lang="en-US" sz="2400" dirty="0" smtClean="0">
                <a:latin typeface="Californian FB" pitchFamily="18" charset="0"/>
              </a:rPr>
              <a:t> is density-reachable from </a:t>
            </a:r>
            <a:r>
              <a:rPr lang="en-US" sz="2400" i="1" dirty="0" smtClean="0">
                <a:latin typeface="Californian FB" pitchFamily="18" charset="0"/>
              </a:rPr>
              <a:t>p</a:t>
            </a:r>
          </a:p>
          <a:p>
            <a:pPr lvl="8">
              <a:lnSpc>
                <a:spcPct val="90000"/>
              </a:lnSpc>
            </a:pPr>
            <a:endParaRPr lang="en-US" sz="2400" i="1" dirty="0" smtClean="0">
              <a:latin typeface="Californian FB" pitchFamily="18" charset="0"/>
            </a:endParaRPr>
          </a:p>
          <a:p>
            <a:pPr lvl="8">
              <a:lnSpc>
                <a:spcPct val="90000"/>
              </a:lnSpc>
              <a:buNone/>
            </a:pPr>
            <a:endParaRPr lang="en-US" sz="2400" i="1" dirty="0" smtClean="0">
              <a:latin typeface="Californian FB" pitchFamily="18" charset="0"/>
            </a:endParaRPr>
          </a:p>
        </p:txBody>
      </p:sp>
      <p:sp>
        <p:nvSpPr>
          <p:cNvPr id="15" name="Oval 4"/>
          <p:cNvSpPr>
            <a:spLocks noChangeArrowheads="1"/>
          </p:cNvSpPr>
          <p:nvPr/>
        </p:nvSpPr>
        <p:spPr bwMode="auto">
          <a:xfrm>
            <a:off x="1066800" y="50292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16" name="Oval 5"/>
          <p:cNvSpPr>
            <a:spLocks noChangeArrowheads="1"/>
          </p:cNvSpPr>
          <p:nvPr/>
        </p:nvSpPr>
        <p:spPr bwMode="auto">
          <a:xfrm>
            <a:off x="1752600" y="49530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17" name="Oval 6"/>
          <p:cNvSpPr>
            <a:spLocks noChangeArrowheads="1"/>
          </p:cNvSpPr>
          <p:nvPr/>
        </p:nvSpPr>
        <p:spPr bwMode="auto">
          <a:xfrm>
            <a:off x="2362200" y="50292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18" name="Oval 7"/>
          <p:cNvSpPr>
            <a:spLocks noChangeArrowheads="1"/>
          </p:cNvSpPr>
          <p:nvPr/>
        </p:nvSpPr>
        <p:spPr bwMode="auto">
          <a:xfrm>
            <a:off x="2057400" y="57912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endParaRPr lang="en-US" sz="2400" i="1">
              <a:solidFill>
                <a:srgbClr val="FF0000"/>
              </a:solidFill>
              <a:latin typeface="Times New Roman" pitchFamily="18" charset="0"/>
              <a:cs typeface="Times New Roman" pitchFamily="18" charset="0"/>
            </a:endParaRPr>
          </a:p>
        </p:txBody>
      </p:sp>
      <p:sp>
        <p:nvSpPr>
          <p:cNvPr id="19" name="Oval 8"/>
          <p:cNvSpPr>
            <a:spLocks noChangeArrowheads="1"/>
          </p:cNvSpPr>
          <p:nvPr/>
        </p:nvSpPr>
        <p:spPr bwMode="auto">
          <a:xfrm>
            <a:off x="2971800" y="59436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20" name="Oval 9"/>
          <p:cNvSpPr>
            <a:spLocks noChangeArrowheads="1"/>
          </p:cNvSpPr>
          <p:nvPr/>
        </p:nvSpPr>
        <p:spPr bwMode="auto">
          <a:xfrm>
            <a:off x="2362200" y="55626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p</a:t>
            </a:r>
          </a:p>
        </p:txBody>
      </p:sp>
      <p:sp>
        <p:nvSpPr>
          <p:cNvPr id="21" name="Oval 11"/>
          <p:cNvSpPr>
            <a:spLocks noChangeArrowheads="1"/>
          </p:cNvSpPr>
          <p:nvPr/>
        </p:nvSpPr>
        <p:spPr bwMode="auto">
          <a:xfrm>
            <a:off x="1600200" y="49530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22" name="Oval 12"/>
          <p:cNvSpPr>
            <a:spLocks noChangeArrowheads="1"/>
          </p:cNvSpPr>
          <p:nvPr/>
        </p:nvSpPr>
        <p:spPr bwMode="auto">
          <a:xfrm>
            <a:off x="533400" y="44958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23" name="Oval 13"/>
          <p:cNvSpPr>
            <a:spLocks noChangeArrowheads="1"/>
          </p:cNvSpPr>
          <p:nvPr/>
        </p:nvSpPr>
        <p:spPr bwMode="auto">
          <a:xfrm>
            <a:off x="1295400" y="62484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24" name="Oval 14"/>
          <p:cNvSpPr>
            <a:spLocks noChangeArrowheads="1"/>
          </p:cNvSpPr>
          <p:nvPr/>
        </p:nvSpPr>
        <p:spPr bwMode="auto">
          <a:xfrm>
            <a:off x="1143000" y="51054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q</a:t>
            </a:r>
          </a:p>
        </p:txBody>
      </p:sp>
      <p:sp>
        <p:nvSpPr>
          <p:cNvPr id="25" name="Oval 15"/>
          <p:cNvSpPr>
            <a:spLocks noChangeArrowheads="1"/>
          </p:cNvSpPr>
          <p:nvPr/>
        </p:nvSpPr>
        <p:spPr bwMode="auto">
          <a:xfrm>
            <a:off x="1676400" y="56388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endParaRPr lang="en-US" sz="2400" i="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b="1" dirty="0" smtClean="0">
                <a:effectLst>
                  <a:outerShdw blurRad="38100" dist="38100" dir="2700000" algn="tl">
                    <a:srgbClr val="C0C0C0"/>
                  </a:outerShdw>
                </a:effectLst>
                <a:latin typeface="Californian FB" pitchFamily="18" charset="0"/>
              </a:rPr>
              <a:t>Density-connectivity</a:t>
            </a:r>
          </a:p>
          <a:p>
            <a:pPr lvl="1"/>
            <a:r>
              <a:rPr lang="en-US" sz="2400" dirty="0" smtClean="0">
                <a:latin typeface="Californian FB" pitchFamily="18" charset="0"/>
              </a:rPr>
              <a:t>Object </a:t>
            </a:r>
            <a:r>
              <a:rPr lang="en-US" sz="2400" i="1" dirty="0" smtClean="0">
                <a:latin typeface="Californian FB" pitchFamily="18" charset="0"/>
              </a:rPr>
              <a:t>p</a:t>
            </a:r>
            <a:r>
              <a:rPr lang="en-US" sz="2400" dirty="0" smtClean="0">
                <a:latin typeface="Californian FB" pitchFamily="18" charset="0"/>
              </a:rPr>
              <a:t> is density-connected to object </a:t>
            </a:r>
            <a:r>
              <a:rPr lang="en-US" sz="2400" i="1" dirty="0" smtClean="0">
                <a:latin typeface="Californian FB" pitchFamily="18" charset="0"/>
              </a:rPr>
              <a:t>q</a:t>
            </a:r>
            <a:r>
              <a:rPr lang="en-US" sz="2400" dirty="0" smtClean="0">
                <a:latin typeface="Californian FB" pitchFamily="18" charset="0"/>
              </a:rPr>
              <a:t>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r>
              <a:rPr lang="en-US" sz="2400" dirty="0" smtClean="0">
                <a:latin typeface="Californian FB" pitchFamily="18" charset="0"/>
              </a:rPr>
              <a:t> if there is an object </a:t>
            </a:r>
            <a:r>
              <a:rPr lang="en-US" sz="2400" i="1" dirty="0" smtClean="0">
                <a:latin typeface="Californian FB" pitchFamily="18" charset="0"/>
              </a:rPr>
              <a:t>o</a:t>
            </a:r>
            <a:r>
              <a:rPr lang="en-US" sz="2400" dirty="0" smtClean="0">
                <a:latin typeface="Californian FB" pitchFamily="18" charset="0"/>
              </a:rPr>
              <a:t> such that both </a:t>
            </a:r>
            <a:r>
              <a:rPr lang="en-US" sz="2400" i="1" dirty="0" smtClean="0">
                <a:latin typeface="Californian FB" pitchFamily="18" charset="0"/>
              </a:rPr>
              <a:t>p</a:t>
            </a:r>
            <a:r>
              <a:rPr lang="en-US" sz="2400" dirty="0" smtClean="0">
                <a:latin typeface="Californian FB" pitchFamily="18" charset="0"/>
              </a:rPr>
              <a:t> and </a:t>
            </a:r>
            <a:r>
              <a:rPr lang="en-US" sz="2400" i="1" dirty="0" smtClean="0">
                <a:latin typeface="Californian FB" pitchFamily="18" charset="0"/>
              </a:rPr>
              <a:t>q</a:t>
            </a:r>
            <a:r>
              <a:rPr lang="en-US" sz="2400" dirty="0" smtClean="0">
                <a:latin typeface="Californian FB" pitchFamily="18" charset="0"/>
              </a:rPr>
              <a:t> are density-reachable from </a:t>
            </a:r>
            <a:r>
              <a:rPr lang="en-US" sz="2400" i="1" dirty="0" smtClean="0">
                <a:latin typeface="Californian FB" pitchFamily="18" charset="0"/>
              </a:rPr>
              <a:t>o</a:t>
            </a:r>
            <a:r>
              <a:rPr lang="en-US" sz="2400" dirty="0" smtClean="0">
                <a:latin typeface="Californian FB" pitchFamily="18" charset="0"/>
              </a:rPr>
              <a:t>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endParaRPr lang="en-US" sz="2400" i="1" dirty="0" smtClean="0">
              <a:latin typeface="Californian FB" pitchFamily="18" charset="0"/>
            </a:endParaRPr>
          </a:p>
          <a:p>
            <a:pPr lvl="8"/>
            <a:endParaRPr lang="en-US" sz="2400" i="1" dirty="0" smtClean="0">
              <a:latin typeface="Californian FB" pitchFamily="18" charset="0"/>
            </a:endParaRPr>
          </a:p>
          <a:p>
            <a:pPr lvl="8"/>
            <a:endParaRPr lang="en-US" sz="2400" i="1" dirty="0" smtClean="0">
              <a:latin typeface="Californian FB" pitchFamily="18" charset="0"/>
            </a:endParaRPr>
          </a:p>
          <a:p>
            <a:pPr lvl="8"/>
            <a:endParaRPr lang="en-US" sz="2400" i="1" dirty="0" smtClean="0">
              <a:latin typeface="Californian FB" pitchFamily="18" charset="0"/>
            </a:endParaRPr>
          </a:p>
          <a:p>
            <a:pPr lvl="8"/>
            <a:r>
              <a:rPr lang="en-US" sz="2400" i="1" dirty="0" smtClean="0">
                <a:latin typeface="Californian FB" pitchFamily="18" charset="0"/>
              </a:rPr>
              <a:t>P </a:t>
            </a:r>
            <a:r>
              <a:rPr lang="en-US" sz="2400" dirty="0" smtClean="0">
                <a:latin typeface="Californian FB" pitchFamily="18" charset="0"/>
              </a:rPr>
              <a:t>and</a:t>
            </a:r>
            <a:r>
              <a:rPr lang="en-US" sz="2400" i="1" dirty="0" smtClean="0">
                <a:latin typeface="Californian FB" pitchFamily="18" charset="0"/>
              </a:rPr>
              <a:t> q</a:t>
            </a:r>
            <a:r>
              <a:rPr lang="en-US" sz="2400" dirty="0" smtClean="0">
                <a:latin typeface="Californian FB" pitchFamily="18" charset="0"/>
              </a:rPr>
              <a:t> are density-connected to each other by </a:t>
            </a:r>
            <a:r>
              <a:rPr lang="en-US" sz="2400" i="1" dirty="0" smtClean="0">
                <a:latin typeface="Californian FB" pitchFamily="18" charset="0"/>
              </a:rPr>
              <a:t>r</a:t>
            </a:r>
          </a:p>
          <a:p>
            <a:pPr lvl="8"/>
            <a:r>
              <a:rPr lang="en-US" sz="2400" dirty="0" smtClean="0">
                <a:latin typeface="Californian FB" pitchFamily="18" charset="0"/>
              </a:rPr>
              <a:t>Density-connectivity is symmetric</a:t>
            </a:r>
          </a:p>
          <a:p>
            <a:pPr lvl="8"/>
            <a:endParaRPr lang="en-US" sz="2400" i="1" dirty="0" smtClean="0">
              <a:latin typeface="Californian FB" pitchFamily="18" charset="0"/>
            </a:endParaRPr>
          </a:p>
          <a:p>
            <a:pPr>
              <a:buNone/>
            </a:pPr>
            <a:r>
              <a:rPr lang="en-US" sz="2400" dirty="0" smtClean="0">
                <a:latin typeface="Californian FB" pitchFamily="18" charset="0"/>
              </a:rPr>
              <a:t>		</a:t>
            </a:r>
          </a:p>
          <a:p>
            <a:pPr>
              <a:buNone/>
            </a:pPr>
            <a:r>
              <a:rPr lang="en-US" sz="2400" dirty="0" smtClean="0">
                <a:latin typeface="Californian FB" pitchFamily="18" charset="0"/>
              </a:rPr>
              <a:t>		</a:t>
            </a:r>
            <a:endParaRPr lang="en-IN" sz="2400" dirty="0">
              <a:latin typeface="Californian FB" pitchFamily="18" charset="0"/>
            </a:endParaRPr>
          </a:p>
        </p:txBody>
      </p:sp>
      <p:sp>
        <p:nvSpPr>
          <p:cNvPr id="6" name="Oval 4"/>
          <p:cNvSpPr>
            <a:spLocks noChangeArrowheads="1"/>
          </p:cNvSpPr>
          <p:nvPr/>
        </p:nvSpPr>
        <p:spPr bwMode="auto">
          <a:xfrm>
            <a:off x="1066800" y="49530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7" name="Oval 5"/>
          <p:cNvSpPr>
            <a:spLocks noChangeArrowheads="1"/>
          </p:cNvSpPr>
          <p:nvPr/>
        </p:nvSpPr>
        <p:spPr bwMode="auto">
          <a:xfrm>
            <a:off x="1752600" y="48768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8" name="Oval 6"/>
          <p:cNvSpPr>
            <a:spLocks noChangeArrowheads="1"/>
          </p:cNvSpPr>
          <p:nvPr/>
        </p:nvSpPr>
        <p:spPr bwMode="auto">
          <a:xfrm>
            <a:off x="2362200" y="49530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9" name="Oval 7"/>
          <p:cNvSpPr>
            <a:spLocks noChangeArrowheads="1"/>
          </p:cNvSpPr>
          <p:nvPr/>
        </p:nvSpPr>
        <p:spPr bwMode="auto">
          <a:xfrm>
            <a:off x="2057400" y="57150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endParaRPr lang="en-US" sz="2400" i="1">
              <a:solidFill>
                <a:srgbClr val="FF0000"/>
              </a:solidFill>
              <a:latin typeface="Times New Roman" pitchFamily="18" charset="0"/>
              <a:cs typeface="Times New Roman" pitchFamily="18" charset="0"/>
            </a:endParaRPr>
          </a:p>
        </p:txBody>
      </p:sp>
      <p:sp>
        <p:nvSpPr>
          <p:cNvPr id="10" name="Oval 8"/>
          <p:cNvSpPr>
            <a:spLocks noChangeArrowheads="1"/>
          </p:cNvSpPr>
          <p:nvPr/>
        </p:nvSpPr>
        <p:spPr bwMode="auto">
          <a:xfrm>
            <a:off x="2971800" y="58674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11" name="Oval 9"/>
          <p:cNvSpPr>
            <a:spLocks noChangeArrowheads="1"/>
          </p:cNvSpPr>
          <p:nvPr/>
        </p:nvSpPr>
        <p:spPr bwMode="auto">
          <a:xfrm>
            <a:off x="2362200" y="54864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p</a:t>
            </a:r>
          </a:p>
        </p:txBody>
      </p:sp>
      <p:sp>
        <p:nvSpPr>
          <p:cNvPr id="12" name="Oval 10"/>
          <p:cNvSpPr>
            <a:spLocks noChangeArrowheads="1"/>
          </p:cNvSpPr>
          <p:nvPr/>
        </p:nvSpPr>
        <p:spPr bwMode="auto">
          <a:xfrm>
            <a:off x="1600200" y="48768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13" name="Oval 11"/>
          <p:cNvSpPr>
            <a:spLocks noChangeArrowheads="1"/>
          </p:cNvSpPr>
          <p:nvPr/>
        </p:nvSpPr>
        <p:spPr bwMode="auto">
          <a:xfrm>
            <a:off x="533400" y="4419600"/>
            <a:ext cx="1447800" cy="1447800"/>
          </a:xfrm>
          <a:prstGeom prst="ellipse">
            <a:avLst/>
          </a:prstGeom>
          <a:noFill/>
          <a:ln w="9525">
            <a:solidFill>
              <a:schemeClr val="tx1"/>
            </a:solidFill>
            <a:round/>
            <a:headEnd/>
            <a:tailEnd/>
          </a:ln>
          <a:effectLst/>
        </p:spPr>
        <p:txBody>
          <a:bodyPr wrap="none" anchor="ctr"/>
          <a:lstStyle/>
          <a:p>
            <a:endParaRPr lang="en-IN"/>
          </a:p>
        </p:txBody>
      </p:sp>
      <p:sp>
        <p:nvSpPr>
          <p:cNvPr id="14" name="Oval 12"/>
          <p:cNvSpPr>
            <a:spLocks noChangeArrowheads="1"/>
          </p:cNvSpPr>
          <p:nvPr/>
        </p:nvSpPr>
        <p:spPr bwMode="auto">
          <a:xfrm>
            <a:off x="1295400" y="61722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15" name="Oval 13"/>
          <p:cNvSpPr>
            <a:spLocks noChangeArrowheads="1"/>
          </p:cNvSpPr>
          <p:nvPr/>
        </p:nvSpPr>
        <p:spPr bwMode="auto">
          <a:xfrm>
            <a:off x="1143000" y="50292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q</a:t>
            </a:r>
          </a:p>
        </p:txBody>
      </p:sp>
      <p:sp>
        <p:nvSpPr>
          <p:cNvPr id="16" name="Oval 14"/>
          <p:cNvSpPr>
            <a:spLocks noChangeArrowheads="1"/>
          </p:cNvSpPr>
          <p:nvPr/>
        </p:nvSpPr>
        <p:spPr bwMode="auto">
          <a:xfrm>
            <a:off x="1676400" y="55626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1"/>
          <a:lstStyle/>
          <a:p>
            <a:pPr algn="ctr"/>
            <a:r>
              <a:rPr lang="en-US" sz="2400" i="1">
                <a:solidFill>
                  <a:srgbClr val="FF0000"/>
                </a:solidFill>
                <a:latin typeface="Times New Roman" pitchFamily="18" charset="0"/>
                <a:cs typeface="Times New Roman" pitchFamily="18" charset="0"/>
              </a:rPr>
              <a:t>r</a:t>
            </a:r>
          </a:p>
        </p:txBody>
      </p:sp>
      <p:sp>
        <p:nvSpPr>
          <p:cNvPr id="17" name="Oval 15"/>
          <p:cNvSpPr>
            <a:spLocks noChangeArrowheads="1"/>
          </p:cNvSpPr>
          <p:nvPr/>
        </p:nvSpPr>
        <p:spPr bwMode="auto">
          <a:xfrm>
            <a:off x="1219200" y="54864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
        <p:nvSpPr>
          <p:cNvPr id="18" name="Oval 16"/>
          <p:cNvSpPr>
            <a:spLocks noChangeArrowheads="1"/>
          </p:cNvSpPr>
          <p:nvPr/>
        </p:nvSpPr>
        <p:spPr bwMode="auto">
          <a:xfrm>
            <a:off x="685800" y="4953000"/>
            <a:ext cx="228600" cy="228600"/>
          </a:xfrm>
          <a:prstGeom prst="ellipse">
            <a:avLst/>
          </a:prstGeom>
          <a:solidFill>
            <a:srgbClr val="95FFE3"/>
          </a:solidFill>
          <a:ln w="9525">
            <a:solidFill>
              <a:schemeClr val="tx1"/>
            </a:solidFill>
            <a:round/>
            <a:headEnd/>
            <a:tailEnd/>
          </a:ln>
          <a:effectLst>
            <a:outerShdw dist="56796" dir="12393903" algn="ctr" rotWithShape="0">
              <a:schemeClr val="bg2"/>
            </a:outerShdw>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effectLst>
                  <a:outerShdw blurRad="38100" dist="38100" dir="2700000" algn="tl">
                    <a:srgbClr val="000000">
                      <a:alpha val="43137"/>
                    </a:srgbClr>
                  </a:outerShdw>
                </a:effectLst>
              </a:rPr>
              <a:t>Definition of a cluster </a:t>
            </a:r>
            <a:r>
              <a:rPr lang="en-US" dirty="0" err="1" smtClean="0">
                <a:effectLst>
                  <a:outerShdw blurRad="38100" dist="38100" dir="2700000" algn="tl">
                    <a:srgbClr val="000000">
                      <a:alpha val="43137"/>
                    </a:srgbClr>
                  </a:outerShdw>
                </a:effectLst>
              </a:rPr>
              <a:t>wrt</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Eps</a:t>
            </a:r>
            <a:r>
              <a:rPr lang="en-US" dirty="0" smtClean="0">
                <a:effectLst>
                  <a:outerShdw blurRad="38100" dist="38100" dir="2700000" algn="tl">
                    <a:srgbClr val="000000">
                      <a:alpha val="43137"/>
                    </a:srgbClr>
                  </a:outerShdw>
                </a:effectLst>
              </a:rPr>
              <a:t> and </a:t>
            </a:r>
            <a:r>
              <a:rPr lang="en-US" dirty="0" err="1" smtClean="0">
                <a:effectLst>
                  <a:outerShdw blurRad="38100" dist="38100" dir="2700000" algn="tl">
                    <a:srgbClr val="000000">
                      <a:alpha val="43137"/>
                    </a:srgbClr>
                  </a:outerShdw>
                </a:effectLst>
              </a:rPr>
              <a:t>MinPts</a:t>
            </a:r>
            <a:endParaRPr lang="en-US"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75656" y="1700808"/>
            <a:ext cx="7498080" cy="4800600"/>
          </a:xfrm>
        </p:spPr>
        <p:txBody>
          <a:bodyPr>
            <a:normAutofit fontScale="92500"/>
          </a:bodyPr>
          <a:lstStyle/>
          <a:p>
            <a:pPr marL="342900" indent="-342900">
              <a:lnSpc>
                <a:spcPct val="90000"/>
              </a:lnSpc>
            </a:pPr>
            <a:r>
              <a:rPr lang="en-US" sz="2400" b="1" dirty="0" smtClean="0">
                <a:effectLst>
                  <a:outerShdw blurRad="38100" dist="38100" dir="2700000" algn="tl">
                    <a:srgbClr val="C0C0C0"/>
                  </a:outerShdw>
                </a:effectLst>
                <a:latin typeface="Californian FB" pitchFamily="18" charset="0"/>
              </a:rPr>
              <a:t>Cluster</a:t>
            </a:r>
            <a:r>
              <a:rPr lang="en-US" sz="2400" dirty="0" smtClean="0">
                <a:latin typeface="Californian FB" pitchFamily="18" charset="0"/>
              </a:rPr>
              <a:t>: a cluster </a:t>
            </a:r>
            <a:r>
              <a:rPr lang="en-US" sz="2400" b="1" i="1" dirty="0" smtClean="0">
                <a:latin typeface="Californian FB" pitchFamily="18" charset="0"/>
              </a:rPr>
              <a:t>C</a:t>
            </a:r>
            <a:r>
              <a:rPr lang="en-US" sz="2400" dirty="0" smtClean="0">
                <a:latin typeface="Californian FB" pitchFamily="18" charset="0"/>
              </a:rPr>
              <a:t> in a set of objects </a:t>
            </a:r>
            <a:r>
              <a:rPr lang="en-US" sz="2400" b="1" i="1" dirty="0" smtClean="0">
                <a:latin typeface="Californian FB" pitchFamily="18" charset="0"/>
              </a:rPr>
              <a:t>D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r>
              <a:rPr lang="en-US" sz="2400" i="1" dirty="0" smtClean="0">
                <a:latin typeface="Californian FB" pitchFamily="18" charset="0"/>
              </a:rPr>
              <a:t> </a:t>
            </a:r>
            <a:r>
              <a:rPr lang="en-US" sz="2400" dirty="0" smtClean="0">
                <a:latin typeface="Californian FB" pitchFamily="18" charset="0"/>
              </a:rPr>
              <a:t>is a non empty subset of </a:t>
            </a:r>
            <a:r>
              <a:rPr lang="en-US" sz="2400" b="1" i="1" dirty="0" smtClean="0">
                <a:latin typeface="Californian FB" pitchFamily="18" charset="0"/>
              </a:rPr>
              <a:t>D</a:t>
            </a:r>
            <a:r>
              <a:rPr lang="en-US" sz="2400" dirty="0" smtClean="0">
                <a:latin typeface="Californian FB" pitchFamily="18" charset="0"/>
              </a:rPr>
              <a:t> satisfying</a:t>
            </a:r>
            <a:endParaRPr lang="en-US" sz="2400" b="1" i="1" dirty="0" smtClean="0">
              <a:latin typeface="Californian FB" pitchFamily="18" charset="0"/>
            </a:endParaRPr>
          </a:p>
          <a:p>
            <a:pPr marL="742950" lvl="1" indent="-285750">
              <a:lnSpc>
                <a:spcPct val="90000"/>
              </a:lnSpc>
            </a:pPr>
            <a:r>
              <a:rPr lang="en-US" sz="2400" dirty="0" err="1" smtClean="0">
                <a:latin typeface="Californian FB" pitchFamily="18" charset="0"/>
              </a:rPr>
              <a:t>Maximality</a:t>
            </a:r>
            <a:r>
              <a:rPr lang="en-US" sz="2400" dirty="0" smtClean="0">
                <a:latin typeface="Californian FB" pitchFamily="18" charset="0"/>
              </a:rPr>
              <a:t>: For all </a:t>
            </a:r>
            <a:r>
              <a:rPr lang="en-US" sz="2400" i="1" dirty="0" smtClean="0">
                <a:latin typeface="Californian FB" pitchFamily="18" charset="0"/>
              </a:rPr>
              <a:t>p</a:t>
            </a:r>
            <a:r>
              <a:rPr lang="en-US" sz="2400" dirty="0" smtClean="0">
                <a:latin typeface="Californian FB" pitchFamily="18" charset="0"/>
              </a:rPr>
              <a:t>, </a:t>
            </a:r>
            <a:r>
              <a:rPr lang="en-US" sz="2400" i="1" dirty="0" smtClean="0">
                <a:latin typeface="Californian FB" pitchFamily="18" charset="0"/>
              </a:rPr>
              <a:t>q</a:t>
            </a:r>
            <a:r>
              <a:rPr lang="en-US" sz="2400" dirty="0" smtClean="0">
                <a:latin typeface="Californian FB" pitchFamily="18" charset="0"/>
              </a:rPr>
              <a:t> if </a:t>
            </a:r>
            <a:r>
              <a:rPr lang="en-US" sz="2400" i="1" dirty="0" smtClean="0">
                <a:latin typeface="Californian FB" pitchFamily="18" charset="0"/>
              </a:rPr>
              <a:t>p</a:t>
            </a:r>
            <a:r>
              <a:rPr lang="en-US" sz="2400" dirty="0" smtClean="0">
                <a:latin typeface="Californian FB" pitchFamily="18" charset="0"/>
              </a:rPr>
              <a:t> Î </a:t>
            </a:r>
            <a:r>
              <a:rPr lang="en-US" sz="2400" b="1" i="1" dirty="0" smtClean="0">
                <a:latin typeface="Californian FB" pitchFamily="18" charset="0"/>
              </a:rPr>
              <a:t>C</a:t>
            </a:r>
            <a:r>
              <a:rPr lang="en-US" sz="2400" dirty="0" smtClean="0">
                <a:latin typeface="Californian FB" pitchFamily="18" charset="0"/>
              </a:rPr>
              <a:t> and if </a:t>
            </a:r>
            <a:r>
              <a:rPr lang="en-US" sz="2400" i="1" dirty="0" smtClean="0">
                <a:latin typeface="Californian FB" pitchFamily="18" charset="0"/>
              </a:rPr>
              <a:t>q</a:t>
            </a:r>
            <a:r>
              <a:rPr lang="en-US" sz="2400" dirty="0" smtClean="0">
                <a:latin typeface="Californian FB" pitchFamily="18" charset="0"/>
              </a:rPr>
              <a:t> is density-reachable from </a:t>
            </a:r>
            <a:r>
              <a:rPr lang="en-US" sz="2400" i="1" dirty="0" smtClean="0">
                <a:latin typeface="Californian FB" pitchFamily="18" charset="0"/>
              </a:rPr>
              <a:t>p</a:t>
            </a:r>
            <a:r>
              <a:rPr lang="en-US" sz="2400" dirty="0" smtClean="0">
                <a:latin typeface="Californian FB" pitchFamily="18" charset="0"/>
              </a:rPr>
              <a:t>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r>
              <a:rPr lang="en-US" sz="2400" dirty="0" smtClean="0">
                <a:latin typeface="Californian FB" pitchFamily="18" charset="0"/>
              </a:rPr>
              <a:t>, then also </a:t>
            </a:r>
            <a:r>
              <a:rPr lang="en-US" sz="2400" i="1" dirty="0" smtClean="0">
                <a:latin typeface="Californian FB" pitchFamily="18" charset="0"/>
              </a:rPr>
              <a:t>q</a:t>
            </a:r>
            <a:r>
              <a:rPr lang="en-US" sz="2400" dirty="0" smtClean="0">
                <a:latin typeface="Californian FB" pitchFamily="18" charset="0"/>
              </a:rPr>
              <a:t> Î </a:t>
            </a:r>
            <a:r>
              <a:rPr lang="en-US" sz="2400" b="1" i="1" dirty="0" smtClean="0">
                <a:latin typeface="Californian FB" pitchFamily="18" charset="0"/>
              </a:rPr>
              <a:t>C.</a:t>
            </a:r>
          </a:p>
          <a:p>
            <a:pPr marL="742950" lvl="1" indent="-285750">
              <a:lnSpc>
                <a:spcPct val="90000"/>
              </a:lnSpc>
            </a:pPr>
            <a:r>
              <a:rPr lang="en-US" sz="2400" dirty="0" smtClean="0">
                <a:latin typeface="Californian FB" pitchFamily="18" charset="0"/>
              </a:rPr>
              <a:t>Connectivity: for all </a:t>
            </a:r>
            <a:r>
              <a:rPr lang="en-US" sz="2400" i="1" dirty="0" smtClean="0">
                <a:latin typeface="Californian FB" pitchFamily="18" charset="0"/>
              </a:rPr>
              <a:t>p</a:t>
            </a:r>
            <a:r>
              <a:rPr lang="en-US" sz="2400" dirty="0" smtClean="0">
                <a:latin typeface="Californian FB" pitchFamily="18" charset="0"/>
              </a:rPr>
              <a:t>, </a:t>
            </a:r>
            <a:r>
              <a:rPr lang="en-US" sz="2400" i="1" dirty="0" smtClean="0">
                <a:latin typeface="Californian FB" pitchFamily="18" charset="0"/>
              </a:rPr>
              <a:t>q</a:t>
            </a:r>
            <a:r>
              <a:rPr lang="en-US" sz="2400" dirty="0" smtClean="0">
                <a:latin typeface="Californian FB" pitchFamily="18" charset="0"/>
              </a:rPr>
              <a:t> Î </a:t>
            </a:r>
            <a:r>
              <a:rPr lang="en-US" sz="2400" b="1" i="1" dirty="0" smtClean="0">
                <a:latin typeface="Californian FB" pitchFamily="18" charset="0"/>
              </a:rPr>
              <a:t>C</a:t>
            </a:r>
            <a:r>
              <a:rPr lang="en-US" sz="2400" dirty="0" smtClean="0">
                <a:latin typeface="Californian FB" pitchFamily="18" charset="0"/>
              </a:rPr>
              <a:t>, </a:t>
            </a:r>
            <a:r>
              <a:rPr lang="en-US" sz="2400" i="1" dirty="0" smtClean="0">
                <a:latin typeface="Californian FB" pitchFamily="18" charset="0"/>
              </a:rPr>
              <a:t>p</a:t>
            </a:r>
            <a:r>
              <a:rPr lang="en-US" sz="2400" dirty="0" smtClean="0">
                <a:latin typeface="Californian FB" pitchFamily="18" charset="0"/>
              </a:rPr>
              <a:t> is density-connected to </a:t>
            </a:r>
            <a:r>
              <a:rPr lang="en-US" sz="2400" i="1" dirty="0" smtClean="0">
                <a:latin typeface="Californian FB" pitchFamily="18" charset="0"/>
              </a:rPr>
              <a:t>q</a:t>
            </a:r>
            <a:r>
              <a:rPr lang="en-US" sz="2400" dirty="0" smtClean="0">
                <a:latin typeface="Californian FB" pitchFamily="18" charset="0"/>
              </a:rPr>
              <a:t> </a:t>
            </a:r>
            <a:r>
              <a:rPr lang="en-US" sz="2400" dirty="0" err="1" smtClean="0">
                <a:latin typeface="Californian FB" pitchFamily="18" charset="0"/>
              </a:rPr>
              <a:t>w.r.t</a:t>
            </a:r>
            <a:r>
              <a:rPr lang="en-US" sz="2400" dirty="0" smtClean="0">
                <a:latin typeface="Californian FB" pitchFamily="18" charset="0"/>
              </a:rPr>
              <a:t> ε and </a:t>
            </a:r>
            <a:r>
              <a:rPr lang="en-US" sz="2400" i="1" dirty="0" err="1" smtClean="0">
                <a:latin typeface="Californian FB" pitchFamily="18" charset="0"/>
              </a:rPr>
              <a:t>MinPts</a:t>
            </a:r>
            <a:r>
              <a:rPr lang="en-US" sz="2400" dirty="0" smtClean="0">
                <a:latin typeface="Californian FB" pitchFamily="18" charset="0"/>
              </a:rPr>
              <a:t> in </a:t>
            </a:r>
            <a:r>
              <a:rPr lang="en-US" sz="2400" b="1" i="1" dirty="0" smtClean="0">
                <a:latin typeface="Californian FB" pitchFamily="18" charset="0"/>
              </a:rPr>
              <a:t>D.</a:t>
            </a:r>
          </a:p>
          <a:p>
            <a:pPr marL="742950" lvl="1" indent="-285750">
              <a:lnSpc>
                <a:spcPct val="90000"/>
              </a:lnSpc>
            </a:pPr>
            <a:r>
              <a:rPr lang="en-US" sz="2400" b="1" i="1" dirty="0" smtClean="0">
                <a:latin typeface="Californian FB" pitchFamily="18" charset="0"/>
              </a:rPr>
              <a:t>Note: </a:t>
            </a:r>
            <a:r>
              <a:rPr lang="en-US" sz="2400" dirty="0" smtClean="0">
                <a:latin typeface="Californian FB" pitchFamily="18" charset="0"/>
              </a:rPr>
              <a:t>cluster contains </a:t>
            </a:r>
            <a:r>
              <a:rPr lang="en-US" sz="2400" i="1" dirty="0" smtClean="0">
                <a:latin typeface="Californian FB" pitchFamily="18" charset="0"/>
              </a:rPr>
              <a:t>core objects</a:t>
            </a:r>
            <a:r>
              <a:rPr lang="en-US" sz="2400" dirty="0" smtClean="0">
                <a:latin typeface="Californian FB" pitchFamily="18" charset="0"/>
              </a:rPr>
              <a:t> as well as </a:t>
            </a:r>
            <a:r>
              <a:rPr lang="en-US" sz="2400" i="1" dirty="0" smtClean="0">
                <a:latin typeface="Californian FB" pitchFamily="18" charset="0"/>
              </a:rPr>
              <a:t>border objects</a:t>
            </a:r>
          </a:p>
          <a:p>
            <a:r>
              <a:rPr lang="en-US" sz="2400" dirty="0" smtClean="0">
                <a:latin typeface="Californian FB" pitchFamily="18" charset="0"/>
              </a:rPr>
              <a:t>Noise is defined as a set of points in the </a:t>
            </a:r>
            <a:r>
              <a:rPr lang="en-US" sz="2400" dirty="0" err="1" smtClean="0">
                <a:latin typeface="Californian FB" pitchFamily="18" charset="0"/>
              </a:rPr>
              <a:t>databse</a:t>
            </a:r>
            <a:r>
              <a:rPr lang="en-US" sz="2400" dirty="0" smtClean="0">
                <a:latin typeface="Californian FB" pitchFamily="18" charset="0"/>
              </a:rPr>
              <a:t> D not belonging to any cluster </a:t>
            </a:r>
            <a:r>
              <a:rPr lang="en-US" sz="2400" dirty="0" err="1" smtClean="0">
                <a:latin typeface="Californian FB" pitchFamily="18" charset="0"/>
              </a:rPr>
              <a:t>Ci</a:t>
            </a:r>
            <a:r>
              <a:rPr lang="en-US" sz="2400" dirty="0" smtClean="0">
                <a:latin typeface="Californian FB" pitchFamily="18" charset="0"/>
              </a:rPr>
              <a:t> i.e., </a:t>
            </a:r>
          </a:p>
          <a:p>
            <a:pPr>
              <a:buNone/>
            </a:pPr>
            <a:r>
              <a:rPr lang="en-US" sz="2400" dirty="0" smtClean="0">
                <a:latin typeface="Californian FB" pitchFamily="18" charset="0"/>
              </a:rPr>
              <a:t>			</a:t>
            </a:r>
          </a:p>
          <a:p>
            <a:pPr>
              <a:buNone/>
            </a:pPr>
            <a:r>
              <a:rPr lang="en-US" sz="2400" dirty="0" smtClean="0">
                <a:latin typeface="Californian FB" pitchFamily="18" charset="0"/>
              </a:rPr>
              <a:t>	noise={</a:t>
            </a:r>
            <a:r>
              <a:rPr lang="en-US" sz="2400" dirty="0" err="1" smtClean="0">
                <a:latin typeface="Californian FB" pitchFamily="18" charset="0"/>
              </a:rPr>
              <a:t>p€D</a:t>
            </a:r>
            <a:r>
              <a:rPr lang="en-US" sz="2400" dirty="0" smtClean="0">
                <a:latin typeface="Californian FB" pitchFamily="18" charset="0"/>
              </a:rPr>
              <a:t> | for all </a:t>
            </a:r>
            <a:r>
              <a:rPr lang="en-US" sz="2400" dirty="0" err="1" smtClean="0">
                <a:latin typeface="Californian FB" pitchFamily="18" charset="0"/>
              </a:rPr>
              <a:t>i</a:t>
            </a:r>
            <a:r>
              <a:rPr lang="en-US" sz="2400" dirty="0" smtClean="0">
                <a:latin typeface="Californian FB" pitchFamily="18" charset="0"/>
              </a:rPr>
              <a:t>: P not in </a:t>
            </a:r>
            <a:r>
              <a:rPr lang="en-US" sz="2400" dirty="0" err="1" smtClean="0">
                <a:latin typeface="Californian FB" pitchFamily="18" charset="0"/>
              </a:rPr>
              <a:t>Ci</a:t>
            </a:r>
            <a:r>
              <a:rPr lang="en-US" sz="2400" dirty="0" smtClean="0">
                <a:latin typeface="Californian FB" pitchFamily="18" charset="0"/>
              </a:rPr>
              <a:t>} where </a:t>
            </a:r>
            <a:r>
              <a:rPr lang="en-US" sz="2400" dirty="0" err="1" smtClean="0">
                <a:latin typeface="Californian FB" pitchFamily="18" charset="0"/>
              </a:rPr>
              <a:t>i</a:t>
            </a:r>
            <a:r>
              <a:rPr lang="en-US" sz="2400" dirty="0" smtClean="0">
                <a:latin typeface="Californian FB" pitchFamily="18" charset="0"/>
              </a:rPr>
              <a:t>=1,2,...k</a:t>
            </a:r>
            <a:endParaRPr lang="en-US" sz="2400" i="1" dirty="0" smtClean="0">
              <a:latin typeface="Californian FB" pitchFamily="18" charset="0"/>
            </a:endParaRPr>
          </a:p>
          <a:p>
            <a:pPr>
              <a:buNone/>
            </a:pP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zh-CN" dirty="0">
                <a:ea typeface="SimSun" pitchFamily="2" charset="-122"/>
              </a:rPr>
              <a:t>DBSCAN: The Algorithm</a:t>
            </a:r>
            <a:endParaRPr lang="en-US" dirty="0">
              <a:ea typeface="SimSun" pitchFamily="2" charset="-122"/>
            </a:endParaRPr>
          </a:p>
        </p:txBody>
      </p:sp>
      <p:sp>
        <p:nvSpPr>
          <p:cNvPr id="31747" name="Rectangle 3"/>
          <p:cNvSpPr>
            <a:spLocks noGrp="1" noChangeArrowheads="1"/>
          </p:cNvSpPr>
          <p:nvPr>
            <p:ph idx="1"/>
          </p:nvPr>
        </p:nvSpPr>
        <p:spPr>
          <a:xfrm>
            <a:off x="899592" y="1412776"/>
            <a:ext cx="7661275" cy="4114800"/>
          </a:xfrm>
        </p:spPr>
        <p:txBody>
          <a:bodyPr>
            <a:noAutofit/>
          </a:bodyPr>
          <a:lstStyle/>
          <a:p>
            <a:pPr lvl="1">
              <a:lnSpc>
                <a:spcPct val="120000"/>
              </a:lnSpc>
              <a:spcBef>
                <a:spcPct val="50000"/>
              </a:spcBef>
            </a:pPr>
            <a:r>
              <a:rPr lang="en-US" altLang="zh-CN" sz="2400" dirty="0">
                <a:latin typeface="Californian FB" pitchFamily="18" charset="0"/>
                <a:ea typeface="SimSun" pitchFamily="2" charset="-122"/>
              </a:rPr>
              <a:t>select a point </a:t>
            </a:r>
            <a:r>
              <a:rPr lang="en-US" altLang="zh-CN" sz="2400" b="1" i="1" dirty="0" smtClean="0">
                <a:latin typeface="Californian FB" pitchFamily="18" charset="0"/>
                <a:ea typeface="SimSun" pitchFamily="2" charset="-122"/>
              </a:rPr>
              <a:t>p</a:t>
            </a:r>
            <a:endParaRPr lang="en-US" altLang="zh-CN" sz="2400" dirty="0" smtClean="0">
              <a:latin typeface="Californian FB" pitchFamily="18" charset="0"/>
              <a:ea typeface="SimSun" pitchFamily="2" charset="-122"/>
            </a:endParaRPr>
          </a:p>
          <a:p>
            <a:pPr lvl="1">
              <a:lnSpc>
                <a:spcPct val="120000"/>
              </a:lnSpc>
              <a:spcBef>
                <a:spcPct val="50000"/>
              </a:spcBef>
            </a:pPr>
            <a:r>
              <a:rPr lang="en-US" altLang="zh-CN" sz="2400" dirty="0" smtClean="0">
                <a:latin typeface="Californian FB" pitchFamily="18" charset="0"/>
                <a:ea typeface="SimSun" pitchFamily="2" charset="-122"/>
              </a:rPr>
              <a:t>Retrieve </a:t>
            </a:r>
            <a:r>
              <a:rPr lang="en-US" altLang="zh-CN" sz="2400" dirty="0">
                <a:latin typeface="Californian FB" pitchFamily="18" charset="0"/>
                <a:ea typeface="SimSun" pitchFamily="2" charset="-122"/>
              </a:rPr>
              <a:t>all points density-reachable from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a:t>
            </a:r>
            <a:r>
              <a:rPr lang="en-US" altLang="zh-CN" sz="2400" dirty="0" err="1">
                <a:latin typeface="Californian FB" pitchFamily="18" charset="0"/>
                <a:ea typeface="SimSun" pitchFamily="2" charset="-122"/>
              </a:rPr>
              <a:t>wrt</a:t>
            </a:r>
            <a:r>
              <a:rPr lang="en-US" altLang="zh-CN" sz="2400" dirty="0">
                <a:latin typeface="Californian FB" pitchFamily="18" charset="0"/>
                <a:ea typeface="SimSun" pitchFamily="2" charset="-122"/>
              </a:rPr>
              <a:t> </a:t>
            </a:r>
            <a:r>
              <a:rPr lang="en-US" sz="2400" dirty="0">
                <a:latin typeface="Californian FB" pitchFamily="18" charset="0"/>
                <a:sym typeface="Symbol" pitchFamily="18" charset="2"/>
              </a:rPr>
              <a:t></a:t>
            </a:r>
            <a:r>
              <a:rPr lang="en-US" altLang="zh-CN" sz="2400" dirty="0">
                <a:latin typeface="Californian FB" pitchFamily="18" charset="0"/>
                <a:ea typeface="SimSun" pitchFamily="2" charset="-122"/>
              </a:rPr>
              <a:t> and </a:t>
            </a:r>
            <a:r>
              <a:rPr lang="en-US" altLang="zh-CN" sz="2400" b="1" i="1" dirty="0" err="1">
                <a:latin typeface="Californian FB" pitchFamily="18" charset="0"/>
                <a:ea typeface="SimSun" pitchFamily="2" charset="-122"/>
              </a:rPr>
              <a:t>MinPts</a:t>
            </a:r>
            <a:r>
              <a:rPr lang="en-US" altLang="zh-CN" sz="2400" dirty="0">
                <a:latin typeface="Californian FB" pitchFamily="18" charset="0"/>
                <a:ea typeface="SimSun" pitchFamily="2" charset="-122"/>
              </a:rPr>
              <a:t>.</a:t>
            </a:r>
          </a:p>
          <a:p>
            <a:pPr lvl="1">
              <a:lnSpc>
                <a:spcPct val="120000"/>
              </a:lnSpc>
              <a:spcBef>
                <a:spcPct val="50000"/>
              </a:spcBef>
            </a:pPr>
            <a:r>
              <a:rPr lang="en-US" altLang="zh-CN" sz="2400" dirty="0">
                <a:latin typeface="Californian FB" pitchFamily="18" charset="0"/>
                <a:ea typeface="SimSun" pitchFamily="2" charset="-122"/>
              </a:rPr>
              <a:t>If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is a core point, a cluster is formed.</a:t>
            </a:r>
          </a:p>
          <a:p>
            <a:pPr lvl="1">
              <a:lnSpc>
                <a:spcPct val="120000"/>
              </a:lnSpc>
              <a:spcBef>
                <a:spcPct val="50000"/>
              </a:spcBef>
            </a:pPr>
            <a:r>
              <a:rPr lang="en-US" altLang="zh-CN" sz="2400" dirty="0">
                <a:latin typeface="Californian FB" pitchFamily="18" charset="0"/>
                <a:ea typeface="SimSun" pitchFamily="2" charset="-122"/>
              </a:rPr>
              <a:t>If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is a </a:t>
            </a:r>
            <a:r>
              <a:rPr lang="en-US" altLang="zh-CN" sz="2400" dirty="0" smtClean="0">
                <a:latin typeface="Californian FB" pitchFamily="18" charset="0"/>
                <a:ea typeface="SimSun" pitchFamily="2" charset="-122"/>
              </a:rPr>
              <a:t>border </a:t>
            </a:r>
            <a:r>
              <a:rPr lang="en-US" altLang="zh-CN" sz="2400" dirty="0">
                <a:latin typeface="Californian FB" pitchFamily="18" charset="0"/>
                <a:ea typeface="SimSun" pitchFamily="2" charset="-122"/>
              </a:rPr>
              <a:t>point, no points are density-reachable from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and DBSCAN visits the next point of the database.</a:t>
            </a:r>
          </a:p>
          <a:p>
            <a:pPr lvl="1">
              <a:lnSpc>
                <a:spcPct val="120000"/>
              </a:lnSpc>
              <a:spcBef>
                <a:spcPct val="50000"/>
              </a:spcBef>
            </a:pPr>
            <a:r>
              <a:rPr lang="en-US" altLang="zh-CN" sz="2400" dirty="0">
                <a:latin typeface="Californian FB" pitchFamily="18" charset="0"/>
                <a:ea typeface="SimSun" pitchFamily="2" charset="-122"/>
              </a:rPr>
              <a:t>Continue the </a:t>
            </a:r>
            <a:r>
              <a:rPr lang="en-US" altLang="zh-CN" sz="2400" dirty="0" smtClean="0">
                <a:latin typeface="Californian FB" pitchFamily="18" charset="0"/>
                <a:ea typeface="SimSun" pitchFamily="2" charset="-122"/>
              </a:rPr>
              <a:t>process until </a:t>
            </a:r>
            <a:r>
              <a:rPr lang="en-US" altLang="zh-CN" sz="2400" dirty="0">
                <a:latin typeface="Californian FB" pitchFamily="18" charset="0"/>
                <a:ea typeface="SimSun" pitchFamily="2" charset="-122"/>
              </a:rPr>
              <a:t>all of the points have been processed</a:t>
            </a:r>
            <a:r>
              <a:rPr lang="en-US" altLang="zh-CN" sz="2400" dirty="0" smtClean="0">
                <a:latin typeface="Californian FB" pitchFamily="18" charset="0"/>
                <a:ea typeface="SimSun" pitchFamily="2" charset="-122"/>
              </a:rPr>
              <a:t>.</a:t>
            </a:r>
            <a:endParaRPr lang="en-US" altLang="zh-CN" sz="2400" dirty="0">
              <a:latin typeface="Californian FB" pitchFamily="18" charset="0"/>
              <a:ea typeface="SimSun"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PSEUDOCODE</a:t>
            </a:r>
            <a:endParaRPr lang="en-IN" dirty="0"/>
          </a:p>
        </p:txBody>
      </p:sp>
      <p:sp>
        <p:nvSpPr>
          <p:cNvPr id="3" name="Content Placeholder 2"/>
          <p:cNvSpPr>
            <a:spLocks noGrp="1"/>
          </p:cNvSpPr>
          <p:nvPr>
            <p:ph idx="1"/>
          </p:nvPr>
        </p:nvSpPr>
        <p:spPr/>
        <p:txBody>
          <a:bodyPr>
            <a:noAutofit/>
          </a:bodyPr>
          <a:lstStyle/>
          <a:p>
            <a:pPr>
              <a:buNone/>
            </a:pPr>
            <a:r>
              <a:rPr lang="en-IN" sz="2400" dirty="0" smtClean="0">
                <a:latin typeface="Californian FB" pitchFamily="18" charset="0"/>
              </a:rPr>
              <a:t>DBSCAN(D,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C = 0</a:t>
            </a:r>
          </a:p>
          <a:p>
            <a:pPr>
              <a:buNone/>
            </a:pPr>
            <a:r>
              <a:rPr lang="en-IN" sz="2400" dirty="0" smtClean="0">
                <a:latin typeface="Californian FB" pitchFamily="18" charset="0"/>
              </a:rPr>
              <a:t>   for each unvisited point P in dataset D</a:t>
            </a:r>
          </a:p>
          <a:p>
            <a:pPr>
              <a:buNone/>
            </a:pPr>
            <a:r>
              <a:rPr lang="en-IN" sz="2400" dirty="0" smtClean="0">
                <a:latin typeface="Californian FB" pitchFamily="18" charset="0"/>
              </a:rPr>
              <a:t>      mark P as visited</a:t>
            </a:r>
          </a:p>
          <a:p>
            <a:pPr>
              <a:buNone/>
            </a:pPr>
            <a:r>
              <a:rPr lang="en-IN" sz="2400" dirty="0" smtClean="0">
                <a:latin typeface="Californian FB" pitchFamily="18" charset="0"/>
              </a:rPr>
              <a:t>      N = </a:t>
            </a:r>
            <a:r>
              <a:rPr lang="en-IN" sz="2400" dirty="0" err="1" smtClean="0">
                <a:latin typeface="Californian FB" pitchFamily="18" charset="0"/>
              </a:rPr>
              <a:t>regionQuery</a:t>
            </a:r>
            <a:r>
              <a:rPr lang="en-IN" sz="2400" dirty="0" smtClean="0">
                <a:latin typeface="Californian FB" pitchFamily="18" charset="0"/>
              </a:rPr>
              <a:t>(P, </a:t>
            </a:r>
            <a:r>
              <a:rPr lang="en-IN" sz="2400" dirty="0" err="1" smtClean="0">
                <a:latin typeface="Californian FB" pitchFamily="18" charset="0"/>
              </a:rPr>
              <a:t>eps</a:t>
            </a:r>
            <a:r>
              <a:rPr lang="en-IN" sz="2400" dirty="0" smtClean="0">
                <a:latin typeface="Californian FB" pitchFamily="18" charset="0"/>
              </a:rPr>
              <a:t>)</a:t>
            </a:r>
          </a:p>
          <a:p>
            <a:pPr>
              <a:buNone/>
            </a:pPr>
            <a:r>
              <a:rPr lang="en-IN" sz="2400" dirty="0" smtClean="0">
                <a:latin typeface="Californian FB" pitchFamily="18" charset="0"/>
              </a:rPr>
              <a:t>      if </a:t>
            </a:r>
            <a:r>
              <a:rPr lang="en-IN" sz="2400" dirty="0" err="1" smtClean="0">
                <a:latin typeface="Californian FB" pitchFamily="18" charset="0"/>
              </a:rPr>
              <a:t>sizeof</a:t>
            </a:r>
            <a:r>
              <a:rPr lang="en-IN" sz="2400" dirty="0" smtClean="0">
                <a:latin typeface="Californian FB" pitchFamily="18" charset="0"/>
              </a:rPr>
              <a:t>(N) &lt; </a:t>
            </a:r>
            <a:r>
              <a:rPr lang="en-IN" sz="2400" dirty="0" err="1" smtClean="0">
                <a:latin typeface="Californian FB" pitchFamily="18" charset="0"/>
              </a:rPr>
              <a:t>MinPts</a:t>
            </a:r>
            <a:endParaRPr lang="en-IN" sz="2400" dirty="0" smtClean="0">
              <a:latin typeface="Californian FB" pitchFamily="18" charset="0"/>
            </a:endParaRPr>
          </a:p>
          <a:p>
            <a:pPr>
              <a:buNone/>
            </a:pPr>
            <a:r>
              <a:rPr lang="en-IN" sz="2400" dirty="0" smtClean="0">
                <a:latin typeface="Californian FB" pitchFamily="18" charset="0"/>
              </a:rPr>
              <a:t>         mark P as NOISE</a:t>
            </a:r>
          </a:p>
          <a:p>
            <a:pPr>
              <a:buNone/>
            </a:pPr>
            <a:r>
              <a:rPr lang="en-IN" sz="2400" dirty="0" smtClean="0">
                <a:latin typeface="Californian FB" pitchFamily="18" charset="0"/>
              </a:rPr>
              <a:t>      else</a:t>
            </a:r>
          </a:p>
          <a:p>
            <a:pPr>
              <a:buNone/>
            </a:pPr>
            <a:r>
              <a:rPr lang="en-IN" sz="2400" dirty="0" smtClean="0">
                <a:latin typeface="Californian FB" pitchFamily="18" charset="0"/>
              </a:rPr>
              <a:t>         C = next cluster</a:t>
            </a:r>
          </a:p>
          <a:p>
            <a:pPr>
              <a:buNone/>
            </a:pPr>
            <a:r>
              <a:rPr lang="en-IN" sz="2400" dirty="0" smtClean="0">
                <a:latin typeface="Californian FB" pitchFamily="18" charset="0"/>
              </a:rPr>
              <a:t>         </a:t>
            </a:r>
            <a:r>
              <a:rPr lang="en-IN" sz="2400" dirty="0" err="1" smtClean="0">
                <a:latin typeface="Californian FB" pitchFamily="18" charset="0"/>
              </a:rPr>
              <a:t>expandCluster</a:t>
            </a:r>
            <a:r>
              <a:rPr lang="en-IN" sz="2400" dirty="0" smtClean="0">
                <a:latin typeface="Californian FB" pitchFamily="18" charset="0"/>
              </a:rPr>
              <a:t>(P, N, C,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SPATIAL DATA MINING</a:t>
            </a:r>
            <a:endParaRPr lang="en-IN" dirty="0"/>
          </a:p>
        </p:txBody>
      </p:sp>
      <p:sp>
        <p:nvSpPr>
          <p:cNvPr id="3" name="Content Placeholder 2"/>
          <p:cNvSpPr>
            <a:spLocks noGrp="1"/>
          </p:cNvSpPr>
          <p:nvPr>
            <p:ph idx="1"/>
          </p:nvPr>
        </p:nvSpPr>
        <p:spPr/>
        <p:txBody>
          <a:bodyPr>
            <a:normAutofit fontScale="92500" lnSpcReduction="10000"/>
          </a:bodyPr>
          <a:lstStyle/>
          <a:p>
            <a:r>
              <a:rPr lang="en-IN" sz="2400" dirty="0" smtClean="0">
                <a:latin typeface="Californian FB" pitchFamily="18" charset="0"/>
              </a:rPr>
              <a:t>Spatial data mining is the process of discovering interesting and previously unknown, but potentially useful patterns from large spatial datasets. Extracting interesting and useful patterns from spatial datasets is more difficult than extracting the corresponding patterns from traditional numeric and categorical data due to the complexity of spatial data types, spatial relationships, and spatial autocorrelation.</a:t>
            </a:r>
          </a:p>
          <a:p>
            <a:r>
              <a:rPr lang="en-US" sz="2400" dirty="0" smtClean="0">
                <a:latin typeface="Californian FB" pitchFamily="18" charset="0"/>
              </a:rPr>
              <a:t>The </a:t>
            </a:r>
            <a:r>
              <a:rPr lang="en-US" sz="2400" dirty="0" err="1" smtClean="0">
                <a:latin typeface="Californian FB" pitchFamily="18" charset="0"/>
              </a:rPr>
              <a:t>neighbours</a:t>
            </a:r>
            <a:r>
              <a:rPr lang="en-US" sz="2400" dirty="0" smtClean="0">
                <a:latin typeface="Californian FB" pitchFamily="18" charset="0"/>
              </a:rPr>
              <a:t> of a spatial object may have an influence on it and therefore have to be considered as well.</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56" y="571480"/>
            <a:ext cx="6553200" cy="4525963"/>
          </a:xfrm>
        </p:spPr>
        <p:txBody>
          <a:bodyPr>
            <a:normAutofit fontScale="92500" lnSpcReduction="20000"/>
          </a:bodyPr>
          <a:lstStyle/>
          <a:p>
            <a:pPr>
              <a:buNone/>
            </a:pPr>
            <a:r>
              <a:rPr lang="en-IN" sz="2400" dirty="0" err="1" smtClean="0">
                <a:latin typeface="Californian FB" pitchFamily="18" charset="0"/>
              </a:rPr>
              <a:t>expandCluster</a:t>
            </a:r>
            <a:r>
              <a:rPr lang="en-IN" sz="2400" dirty="0" smtClean="0">
                <a:latin typeface="Californian FB" pitchFamily="18" charset="0"/>
              </a:rPr>
              <a:t>(P, N, C,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add P to cluster C</a:t>
            </a:r>
          </a:p>
          <a:p>
            <a:pPr>
              <a:buNone/>
            </a:pPr>
            <a:r>
              <a:rPr lang="en-IN" sz="2400" dirty="0" smtClean="0">
                <a:latin typeface="Californian FB" pitchFamily="18" charset="0"/>
              </a:rPr>
              <a:t>   for each point P' in N </a:t>
            </a:r>
          </a:p>
          <a:p>
            <a:pPr>
              <a:buNone/>
            </a:pPr>
            <a:r>
              <a:rPr lang="en-IN" sz="2400" dirty="0" smtClean="0">
                <a:latin typeface="Californian FB" pitchFamily="18" charset="0"/>
              </a:rPr>
              <a:t>      if P' is not visited</a:t>
            </a:r>
          </a:p>
          <a:p>
            <a:pPr>
              <a:buNone/>
            </a:pPr>
            <a:r>
              <a:rPr lang="en-IN" sz="2400" dirty="0" smtClean="0">
                <a:latin typeface="Californian FB" pitchFamily="18" charset="0"/>
              </a:rPr>
              <a:t>         mark P' as visited</a:t>
            </a:r>
          </a:p>
          <a:p>
            <a:pPr>
              <a:buNone/>
            </a:pPr>
            <a:r>
              <a:rPr lang="en-IN" sz="2400" dirty="0" smtClean="0">
                <a:latin typeface="Californian FB" pitchFamily="18" charset="0"/>
              </a:rPr>
              <a:t>         N' = </a:t>
            </a:r>
            <a:r>
              <a:rPr lang="en-IN" sz="2400" dirty="0" err="1" smtClean="0">
                <a:latin typeface="Californian FB" pitchFamily="18" charset="0"/>
              </a:rPr>
              <a:t>regionQuery</a:t>
            </a:r>
            <a:r>
              <a:rPr lang="en-IN" sz="2400" dirty="0" smtClean="0">
                <a:latin typeface="Californian FB" pitchFamily="18" charset="0"/>
              </a:rPr>
              <a:t>(P', </a:t>
            </a:r>
            <a:r>
              <a:rPr lang="en-IN" sz="2400" dirty="0" err="1" smtClean="0">
                <a:latin typeface="Californian FB" pitchFamily="18" charset="0"/>
              </a:rPr>
              <a:t>eps</a:t>
            </a:r>
            <a:r>
              <a:rPr lang="en-IN" sz="2400" dirty="0" smtClean="0">
                <a:latin typeface="Californian FB" pitchFamily="18" charset="0"/>
              </a:rPr>
              <a:t>)</a:t>
            </a:r>
          </a:p>
          <a:p>
            <a:pPr>
              <a:buNone/>
            </a:pPr>
            <a:r>
              <a:rPr lang="en-IN" sz="2400" dirty="0" smtClean="0">
                <a:latin typeface="Californian FB" pitchFamily="18" charset="0"/>
              </a:rPr>
              <a:t>         if </a:t>
            </a:r>
            <a:r>
              <a:rPr lang="en-IN" sz="2400" dirty="0" err="1" smtClean="0">
                <a:latin typeface="Californian FB" pitchFamily="18" charset="0"/>
              </a:rPr>
              <a:t>sizeof</a:t>
            </a:r>
            <a:r>
              <a:rPr lang="en-IN" sz="2400" dirty="0" smtClean="0">
                <a:latin typeface="Californian FB" pitchFamily="18" charset="0"/>
              </a:rPr>
              <a:t>(N') &gt;= </a:t>
            </a:r>
            <a:r>
              <a:rPr lang="en-IN" sz="2400" dirty="0" err="1" smtClean="0">
                <a:latin typeface="Californian FB" pitchFamily="18" charset="0"/>
              </a:rPr>
              <a:t>MinPts</a:t>
            </a:r>
            <a:endParaRPr lang="en-IN" sz="2400" dirty="0" smtClean="0">
              <a:latin typeface="Californian FB" pitchFamily="18" charset="0"/>
            </a:endParaRPr>
          </a:p>
          <a:p>
            <a:pPr>
              <a:buNone/>
            </a:pPr>
            <a:r>
              <a:rPr lang="en-IN" sz="2400" dirty="0" smtClean="0">
                <a:latin typeface="Californian FB" pitchFamily="18" charset="0"/>
              </a:rPr>
              <a:t>            N = N joined with N'</a:t>
            </a:r>
          </a:p>
          <a:p>
            <a:pPr>
              <a:buNone/>
            </a:pPr>
            <a:r>
              <a:rPr lang="en-IN" sz="2400" dirty="0" smtClean="0">
                <a:latin typeface="Californian FB" pitchFamily="18" charset="0"/>
              </a:rPr>
              <a:t>      if P' is not yet member of any cluster</a:t>
            </a:r>
          </a:p>
          <a:p>
            <a:pPr>
              <a:buNone/>
            </a:pPr>
            <a:r>
              <a:rPr lang="en-IN" sz="2400" dirty="0" smtClean="0">
                <a:latin typeface="Californian FB" pitchFamily="18" charset="0"/>
              </a:rPr>
              <a:t>         add P' to cluster C</a:t>
            </a:r>
          </a:p>
          <a:p>
            <a:pPr>
              <a:buNone/>
            </a:pP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dirty="0"/>
              <a:t>An </a:t>
            </a:r>
            <a:r>
              <a:rPr lang="en-US" dirty="0" smtClean="0"/>
              <a:t>Example</a:t>
            </a:r>
            <a:endParaRPr lang="en-US" dirty="0"/>
          </a:p>
        </p:txBody>
      </p:sp>
      <p:grpSp>
        <p:nvGrpSpPr>
          <p:cNvPr id="2" name="Group 85"/>
          <p:cNvGrpSpPr>
            <a:grpSpLocks/>
          </p:cNvGrpSpPr>
          <p:nvPr/>
        </p:nvGrpSpPr>
        <p:grpSpPr bwMode="auto">
          <a:xfrm>
            <a:off x="1259632" y="1484784"/>
            <a:ext cx="2295525" cy="2600325"/>
            <a:chOff x="96" y="1056"/>
            <a:chExt cx="1446" cy="1638"/>
          </a:xfrm>
        </p:grpSpPr>
        <p:sp>
          <p:nvSpPr>
            <p:cNvPr id="32772" name="Oval 4"/>
            <p:cNvSpPr>
              <a:spLocks noChangeArrowheads="1"/>
            </p:cNvSpPr>
            <p:nvPr/>
          </p:nvSpPr>
          <p:spPr bwMode="auto">
            <a:xfrm>
              <a:off x="384" y="139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3" name="Oval 5"/>
            <p:cNvSpPr>
              <a:spLocks noChangeArrowheads="1"/>
            </p:cNvSpPr>
            <p:nvPr/>
          </p:nvSpPr>
          <p:spPr bwMode="auto">
            <a:xfrm>
              <a:off x="432"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4" name="Oval 6"/>
            <p:cNvSpPr>
              <a:spLocks noChangeArrowheads="1"/>
            </p:cNvSpPr>
            <p:nvPr/>
          </p:nvSpPr>
          <p:spPr bwMode="auto">
            <a:xfrm>
              <a:off x="624" y="158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5" name="Oval 7"/>
            <p:cNvSpPr>
              <a:spLocks noChangeArrowheads="1"/>
            </p:cNvSpPr>
            <p:nvPr/>
          </p:nvSpPr>
          <p:spPr bwMode="auto">
            <a:xfrm>
              <a:off x="288" y="187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6" name="Oval 8"/>
            <p:cNvSpPr>
              <a:spLocks noChangeArrowheads="1"/>
            </p:cNvSpPr>
            <p:nvPr/>
          </p:nvSpPr>
          <p:spPr bwMode="auto">
            <a:xfrm>
              <a:off x="816"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7" name="Oval 9"/>
            <p:cNvSpPr>
              <a:spLocks noChangeArrowheads="1"/>
            </p:cNvSpPr>
            <p:nvPr/>
          </p:nvSpPr>
          <p:spPr bwMode="auto">
            <a:xfrm>
              <a:off x="624" y="139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8" name="Oval 10"/>
            <p:cNvSpPr>
              <a:spLocks noChangeArrowheads="1"/>
            </p:cNvSpPr>
            <p:nvPr/>
          </p:nvSpPr>
          <p:spPr bwMode="auto">
            <a:xfrm>
              <a:off x="480" y="206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9" name="Oval 11"/>
            <p:cNvSpPr>
              <a:spLocks noChangeArrowheads="1"/>
            </p:cNvSpPr>
            <p:nvPr/>
          </p:nvSpPr>
          <p:spPr bwMode="auto">
            <a:xfrm>
              <a:off x="1008" y="148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0" name="Oval 12"/>
            <p:cNvSpPr>
              <a:spLocks noChangeArrowheads="1"/>
            </p:cNvSpPr>
            <p:nvPr/>
          </p:nvSpPr>
          <p:spPr bwMode="auto">
            <a:xfrm>
              <a:off x="864" y="12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1" name="Oval 13"/>
            <p:cNvSpPr>
              <a:spLocks noChangeArrowheads="1"/>
            </p:cNvSpPr>
            <p:nvPr/>
          </p:nvSpPr>
          <p:spPr bwMode="auto">
            <a:xfrm>
              <a:off x="1008" y="17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2" name="Oval 14"/>
            <p:cNvSpPr>
              <a:spLocks noChangeArrowheads="1"/>
            </p:cNvSpPr>
            <p:nvPr/>
          </p:nvSpPr>
          <p:spPr bwMode="auto">
            <a:xfrm>
              <a:off x="912" y="192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3" name="Oval 15"/>
            <p:cNvSpPr>
              <a:spLocks noChangeArrowheads="1"/>
            </p:cNvSpPr>
            <p:nvPr/>
          </p:nvSpPr>
          <p:spPr bwMode="auto">
            <a:xfrm>
              <a:off x="624" y="177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4" name="Oval 16"/>
            <p:cNvSpPr>
              <a:spLocks noChangeArrowheads="1"/>
            </p:cNvSpPr>
            <p:nvPr/>
          </p:nvSpPr>
          <p:spPr bwMode="auto">
            <a:xfrm>
              <a:off x="144"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6" name="Oval 18"/>
            <p:cNvSpPr>
              <a:spLocks noChangeArrowheads="1"/>
            </p:cNvSpPr>
            <p:nvPr/>
          </p:nvSpPr>
          <p:spPr bwMode="auto">
            <a:xfrm>
              <a:off x="768" y="211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3" name="Oval 25"/>
            <p:cNvSpPr>
              <a:spLocks noChangeArrowheads="1"/>
            </p:cNvSpPr>
            <p:nvPr/>
          </p:nvSpPr>
          <p:spPr bwMode="auto">
            <a:xfrm>
              <a:off x="1152" y="12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4" name="Oval 26"/>
            <p:cNvSpPr>
              <a:spLocks noChangeArrowheads="1"/>
            </p:cNvSpPr>
            <p:nvPr/>
          </p:nvSpPr>
          <p:spPr bwMode="auto">
            <a:xfrm>
              <a:off x="96" y="134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5" name="Oval 27"/>
            <p:cNvSpPr>
              <a:spLocks noChangeArrowheads="1"/>
            </p:cNvSpPr>
            <p:nvPr/>
          </p:nvSpPr>
          <p:spPr bwMode="auto">
            <a:xfrm>
              <a:off x="240" y="254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6" name="Oval 28"/>
            <p:cNvSpPr>
              <a:spLocks noChangeArrowheads="1"/>
            </p:cNvSpPr>
            <p:nvPr/>
          </p:nvSpPr>
          <p:spPr bwMode="auto">
            <a:xfrm>
              <a:off x="1392" y="105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7" name="Oval 29"/>
            <p:cNvSpPr>
              <a:spLocks noChangeArrowheads="1"/>
            </p:cNvSpPr>
            <p:nvPr/>
          </p:nvSpPr>
          <p:spPr bwMode="auto">
            <a:xfrm>
              <a:off x="1392" y="17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8" name="Oval 30"/>
            <p:cNvSpPr>
              <a:spLocks noChangeArrowheads="1"/>
            </p:cNvSpPr>
            <p:nvPr/>
          </p:nvSpPr>
          <p:spPr bwMode="auto">
            <a:xfrm>
              <a:off x="1200" y="225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9" name="Oval 31"/>
            <p:cNvSpPr>
              <a:spLocks noChangeArrowheads="1"/>
            </p:cNvSpPr>
            <p:nvPr/>
          </p:nvSpPr>
          <p:spPr bwMode="auto">
            <a:xfrm>
              <a:off x="816" y="244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grpSp>
      <p:sp>
        <p:nvSpPr>
          <p:cNvPr id="32846" name="Text Box 78"/>
          <p:cNvSpPr txBox="1">
            <a:spLocks noChangeArrowheads="1"/>
          </p:cNvSpPr>
          <p:nvPr/>
        </p:nvSpPr>
        <p:spPr bwMode="auto">
          <a:xfrm>
            <a:off x="6588224" y="4293096"/>
            <a:ext cx="1600200" cy="400110"/>
          </a:xfrm>
          <a:prstGeom prst="rect">
            <a:avLst/>
          </a:prstGeom>
          <a:noFill/>
          <a:ln w="9525">
            <a:noFill/>
            <a:miter lim="800000"/>
            <a:headEnd/>
            <a:tailEnd/>
          </a:ln>
          <a:effectLst/>
        </p:spPr>
        <p:txBody>
          <a:bodyPr>
            <a:spAutoFit/>
          </a:bodyPr>
          <a:lstStyle/>
          <a:p>
            <a:pPr>
              <a:spcBef>
                <a:spcPct val="50000"/>
              </a:spcBef>
            </a:pPr>
            <a:r>
              <a:rPr lang="en-US" sz="2000" dirty="0" err="1"/>
              <a:t>MinPts</a:t>
            </a:r>
            <a:r>
              <a:rPr lang="en-US" sz="2000" dirty="0"/>
              <a:t> = 4</a:t>
            </a:r>
          </a:p>
        </p:txBody>
      </p:sp>
      <p:grpSp>
        <p:nvGrpSpPr>
          <p:cNvPr id="3" name="Group 86"/>
          <p:cNvGrpSpPr>
            <a:grpSpLocks/>
          </p:cNvGrpSpPr>
          <p:nvPr/>
        </p:nvGrpSpPr>
        <p:grpSpPr bwMode="auto">
          <a:xfrm>
            <a:off x="5580112" y="1484784"/>
            <a:ext cx="2600325" cy="2447925"/>
            <a:chOff x="3024" y="1296"/>
            <a:chExt cx="1638" cy="1542"/>
          </a:xfrm>
        </p:grpSpPr>
        <p:sp>
          <p:nvSpPr>
            <p:cNvPr id="32789" name="Oval 21"/>
            <p:cNvSpPr>
              <a:spLocks noChangeArrowheads="1"/>
            </p:cNvSpPr>
            <p:nvPr/>
          </p:nvSpPr>
          <p:spPr bwMode="auto">
            <a:xfrm>
              <a:off x="3360" y="1824"/>
              <a:ext cx="624" cy="624"/>
            </a:xfrm>
            <a:prstGeom prst="ellipse">
              <a:avLst/>
            </a:prstGeom>
            <a:noFill/>
            <a:ln w="25400">
              <a:solidFill>
                <a:schemeClr val="tx1"/>
              </a:solidFill>
              <a:round/>
              <a:headEnd/>
              <a:tailEnd/>
            </a:ln>
            <a:effectLst/>
          </p:spPr>
          <p:txBody>
            <a:bodyPr wrap="none" anchor="ctr"/>
            <a:lstStyle/>
            <a:p>
              <a:endParaRPr lang="en-IN"/>
            </a:p>
          </p:txBody>
        </p:sp>
        <p:sp>
          <p:nvSpPr>
            <p:cNvPr id="32800" name="Oval 32"/>
            <p:cNvSpPr>
              <a:spLocks noChangeArrowheads="1"/>
            </p:cNvSpPr>
            <p:nvPr/>
          </p:nvSpPr>
          <p:spPr bwMode="auto">
            <a:xfrm>
              <a:off x="3504"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1" name="Oval 33"/>
            <p:cNvSpPr>
              <a:spLocks noChangeArrowheads="1"/>
            </p:cNvSpPr>
            <p:nvPr/>
          </p:nvSpPr>
          <p:spPr bwMode="auto">
            <a:xfrm>
              <a:off x="3552" y="187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2" name="Oval 34"/>
            <p:cNvSpPr>
              <a:spLocks noChangeArrowheads="1"/>
            </p:cNvSpPr>
            <p:nvPr/>
          </p:nvSpPr>
          <p:spPr bwMode="auto">
            <a:xfrm>
              <a:off x="3744" y="18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3" name="Oval 35"/>
            <p:cNvSpPr>
              <a:spLocks noChangeArrowheads="1"/>
            </p:cNvSpPr>
            <p:nvPr/>
          </p:nvSpPr>
          <p:spPr bwMode="auto">
            <a:xfrm>
              <a:off x="3408" y="211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4" name="Oval 36"/>
            <p:cNvSpPr>
              <a:spLocks noChangeArrowheads="1"/>
            </p:cNvSpPr>
            <p:nvPr/>
          </p:nvSpPr>
          <p:spPr bwMode="auto">
            <a:xfrm>
              <a:off x="3936" y="18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5" name="Oval 37"/>
            <p:cNvSpPr>
              <a:spLocks noChangeArrowheads="1"/>
            </p:cNvSpPr>
            <p:nvPr/>
          </p:nvSpPr>
          <p:spPr bwMode="auto">
            <a:xfrm>
              <a:off x="3744"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6" name="Oval 38"/>
            <p:cNvSpPr>
              <a:spLocks noChangeArrowheads="1"/>
            </p:cNvSpPr>
            <p:nvPr/>
          </p:nvSpPr>
          <p:spPr bwMode="auto">
            <a:xfrm>
              <a:off x="3600" y="230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7" name="Oval 39"/>
            <p:cNvSpPr>
              <a:spLocks noChangeArrowheads="1"/>
            </p:cNvSpPr>
            <p:nvPr/>
          </p:nvSpPr>
          <p:spPr bwMode="auto">
            <a:xfrm>
              <a:off x="4128" y="17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8" name="Oval 40"/>
            <p:cNvSpPr>
              <a:spLocks noChangeArrowheads="1"/>
            </p:cNvSpPr>
            <p:nvPr/>
          </p:nvSpPr>
          <p:spPr bwMode="auto">
            <a:xfrm>
              <a:off x="3984" y="153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9" name="Oval 41"/>
            <p:cNvSpPr>
              <a:spLocks noChangeArrowheads="1"/>
            </p:cNvSpPr>
            <p:nvPr/>
          </p:nvSpPr>
          <p:spPr bwMode="auto">
            <a:xfrm>
              <a:off x="4128" y="196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0" name="Oval 42"/>
            <p:cNvSpPr>
              <a:spLocks noChangeArrowheads="1"/>
            </p:cNvSpPr>
            <p:nvPr/>
          </p:nvSpPr>
          <p:spPr bwMode="auto">
            <a:xfrm>
              <a:off x="4032" y="216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2" name="Oval 44"/>
            <p:cNvSpPr>
              <a:spLocks noChangeArrowheads="1"/>
            </p:cNvSpPr>
            <p:nvPr/>
          </p:nvSpPr>
          <p:spPr bwMode="auto">
            <a:xfrm>
              <a:off x="3216" y="18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3" name="Oval 45"/>
            <p:cNvSpPr>
              <a:spLocks noChangeArrowheads="1"/>
            </p:cNvSpPr>
            <p:nvPr/>
          </p:nvSpPr>
          <p:spPr bwMode="auto">
            <a:xfrm>
              <a:off x="3936" y="235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4" name="Oval 46"/>
            <p:cNvSpPr>
              <a:spLocks noChangeArrowheads="1"/>
            </p:cNvSpPr>
            <p:nvPr/>
          </p:nvSpPr>
          <p:spPr bwMode="auto">
            <a:xfrm>
              <a:off x="4272" y="153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5" name="Oval 47"/>
            <p:cNvSpPr>
              <a:spLocks noChangeArrowheads="1"/>
            </p:cNvSpPr>
            <p:nvPr/>
          </p:nvSpPr>
          <p:spPr bwMode="auto">
            <a:xfrm>
              <a:off x="3216" y="158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7" name="Oval 49"/>
            <p:cNvSpPr>
              <a:spLocks noChangeArrowheads="1"/>
            </p:cNvSpPr>
            <p:nvPr/>
          </p:nvSpPr>
          <p:spPr bwMode="auto">
            <a:xfrm>
              <a:off x="4512" y="12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8" name="Oval 50"/>
            <p:cNvSpPr>
              <a:spLocks noChangeArrowheads="1"/>
            </p:cNvSpPr>
            <p:nvPr/>
          </p:nvSpPr>
          <p:spPr bwMode="auto">
            <a:xfrm>
              <a:off x="4512" y="196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9" name="Oval 51"/>
            <p:cNvSpPr>
              <a:spLocks noChangeArrowheads="1"/>
            </p:cNvSpPr>
            <p:nvPr/>
          </p:nvSpPr>
          <p:spPr bwMode="auto">
            <a:xfrm>
              <a:off x="4320" y="24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0" name="Oval 52"/>
            <p:cNvSpPr>
              <a:spLocks noChangeArrowheads="1"/>
            </p:cNvSpPr>
            <p:nvPr/>
          </p:nvSpPr>
          <p:spPr bwMode="auto">
            <a:xfrm>
              <a:off x="3936" y="268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1" name="Line 53"/>
            <p:cNvSpPr>
              <a:spLocks noChangeShapeType="1"/>
            </p:cNvSpPr>
            <p:nvPr/>
          </p:nvSpPr>
          <p:spPr bwMode="auto">
            <a:xfrm flipV="1">
              <a:off x="3696" y="2064"/>
              <a:ext cx="288" cy="48"/>
            </a:xfrm>
            <a:prstGeom prst="line">
              <a:avLst/>
            </a:prstGeom>
            <a:noFill/>
            <a:ln w="9525">
              <a:solidFill>
                <a:schemeClr val="tx1"/>
              </a:solidFill>
              <a:round/>
              <a:headEnd/>
              <a:tailEnd/>
            </a:ln>
            <a:effectLst/>
          </p:spPr>
          <p:txBody>
            <a:bodyPr/>
            <a:lstStyle/>
            <a:p>
              <a:endParaRPr lang="en-IN"/>
            </a:p>
          </p:txBody>
        </p:sp>
        <p:sp>
          <p:nvSpPr>
            <p:cNvPr id="32811" name="Oval 43"/>
            <p:cNvSpPr>
              <a:spLocks noChangeArrowheads="1"/>
            </p:cNvSpPr>
            <p:nvPr/>
          </p:nvSpPr>
          <p:spPr bwMode="auto">
            <a:xfrm>
              <a:off x="3600" y="2064"/>
              <a:ext cx="150" cy="150"/>
            </a:xfrm>
            <a:prstGeom prst="ellipse">
              <a:avLst/>
            </a:prstGeom>
            <a:solidFill>
              <a:srgbClr val="800000"/>
            </a:solidFill>
            <a:ln w="12700">
              <a:solidFill>
                <a:schemeClr val="tx1"/>
              </a:solidFill>
              <a:round/>
              <a:headEnd/>
              <a:tailEnd/>
            </a:ln>
            <a:effectLst/>
          </p:spPr>
          <p:txBody>
            <a:bodyPr wrap="none" anchor="ctr"/>
            <a:lstStyle/>
            <a:p>
              <a:endParaRPr lang="en-IN"/>
            </a:p>
          </p:txBody>
        </p:sp>
        <p:sp>
          <p:nvSpPr>
            <p:cNvPr id="32822" name="Rectangle 54"/>
            <p:cNvSpPr>
              <a:spLocks noChangeArrowheads="1"/>
            </p:cNvSpPr>
            <p:nvPr/>
          </p:nvSpPr>
          <p:spPr bwMode="auto">
            <a:xfrm>
              <a:off x="3744" y="1968"/>
              <a:ext cx="148" cy="288"/>
            </a:xfrm>
            <a:prstGeom prst="rect">
              <a:avLst/>
            </a:prstGeom>
            <a:noFill/>
            <a:ln w="9525">
              <a:noFill/>
              <a:miter lim="800000"/>
              <a:headEnd/>
              <a:tailEnd/>
            </a:ln>
            <a:effectLst/>
          </p:spPr>
          <p:txBody>
            <a:bodyPr>
              <a:spAutoFit/>
            </a:bodyPr>
            <a:lstStyle/>
            <a:p>
              <a:r>
                <a:rPr lang="en-US" sz="2400" dirty="0">
                  <a:sym typeface="Symbol" pitchFamily="18" charset="2"/>
                </a:rPr>
                <a:t></a:t>
              </a:r>
            </a:p>
          </p:txBody>
        </p:sp>
        <p:sp>
          <p:nvSpPr>
            <p:cNvPr id="32850" name="Text Box 82"/>
            <p:cNvSpPr txBox="1">
              <a:spLocks noChangeArrowheads="1"/>
            </p:cNvSpPr>
            <p:nvPr/>
          </p:nvSpPr>
          <p:spPr bwMode="auto">
            <a:xfrm>
              <a:off x="3024" y="2256"/>
              <a:ext cx="336" cy="231"/>
            </a:xfrm>
            <a:prstGeom prst="rect">
              <a:avLst/>
            </a:prstGeom>
            <a:noFill/>
            <a:ln w="9525">
              <a:noFill/>
              <a:miter lim="800000"/>
              <a:headEnd/>
              <a:tailEnd/>
            </a:ln>
            <a:effectLst/>
          </p:spPr>
          <p:txBody>
            <a:bodyPr>
              <a:spAutoFit/>
            </a:bodyPr>
            <a:lstStyle/>
            <a:p>
              <a:pPr>
                <a:spcBef>
                  <a:spcPct val="50000"/>
                </a:spcBef>
              </a:pPr>
              <a:r>
                <a:rPr lang="en-US"/>
                <a:t>C</a:t>
              </a:r>
              <a:r>
                <a:rPr lang="en-US" baseline="-25000"/>
                <a:t>1</a:t>
              </a:r>
              <a:endParaRPr lang="en-US"/>
            </a:p>
          </p:txBody>
        </p:sp>
      </p:grpSp>
      <p:grpSp>
        <p:nvGrpSpPr>
          <p:cNvPr id="4" name="Group 88"/>
          <p:cNvGrpSpPr>
            <a:grpSpLocks/>
          </p:cNvGrpSpPr>
          <p:nvPr/>
        </p:nvGrpSpPr>
        <p:grpSpPr bwMode="auto">
          <a:xfrm>
            <a:off x="3203848" y="4077072"/>
            <a:ext cx="2524125" cy="2600325"/>
            <a:chOff x="1344" y="2592"/>
            <a:chExt cx="1590" cy="1638"/>
          </a:xfrm>
        </p:grpSpPr>
        <p:sp>
          <p:nvSpPr>
            <p:cNvPr id="32823" name="Oval 55"/>
            <p:cNvSpPr>
              <a:spLocks noChangeArrowheads="1"/>
            </p:cNvSpPr>
            <p:nvPr/>
          </p:nvSpPr>
          <p:spPr bwMode="auto">
            <a:xfrm>
              <a:off x="1584" y="3216"/>
              <a:ext cx="624" cy="624"/>
            </a:xfrm>
            <a:prstGeom prst="ellipse">
              <a:avLst/>
            </a:prstGeom>
            <a:noFill/>
            <a:ln w="25400">
              <a:solidFill>
                <a:schemeClr val="tx1"/>
              </a:solidFill>
              <a:round/>
              <a:headEnd/>
              <a:tailEnd/>
            </a:ln>
            <a:effectLst/>
          </p:spPr>
          <p:txBody>
            <a:bodyPr wrap="none" anchor="ctr"/>
            <a:lstStyle/>
            <a:p>
              <a:endParaRPr lang="en-IN"/>
            </a:p>
          </p:txBody>
        </p:sp>
        <p:sp>
          <p:nvSpPr>
            <p:cNvPr id="32824" name="Oval 56"/>
            <p:cNvSpPr>
              <a:spLocks noChangeArrowheads="1"/>
            </p:cNvSpPr>
            <p:nvPr/>
          </p:nvSpPr>
          <p:spPr bwMode="auto">
            <a:xfrm>
              <a:off x="1728" y="30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5" name="Oval 57"/>
            <p:cNvSpPr>
              <a:spLocks noChangeArrowheads="1"/>
            </p:cNvSpPr>
            <p:nvPr/>
          </p:nvSpPr>
          <p:spPr bwMode="auto">
            <a:xfrm>
              <a:off x="1776" y="326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7" name="Oval 59"/>
            <p:cNvSpPr>
              <a:spLocks noChangeArrowheads="1"/>
            </p:cNvSpPr>
            <p:nvPr/>
          </p:nvSpPr>
          <p:spPr bwMode="auto">
            <a:xfrm>
              <a:off x="1632" y="350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8" name="Oval 60"/>
            <p:cNvSpPr>
              <a:spLocks noChangeArrowheads="1"/>
            </p:cNvSpPr>
            <p:nvPr/>
          </p:nvSpPr>
          <p:spPr bwMode="auto">
            <a:xfrm>
              <a:off x="2160" y="321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9" name="Oval 61"/>
            <p:cNvSpPr>
              <a:spLocks noChangeArrowheads="1"/>
            </p:cNvSpPr>
            <p:nvPr/>
          </p:nvSpPr>
          <p:spPr bwMode="auto">
            <a:xfrm>
              <a:off x="1968" y="30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0" name="Oval 62"/>
            <p:cNvSpPr>
              <a:spLocks noChangeArrowheads="1"/>
            </p:cNvSpPr>
            <p:nvPr/>
          </p:nvSpPr>
          <p:spPr bwMode="auto">
            <a:xfrm>
              <a:off x="1824" y="36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1" name="Oval 63"/>
            <p:cNvSpPr>
              <a:spLocks noChangeArrowheads="1"/>
            </p:cNvSpPr>
            <p:nvPr/>
          </p:nvSpPr>
          <p:spPr bwMode="auto">
            <a:xfrm>
              <a:off x="2400" y="312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2" name="Oval 64"/>
            <p:cNvSpPr>
              <a:spLocks noChangeArrowheads="1"/>
            </p:cNvSpPr>
            <p:nvPr/>
          </p:nvSpPr>
          <p:spPr bwMode="auto">
            <a:xfrm>
              <a:off x="2208" y="29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3" name="Oval 65"/>
            <p:cNvSpPr>
              <a:spLocks noChangeArrowheads="1"/>
            </p:cNvSpPr>
            <p:nvPr/>
          </p:nvSpPr>
          <p:spPr bwMode="auto">
            <a:xfrm>
              <a:off x="2352" y="336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4" name="Oval 66"/>
            <p:cNvSpPr>
              <a:spLocks noChangeArrowheads="1"/>
            </p:cNvSpPr>
            <p:nvPr/>
          </p:nvSpPr>
          <p:spPr bwMode="auto">
            <a:xfrm>
              <a:off x="2256" y="355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5" name="Oval 67"/>
            <p:cNvSpPr>
              <a:spLocks noChangeArrowheads="1"/>
            </p:cNvSpPr>
            <p:nvPr/>
          </p:nvSpPr>
          <p:spPr bwMode="auto">
            <a:xfrm>
              <a:off x="1440" y="321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6" name="Oval 68"/>
            <p:cNvSpPr>
              <a:spLocks noChangeArrowheads="1"/>
            </p:cNvSpPr>
            <p:nvPr/>
          </p:nvSpPr>
          <p:spPr bwMode="auto">
            <a:xfrm>
              <a:off x="2160" y="374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7" name="Oval 69"/>
            <p:cNvSpPr>
              <a:spLocks noChangeArrowheads="1"/>
            </p:cNvSpPr>
            <p:nvPr/>
          </p:nvSpPr>
          <p:spPr bwMode="auto">
            <a:xfrm>
              <a:off x="2592" y="288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8" name="Oval 70"/>
            <p:cNvSpPr>
              <a:spLocks noChangeArrowheads="1"/>
            </p:cNvSpPr>
            <p:nvPr/>
          </p:nvSpPr>
          <p:spPr bwMode="auto">
            <a:xfrm>
              <a:off x="1440" y="297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9" name="Oval 71"/>
            <p:cNvSpPr>
              <a:spLocks noChangeArrowheads="1"/>
            </p:cNvSpPr>
            <p:nvPr/>
          </p:nvSpPr>
          <p:spPr bwMode="auto">
            <a:xfrm>
              <a:off x="2784" y="273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0" name="Oval 72"/>
            <p:cNvSpPr>
              <a:spLocks noChangeArrowheads="1"/>
            </p:cNvSpPr>
            <p:nvPr/>
          </p:nvSpPr>
          <p:spPr bwMode="auto">
            <a:xfrm>
              <a:off x="2736" y="336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1" name="Oval 73"/>
            <p:cNvSpPr>
              <a:spLocks noChangeArrowheads="1"/>
            </p:cNvSpPr>
            <p:nvPr/>
          </p:nvSpPr>
          <p:spPr bwMode="auto">
            <a:xfrm>
              <a:off x="2544" y="388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2" name="Oval 74"/>
            <p:cNvSpPr>
              <a:spLocks noChangeArrowheads="1"/>
            </p:cNvSpPr>
            <p:nvPr/>
          </p:nvSpPr>
          <p:spPr bwMode="auto">
            <a:xfrm>
              <a:off x="2160" y="408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3" name="Line 75"/>
            <p:cNvSpPr>
              <a:spLocks noChangeShapeType="1"/>
            </p:cNvSpPr>
            <p:nvPr/>
          </p:nvSpPr>
          <p:spPr bwMode="auto">
            <a:xfrm flipV="1">
              <a:off x="1920" y="3456"/>
              <a:ext cx="288" cy="48"/>
            </a:xfrm>
            <a:prstGeom prst="line">
              <a:avLst/>
            </a:prstGeom>
            <a:noFill/>
            <a:ln w="9525">
              <a:solidFill>
                <a:schemeClr val="tx1"/>
              </a:solidFill>
              <a:round/>
              <a:headEnd/>
              <a:tailEnd/>
            </a:ln>
            <a:effectLst/>
          </p:spPr>
          <p:txBody>
            <a:bodyPr/>
            <a:lstStyle/>
            <a:p>
              <a:endParaRPr lang="en-IN"/>
            </a:p>
          </p:txBody>
        </p:sp>
        <p:sp>
          <p:nvSpPr>
            <p:cNvPr id="32844" name="Oval 76"/>
            <p:cNvSpPr>
              <a:spLocks noChangeArrowheads="1"/>
            </p:cNvSpPr>
            <p:nvPr/>
          </p:nvSpPr>
          <p:spPr bwMode="auto">
            <a:xfrm>
              <a:off x="1824" y="3456"/>
              <a:ext cx="150" cy="150"/>
            </a:xfrm>
            <a:prstGeom prst="ellipse">
              <a:avLst/>
            </a:prstGeom>
            <a:solidFill>
              <a:srgbClr val="800000"/>
            </a:solidFill>
            <a:ln w="12700">
              <a:solidFill>
                <a:schemeClr val="tx1"/>
              </a:solidFill>
              <a:round/>
              <a:headEnd/>
              <a:tailEnd/>
            </a:ln>
            <a:effectLst/>
          </p:spPr>
          <p:txBody>
            <a:bodyPr wrap="none" anchor="ctr"/>
            <a:lstStyle/>
            <a:p>
              <a:endParaRPr lang="en-IN"/>
            </a:p>
          </p:txBody>
        </p:sp>
        <p:sp>
          <p:nvSpPr>
            <p:cNvPr id="32845" name="Rectangle 77"/>
            <p:cNvSpPr>
              <a:spLocks noChangeArrowheads="1"/>
            </p:cNvSpPr>
            <p:nvPr/>
          </p:nvSpPr>
          <p:spPr bwMode="auto">
            <a:xfrm>
              <a:off x="1968" y="3360"/>
              <a:ext cx="148" cy="288"/>
            </a:xfrm>
            <a:prstGeom prst="rect">
              <a:avLst/>
            </a:prstGeom>
            <a:noFill/>
            <a:ln w="9525">
              <a:noFill/>
              <a:miter lim="800000"/>
              <a:headEnd/>
              <a:tailEnd/>
            </a:ln>
            <a:effectLst/>
          </p:spPr>
          <p:txBody>
            <a:bodyPr>
              <a:spAutoFit/>
            </a:bodyPr>
            <a:lstStyle/>
            <a:p>
              <a:r>
                <a:rPr lang="en-US" sz="2400">
                  <a:sym typeface="Symbol" pitchFamily="18" charset="2"/>
                </a:rPr>
                <a:t></a:t>
              </a:r>
            </a:p>
          </p:txBody>
        </p:sp>
        <p:sp>
          <p:nvSpPr>
            <p:cNvPr id="32847" name="Oval 79"/>
            <p:cNvSpPr>
              <a:spLocks noChangeArrowheads="1"/>
            </p:cNvSpPr>
            <p:nvPr/>
          </p:nvSpPr>
          <p:spPr bwMode="auto">
            <a:xfrm>
              <a:off x="1728" y="2928"/>
              <a:ext cx="624" cy="624"/>
            </a:xfrm>
            <a:prstGeom prst="ellipse">
              <a:avLst/>
            </a:prstGeom>
            <a:noFill/>
            <a:ln w="25400">
              <a:solidFill>
                <a:schemeClr val="tx1"/>
              </a:solidFill>
              <a:round/>
              <a:headEnd/>
              <a:tailEnd/>
            </a:ln>
            <a:effectLst/>
          </p:spPr>
          <p:txBody>
            <a:bodyPr wrap="none" anchor="ctr"/>
            <a:lstStyle/>
            <a:p>
              <a:endParaRPr lang="en-IN"/>
            </a:p>
          </p:txBody>
        </p:sp>
        <p:sp>
          <p:nvSpPr>
            <p:cNvPr id="32848" name="Line 80"/>
            <p:cNvSpPr>
              <a:spLocks noChangeShapeType="1"/>
            </p:cNvSpPr>
            <p:nvPr/>
          </p:nvSpPr>
          <p:spPr bwMode="auto">
            <a:xfrm flipV="1">
              <a:off x="2064" y="3216"/>
              <a:ext cx="288" cy="48"/>
            </a:xfrm>
            <a:prstGeom prst="line">
              <a:avLst/>
            </a:prstGeom>
            <a:noFill/>
            <a:ln w="9525">
              <a:solidFill>
                <a:schemeClr val="tx1"/>
              </a:solidFill>
              <a:round/>
              <a:headEnd/>
              <a:tailEnd/>
            </a:ln>
            <a:effectLst/>
          </p:spPr>
          <p:txBody>
            <a:bodyPr/>
            <a:lstStyle/>
            <a:p>
              <a:endParaRPr lang="en-IN"/>
            </a:p>
          </p:txBody>
        </p:sp>
        <p:sp>
          <p:nvSpPr>
            <p:cNvPr id="32849" name="Rectangle 81"/>
            <p:cNvSpPr>
              <a:spLocks noChangeArrowheads="1"/>
            </p:cNvSpPr>
            <p:nvPr/>
          </p:nvSpPr>
          <p:spPr bwMode="auto">
            <a:xfrm>
              <a:off x="2112" y="2976"/>
              <a:ext cx="148" cy="288"/>
            </a:xfrm>
            <a:prstGeom prst="rect">
              <a:avLst/>
            </a:prstGeom>
            <a:noFill/>
            <a:ln w="9525">
              <a:noFill/>
              <a:miter lim="800000"/>
              <a:headEnd/>
              <a:tailEnd/>
            </a:ln>
            <a:effectLst/>
          </p:spPr>
          <p:txBody>
            <a:bodyPr>
              <a:spAutoFit/>
            </a:bodyPr>
            <a:lstStyle/>
            <a:p>
              <a:r>
                <a:rPr lang="en-US" sz="2400">
                  <a:sym typeface="Symbol" pitchFamily="18" charset="2"/>
                </a:rPr>
                <a:t></a:t>
              </a:r>
            </a:p>
          </p:txBody>
        </p:sp>
        <p:sp>
          <p:nvSpPr>
            <p:cNvPr id="32851" name="Rectangle 83"/>
            <p:cNvSpPr>
              <a:spLocks noChangeArrowheads="1"/>
            </p:cNvSpPr>
            <p:nvPr/>
          </p:nvSpPr>
          <p:spPr bwMode="auto">
            <a:xfrm>
              <a:off x="1344" y="3744"/>
              <a:ext cx="273" cy="231"/>
            </a:xfrm>
            <a:prstGeom prst="rect">
              <a:avLst/>
            </a:prstGeom>
            <a:noFill/>
            <a:ln w="9525">
              <a:noFill/>
              <a:miter lim="800000"/>
              <a:headEnd/>
              <a:tailEnd/>
            </a:ln>
            <a:effectLst/>
          </p:spPr>
          <p:txBody>
            <a:bodyPr wrap="none">
              <a:spAutoFit/>
            </a:bodyPr>
            <a:lstStyle/>
            <a:p>
              <a:pPr>
                <a:spcBef>
                  <a:spcPct val="50000"/>
                </a:spcBef>
              </a:pPr>
              <a:r>
                <a:rPr lang="en-US"/>
                <a:t>C</a:t>
              </a:r>
              <a:r>
                <a:rPr lang="en-US" baseline="-25000"/>
                <a:t>1</a:t>
              </a:r>
            </a:p>
          </p:txBody>
        </p:sp>
        <p:sp>
          <p:nvSpPr>
            <p:cNvPr id="32852" name="Rectangle 84"/>
            <p:cNvSpPr>
              <a:spLocks noChangeArrowheads="1"/>
            </p:cNvSpPr>
            <p:nvPr/>
          </p:nvSpPr>
          <p:spPr bwMode="auto">
            <a:xfrm>
              <a:off x="1776" y="2592"/>
              <a:ext cx="273" cy="231"/>
            </a:xfrm>
            <a:prstGeom prst="rect">
              <a:avLst/>
            </a:prstGeom>
            <a:noFill/>
            <a:ln w="9525">
              <a:noFill/>
              <a:miter lim="800000"/>
              <a:headEnd/>
              <a:tailEnd/>
            </a:ln>
            <a:effectLst/>
          </p:spPr>
          <p:txBody>
            <a:bodyPr wrap="none">
              <a:spAutoFit/>
            </a:bodyPr>
            <a:lstStyle/>
            <a:p>
              <a:pPr>
                <a:spcBef>
                  <a:spcPct val="50000"/>
                </a:spcBef>
              </a:pPr>
              <a:r>
                <a:rPr lang="en-US"/>
                <a:t>C</a:t>
              </a:r>
              <a:r>
                <a:rPr lang="en-US" baseline="-25000"/>
                <a:t>1</a:t>
              </a:r>
            </a:p>
          </p:txBody>
        </p:sp>
        <p:sp>
          <p:nvSpPr>
            <p:cNvPr id="32826" name="Oval 58"/>
            <p:cNvSpPr>
              <a:spLocks noChangeArrowheads="1"/>
            </p:cNvSpPr>
            <p:nvPr/>
          </p:nvSpPr>
          <p:spPr bwMode="auto">
            <a:xfrm>
              <a:off x="1968" y="3216"/>
              <a:ext cx="150" cy="150"/>
            </a:xfrm>
            <a:prstGeom prst="ellipse">
              <a:avLst/>
            </a:prstGeom>
            <a:solidFill>
              <a:srgbClr val="800000"/>
            </a:solidFill>
            <a:ln w="12700">
              <a:solidFill>
                <a:schemeClr val="tx1"/>
              </a:solidFill>
              <a:round/>
              <a:headEnd/>
              <a:tailEnd/>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259632" y="260649"/>
            <a:ext cx="7437438" cy="648072"/>
          </a:xfrm>
        </p:spPr>
        <p:txBody>
          <a:bodyPr>
            <a:normAutofit fontScale="90000"/>
          </a:bodyPr>
          <a:lstStyle/>
          <a:p>
            <a:pPr algn="ctr"/>
            <a:r>
              <a:rPr lang="en-US" altLang="zh-CN" dirty="0" smtClean="0">
                <a:solidFill>
                  <a:schemeClr val="accent2">
                    <a:lumMod val="50000"/>
                  </a:schemeClr>
                </a:solidFill>
                <a:effectLst>
                  <a:outerShdw blurRad="38100" dist="38100" dir="2700000" algn="tl">
                    <a:srgbClr val="000000">
                      <a:alpha val="43137"/>
                    </a:srgbClr>
                  </a:outerShdw>
                </a:effectLst>
                <a:latin typeface="Gill Sans MT" pitchFamily="34" charset="0"/>
                <a:ea typeface="SimSun" pitchFamily="2" charset="-122"/>
              </a:rPr>
              <a:t>DBSCAN: Sensitive to Parameters</a:t>
            </a:r>
            <a:endParaRPr lang="en-US" altLang="zh-CN" sz="4000" dirty="0">
              <a:solidFill>
                <a:schemeClr val="accent2">
                  <a:lumMod val="50000"/>
                </a:schemeClr>
              </a:solidFill>
              <a:effectLst>
                <a:outerShdw blurRad="38100" dist="38100" dir="2700000" algn="tl">
                  <a:srgbClr val="000000">
                    <a:alpha val="43137"/>
                  </a:srgbClr>
                </a:outerShdw>
              </a:effectLst>
              <a:latin typeface="Gill Sans MT" pitchFamily="34" charset="0"/>
              <a:ea typeface="SimSun" pitchFamily="2" charset="-122"/>
            </a:endParaRPr>
          </a:p>
        </p:txBody>
      </p:sp>
      <p:pic>
        <p:nvPicPr>
          <p:cNvPr id="86019" name="Picture 3"/>
          <p:cNvPicPr>
            <a:picLocks noGrp="1" noChangeAspect="1" noChangeArrowheads="1"/>
          </p:cNvPicPr>
          <p:nvPr>
            <p:ph idx="1"/>
          </p:nvPr>
        </p:nvPicPr>
        <p:blipFill>
          <a:blip r:embed="rId2" cstate="print"/>
          <a:srcRect/>
          <a:stretch>
            <a:fillRect/>
          </a:stretch>
        </p:blipFill>
        <p:spPr>
          <a:xfrm>
            <a:off x="304800" y="1371600"/>
            <a:ext cx="8305800" cy="3124200"/>
          </a:xfrm>
        </p:spPr>
      </p:pic>
      <p:pic>
        <p:nvPicPr>
          <p:cNvPr id="86020" name="Picture 4"/>
          <p:cNvPicPr>
            <a:picLocks noChangeAspect="1" noChangeArrowheads="1"/>
          </p:cNvPicPr>
          <p:nvPr/>
        </p:nvPicPr>
        <p:blipFill>
          <a:blip r:embed="rId3" cstate="print"/>
          <a:srcRect/>
          <a:stretch>
            <a:fillRect/>
          </a:stretch>
        </p:blipFill>
        <p:spPr bwMode="auto">
          <a:xfrm>
            <a:off x="381000" y="4724400"/>
            <a:ext cx="8534400" cy="1752600"/>
          </a:xfrm>
          <a:prstGeom prst="rect">
            <a:avLst/>
          </a:prstGeom>
          <a:noFill/>
          <a:ln w="9525">
            <a:noFill/>
            <a:miter lim="800000"/>
            <a:headEnd/>
            <a:tailEnd/>
          </a:ln>
          <a:effectLst/>
        </p:spPr>
      </p:pic>
      <p:pic>
        <p:nvPicPr>
          <p:cNvPr id="86021" name="Picture 5"/>
          <p:cNvPicPr>
            <a:picLocks noChangeAspect="1" noChangeArrowheads="1"/>
          </p:cNvPicPr>
          <p:nvPr/>
        </p:nvPicPr>
        <p:blipFill>
          <a:blip r:embed="rId4" cstate="print"/>
          <a:srcRect/>
          <a:stretch>
            <a:fillRect/>
          </a:stretch>
        </p:blipFill>
        <p:spPr bwMode="auto">
          <a:xfrm>
            <a:off x="152400" y="3455988"/>
            <a:ext cx="1524000" cy="1192212"/>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smtClean="0"/>
              <a:t>OPTICS: A Cluster-Ordering Method</a:t>
            </a:r>
            <a:endParaRPr lang="en-IN" dirty="0"/>
          </a:p>
        </p:txBody>
      </p:sp>
      <p:sp>
        <p:nvSpPr>
          <p:cNvPr id="3" name="Content Placeholder 2"/>
          <p:cNvSpPr>
            <a:spLocks noGrp="1"/>
          </p:cNvSpPr>
          <p:nvPr>
            <p:ph idx="1"/>
          </p:nvPr>
        </p:nvSpPr>
        <p:spPr/>
        <p:txBody>
          <a:bodyPr>
            <a:noAutofit/>
          </a:bodyPr>
          <a:lstStyle/>
          <a:p>
            <a:r>
              <a:rPr lang="en-IN" sz="2400" dirty="0" smtClean="0">
                <a:latin typeface="Californian FB" pitchFamily="18" charset="0"/>
              </a:rPr>
              <a:t>OPTICS: Ordering Points To Identify the Clustering Structure</a:t>
            </a:r>
          </a:p>
          <a:p>
            <a:pPr lvl="1"/>
            <a:r>
              <a:rPr lang="en-IN" sz="2400" dirty="0" smtClean="0">
                <a:latin typeface="Californian FB" pitchFamily="18" charset="0"/>
              </a:rPr>
              <a:t>Produces a special order of the database </a:t>
            </a:r>
            <a:r>
              <a:rPr lang="en-IN" sz="2400" dirty="0" err="1" smtClean="0">
                <a:latin typeface="Californian FB" pitchFamily="18" charset="0"/>
              </a:rPr>
              <a:t>wrt</a:t>
            </a:r>
            <a:r>
              <a:rPr lang="en-IN" sz="2400" dirty="0" smtClean="0">
                <a:latin typeface="Californian FB" pitchFamily="18" charset="0"/>
              </a:rPr>
              <a:t> its density-based clustering structure</a:t>
            </a:r>
          </a:p>
          <a:p>
            <a:pPr lvl="1"/>
            <a:r>
              <a:rPr lang="en-IN" sz="2400" dirty="0" smtClean="0">
                <a:latin typeface="Californian FB" pitchFamily="18" charset="0"/>
              </a:rPr>
              <a:t> This cluster-ordering contains info equiv to the density-based  </a:t>
            </a:r>
            <a:r>
              <a:rPr lang="en-IN" sz="2400" dirty="0" err="1" smtClean="0">
                <a:latin typeface="Californian FB" pitchFamily="18" charset="0"/>
              </a:rPr>
              <a:t>clusterings</a:t>
            </a:r>
            <a:r>
              <a:rPr lang="en-IN" sz="2400" dirty="0" smtClean="0">
                <a:latin typeface="Californian FB" pitchFamily="18" charset="0"/>
              </a:rPr>
              <a:t> corresponding to a broad range of parameter settings</a:t>
            </a:r>
          </a:p>
          <a:p>
            <a:pPr lvl="1"/>
            <a:r>
              <a:rPr lang="en-IN" sz="2400" dirty="0" smtClean="0">
                <a:latin typeface="Californian FB" pitchFamily="18" charset="0"/>
              </a:rPr>
              <a:t>Good for both automatic and interactive cluster analysis, including finding intrinsic clustering structure</a:t>
            </a:r>
          </a:p>
          <a:p>
            <a:pPr lvl="1"/>
            <a:r>
              <a:rPr lang="en-IN" sz="2400" dirty="0" smtClean="0">
                <a:latin typeface="Californian FB" pitchFamily="18" charset="0"/>
              </a:rPr>
              <a:t>Can be represented graphically or using visualization techniques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OPTICS Parameters</a:t>
            </a:r>
            <a:endParaRPr lang="en-IN" dirty="0"/>
          </a:p>
        </p:txBody>
      </p:sp>
      <p:sp>
        <p:nvSpPr>
          <p:cNvPr id="3" name="Content Placeholder 2"/>
          <p:cNvSpPr>
            <a:spLocks noGrp="1"/>
          </p:cNvSpPr>
          <p:nvPr>
            <p:ph idx="1"/>
          </p:nvPr>
        </p:nvSpPr>
        <p:spPr/>
        <p:txBody>
          <a:bodyPr>
            <a:normAutofit/>
          </a:bodyPr>
          <a:lstStyle/>
          <a:p>
            <a:r>
              <a:rPr lang="en-IN" sz="2400" dirty="0" smtClean="0">
                <a:latin typeface="Californian FB" pitchFamily="18" charset="0"/>
              </a:rPr>
              <a:t>Like DBSCAN, OPTICS requires two parameters: ε, which describes the maximum distance (radius) to consider, and </a:t>
            </a:r>
            <a:r>
              <a:rPr lang="en-IN" sz="2400" i="1" dirty="0" err="1" smtClean="0">
                <a:latin typeface="Californian FB" pitchFamily="18" charset="0"/>
              </a:rPr>
              <a:t>MinPts</a:t>
            </a:r>
            <a:r>
              <a:rPr lang="en-IN" sz="2400" dirty="0" smtClean="0">
                <a:latin typeface="Californian FB" pitchFamily="18" charset="0"/>
              </a:rPr>
              <a:t>, describing the number of points required to form a cluster. A point </a:t>
            </a:r>
            <a:r>
              <a:rPr lang="en-IN" sz="2400" i="1" dirty="0" smtClean="0">
                <a:latin typeface="Californian FB" pitchFamily="18" charset="0"/>
              </a:rPr>
              <a:t>p</a:t>
            </a:r>
            <a:r>
              <a:rPr lang="en-IN" sz="2400" dirty="0" smtClean="0">
                <a:latin typeface="Californian FB" pitchFamily="18" charset="0"/>
              </a:rPr>
              <a:t> is </a:t>
            </a:r>
            <a:r>
              <a:rPr lang="en-IN" sz="2400" dirty="0" err="1" smtClean="0">
                <a:latin typeface="Californian FB" pitchFamily="18" charset="0"/>
              </a:rPr>
              <a:t>a</a:t>
            </a:r>
            <a:r>
              <a:rPr lang="en-IN" sz="2400" i="1" dirty="0" err="1" smtClean="0">
                <a:latin typeface="Californian FB" pitchFamily="18" charset="0"/>
              </a:rPr>
              <a:t>core</a:t>
            </a:r>
            <a:r>
              <a:rPr lang="en-IN" sz="2400" i="1" dirty="0" smtClean="0">
                <a:latin typeface="Californian FB" pitchFamily="18" charset="0"/>
              </a:rPr>
              <a:t> point</a:t>
            </a:r>
            <a:r>
              <a:rPr lang="en-IN" sz="2400" dirty="0" smtClean="0">
                <a:latin typeface="Californian FB" pitchFamily="18" charset="0"/>
              </a:rPr>
              <a:t> if at least </a:t>
            </a:r>
            <a:r>
              <a:rPr lang="en-IN" sz="2400" i="1" dirty="0" err="1" smtClean="0">
                <a:latin typeface="Californian FB" pitchFamily="18" charset="0"/>
              </a:rPr>
              <a:t>MinPts</a:t>
            </a:r>
            <a:r>
              <a:rPr lang="en-IN" sz="2400" dirty="0" smtClean="0">
                <a:latin typeface="Californian FB" pitchFamily="18" charset="0"/>
              </a:rPr>
              <a:t> points are found within its ε-</a:t>
            </a:r>
            <a:r>
              <a:rPr lang="en-IN" sz="2400" dirty="0" err="1" smtClean="0">
                <a:latin typeface="Californian FB" pitchFamily="18" charset="0"/>
              </a:rPr>
              <a:t>neighborhood</a:t>
            </a:r>
            <a:r>
              <a:rPr lang="en-IN" sz="2400" dirty="0" smtClean="0">
                <a:latin typeface="Californian FB" pitchFamily="18" charset="0"/>
              </a:rPr>
              <a:t> </a:t>
            </a:r>
            <a:r>
              <a:rPr lang="en-IN" sz="2400" i="1" dirty="0" err="1" smtClean="0">
                <a:latin typeface="Californian FB" pitchFamily="18" charset="0"/>
              </a:rPr>
              <a:t>N</a:t>
            </a:r>
            <a:r>
              <a:rPr lang="en-IN" sz="2400" baseline="-25000" dirty="0" err="1" smtClean="0">
                <a:latin typeface="Californian FB" pitchFamily="18" charset="0"/>
              </a:rPr>
              <a:t>ε</a:t>
            </a:r>
            <a:r>
              <a:rPr lang="en-IN" sz="2400" dirty="0" smtClean="0">
                <a:latin typeface="Californian FB" pitchFamily="18" charset="0"/>
              </a:rPr>
              <a:t>(</a:t>
            </a:r>
            <a:r>
              <a:rPr lang="en-IN" sz="2400" i="1" dirty="0" smtClean="0">
                <a:latin typeface="Californian FB" pitchFamily="18" charset="0"/>
              </a:rPr>
              <a:t>p</a:t>
            </a:r>
            <a:r>
              <a:rPr lang="en-IN" sz="2400" dirty="0" smtClean="0">
                <a:latin typeface="Californian FB" pitchFamily="18" charset="0"/>
              </a:rPr>
              <a:t>). Contrary to DBSCAN, OPTICS also considers points that are part of a more densely packed cluster, so each point is assigned a </a:t>
            </a:r>
            <a:r>
              <a:rPr lang="en-IN" sz="2400" i="1" dirty="0" smtClean="0">
                <a:latin typeface="Californian FB" pitchFamily="18" charset="0"/>
              </a:rPr>
              <a:t>core distance</a:t>
            </a:r>
            <a:r>
              <a:rPr lang="en-IN" sz="2400" dirty="0" smtClean="0">
                <a:latin typeface="Californian FB" pitchFamily="18" charset="0"/>
              </a:rPr>
              <a:t> that basically describes the distance to its </a:t>
            </a:r>
            <a:r>
              <a:rPr lang="en-IN" sz="2400" i="1" dirty="0" err="1" smtClean="0">
                <a:latin typeface="Californian FB" pitchFamily="18" charset="0"/>
              </a:rPr>
              <a:t>MinPts</a:t>
            </a:r>
            <a:r>
              <a:rPr lang="en-IN" sz="2400" dirty="0" err="1" smtClean="0">
                <a:latin typeface="Californian FB" pitchFamily="18" charset="0"/>
              </a:rPr>
              <a:t>th</a:t>
            </a:r>
            <a:r>
              <a:rPr lang="en-IN" sz="2400" dirty="0" smtClean="0">
                <a:latin typeface="Californian FB" pitchFamily="18" charset="0"/>
              </a:rPr>
              <a:t> point:</a:t>
            </a:r>
          </a:p>
          <a:p>
            <a:endParaRPr lang="en-IN" sz="2400" dirty="0">
              <a:latin typeface="Californian FB" pitchFamily="18" charset="0"/>
            </a:endParaRPr>
          </a:p>
        </p:txBody>
      </p:sp>
      <p:pic>
        <p:nvPicPr>
          <p:cNvPr id="5" name="Picture 4" descr="f3f26eabe7ee789b43ea73dee8cae20f.png"/>
          <p:cNvPicPr>
            <a:picLocks noChangeAspect="1"/>
          </p:cNvPicPr>
          <p:nvPr/>
        </p:nvPicPr>
        <p:blipFill>
          <a:blip r:embed="rId2" cstate="print"/>
          <a:stretch>
            <a:fillRect/>
          </a:stretch>
        </p:blipFill>
        <p:spPr>
          <a:xfrm>
            <a:off x="1259632" y="5445224"/>
            <a:ext cx="7704856" cy="72008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980728"/>
            <a:ext cx="7498080" cy="4800600"/>
          </a:xfrm>
        </p:spPr>
        <p:txBody>
          <a:bodyPr>
            <a:normAutofit/>
          </a:bodyPr>
          <a:lstStyle/>
          <a:p>
            <a:r>
              <a:rPr lang="en-IN" sz="2400" dirty="0" smtClean="0">
                <a:latin typeface="Californian FB" pitchFamily="18" charset="0"/>
              </a:rPr>
              <a:t>The </a:t>
            </a:r>
            <a:r>
              <a:rPr lang="en-IN" sz="2400" i="1" dirty="0" err="1" smtClean="0">
                <a:latin typeface="Californian FB" pitchFamily="18" charset="0"/>
              </a:rPr>
              <a:t>reachability</a:t>
            </a:r>
            <a:r>
              <a:rPr lang="en-IN" sz="2400" i="1" dirty="0" smtClean="0">
                <a:latin typeface="Californian FB" pitchFamily="18" charset="0"/>
              </a:rPr>
              <a:t>-distance</a:t>
            </a:r>
            <a:r>
              <a:rPr lang="en-IN" sz="2400" dirty="0" smtClean="0">
                <a:latin typeface="Californian FB" pitchFamily="18" charset="0"/>
              </a:rPr>
              <a:t> of a point </a:t>
            </a:r>
            <a:r>
              <a:rPr lang="en-IN" sz="2400" i="1" dirty="0" smtClean="0">
                <a:latin typeface="Californian FB" pitchFamily="18" charset="0"/>
              </a:rPr>
              <a:t>p</a:t>
            </a:r>
            <a:r>
              <a:rPr lang="en-IN" sz="2400" dirty="0" smtClean="0">
                <a:latin typeface="Californian FB" pitchFamily="18" charset="0"/>
              </a:rPr>
              <a:t> from another point </a:t>
            </a:r>
            <a:r>
              <a:rPr lang="en-IN" sz="2400" i="1" dirty="0" smtClean="0">
                <a:latin typeface="Californian FB" pitchFamily="18" charset="0"/>
              </a:rPr>
              <a:t>o</a:t>
            </a:r>
            <a:r>
              <a:rPr lang="en-IN" sz="2400" dirty="0" smtClean="0">
                <a:latin typeface="Californian FB" pitchFamily="18" charset="0"/>
              </a:rPr>
              <a:t> is the distance between </a:t>
            </a:r>
            <a:r>
              <a:rPr lang="en-IN" sz="2400" i="1" dirty="0" smtClean="0">
                <a:latin typeface="Californian FB" pitchFamily="18" charset="0"/>
              </a:rPr>
              <a:t>p</a:t>
            </a:r>
            <a:r>
              <a:rPr lang="en-IN" sz="2400" dirty="0" smtClean="0">
                <a:latin typeface="Californian FB" pitchFamily="18" charset="0"/>
              </a:rPr>
              <a:t> and </a:t>
            </a:r>
            <a:r>
              <a:rPr lang="en-IN" sz="2400" i="1" dirty="0" smtClean="0">
                <a:latin typeface="Californian FB" pitchFamily="18" charset="0"/>
              </a:rPr>
              <a:t>o</a:t>
            </a:r>
            <a:r>
              <a:rPr lang="en-IN" sz="2400" dirty="0" smtClean="0">
                <a:latin typeface="Californian FB" pitchFamily="18" charset="0"/>
              </a:rPr>
              <a:t>, or the core distance of </a:t>
            </a:r>
            <a:r>
              <a:rPr lang="en-IN" sz="2400" i="1" dirty="0" smtClean="0">
                <a:latin typeface="Californian FB" pitchFamily="18" charset="0"/>
              </a:rPr>
              <a:t>o</a:t>
            </a:r>
            <a:r>
              <a:rPr lang="en-IN" sz="2400" dirty="0" smtClean="0">
                <a:latin typeface="Californian FB" pitchFamily="18" charset="0"/>
              </a:rPr>
              <a:t>:</a:t>
            </a:r>
            <a:endParaRPr lang="en-IN" sz="2400" dirty="0">
              <a:latin typeface="Californian FB" pitchFamily="18" charset="0"/>
            </a:endParaRPr>
          </a:p>
        </p:txBody>
      </p:sp>
      <p:pic>
        <p:nvPicPr>
          <p:cNvPr id="4" name="Picture 3" descr="ea3abfc5fbc225f3d8dfa6434047126f.png"/>
          <p:cNvPicPr>
            <a:picLocks noChangeAspect="1"/>
          </p:cNvPicPr>
          <p:nvPr/>
        </p:nvPicPr>
        <p:blipFill>
          <a:blip r:embed="rId2" cstate="print"/>
          <a:stretch>
            <a:fillRect/>
          </a:stretch>
        </p:blipFill>
        <p:spPr>
          <a:xfrm>
            <a:off x="1115616" y="2780928"/>
            <a:ext cx="7815213" cy="861814"/>
          </a:xfrm>
          <a:prstGeom prst="rect">
            <a:avLst/>
          </a:prstGeom>
        </p:spPr>
      </p:pic>
      <p:sp>
        <p:nvSpPr>
          <p:cNvPr id="5" name="TextBox 4"/>
          <p:cNvSpPr txBox="1"/>
          <p:nvPr/>
        </p:nvSpPr>
        <p:spPr>
          <a:xfrm>
            <a:off x="1475656" y="4365104"/>
            <a:ext cx="7344816" cy="1938992"/>
          </a:xfrm>
          <a:prstGeom prst="rect">
            <a:avLst/>
          </a:prstGeom>
          <a:noFill/>
        </p:spPr>
        <p:txBody>
          <a:bodyPr wrap="square" rtlCol="0">
            <a:spAutoFit/>
          </a:bodyPr>
          <a:lstStyle/>
          <a:p>
            <a:r>
              <a:rPr lang="en-IN" sz="2400" dirty="0">
                <a:latin typeface="Californian FB" pitchFamily="18" charset="0"/>
              </a:rPr>
              <a:t>The parameter ε is strictly speaking not necessary. It can be set to a maximum value. When a spatial index is available, it does however play a practical role when it comes to complexity. It is often claimed that OPTICS abstracts from DBSCAN by removing this parameter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iewer.png"/>
          <p:cNvPicPr>
            <a:picLocks noGrp="1" noChangeAspect="1"/>
          </p:cNvPicPr>
          <p:nvPr>
            <p:ph idx="1"/>
          </p:nvPr>
        </p:nvPicPr>
        <p:blipFill>
          <a:blip r:embed="rId2" cstate="print"/>
          <a:stretch>
            <a:fillRect/>
          </a:stretch>
        </p:blipFill>
        <p:spPr>
          <a:xfrm>
            <a:off x="500034" y="714356"/>
            <a:ext cx="7620000" cy="57150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498080" cy="1143000"/>
          </a:xfrm>
        </p:spPr>
        <p:txBody>
          <a:bodyPr/>
          <a:lstStyle/>
          <a:p>
            <a:pPr algn="ctr"/>
            <a:r>
              <a:rPr lang="en-US" dirty="0" smtClean="0"/>
              <a:t>PSEUDOCODE</a:t>
            </a:r>
            <a:endParaRPr lang="en-IN" dirty="0"/>
          </a:p>
        </p:txBody>
      </p:sp>
      <p:sp>
        <p:nvSpPr>
          <p:cNvPr id="3" name="Content Placeholder 2"/>
          <p:cNvSpPr>
            <a:spLocks noGrp="1"/>
          </p:cNvSpPr>
          <p:nvPr>
            <p:ph idx="1"/>
          </p:nvPr>
        </p:nvSpPr>
        <p:spPr>
          <a:xfrm>
            <a:off x="1403648" y="1268760"/>
            <a:ext cx="7498080" cy="4800600"/>
          </a:xfrm>
        </p:spPr>
        <p:txBody>
          <a:bodyPr>
            <a:noAutofit/>
          </a:bodyPr>
          <a:lstStyle/>
          <a:p>
            <a:pPr>
              <a:buNone/>
            </a:pPr>
            <a:r>
              <a:rPr lang="en-IN" dirty="0" smtClean="0">
                <a:latin typeface="Californian FB" pitchFamily="18" charset="0"/>
              </a:rPr>
              <a:t>The basic approach of OPTICS is similar to DBSCAN, but instead of maintaining a set of known, but so far unprocessed cluster members, a priority queue (e.g. using an indexed heap) is used.</a:t>
            </a:r>
          </a:p>
          <a:p>
            <a:pPr>
              <a:buNone/>
            </a:pPr>
            <a:endParaRPr lang="en-IN" dirty="0" smtClean="0">
              <a:latin typeface="Californian FB" pitchFamily="18" charset="0"/>
            </a:endParaRPr>
          </a:p>
          <a:p>
            <a:pPr>
              <a:buNone/>
            </a:pPr>
            <a:r>
              <a:rPr lang="en-IN" dirty="0" smtClean="0">
                <a:latin typeface="Californian FB" pitchFamily="18" charset="0"/>
              </a:rPr>
              <a:t>OPTICS(DB, </a:t>
            </a:r>
            <a:r>
              <a:rPr lang="en-IN" dirty="0" err="1" smtClean="0">
                <a:latin typeface="Californian FB" pitchFamily="18" charset="0"/>
              </a:rPr>
              <a:t>eps</a:t>
            </a:r>
            <a:r>
              <a:rPr lang="en-IN" dirty="0" smtClean="0">
                <a:latin typeface="Californian FB" pitchFamily="18" charset="0"/>
              </a:rPr>
              <a:t>, </a:t>
            </a:r>
            <a:r>
              <a:rPr lang="en-IN" dirty="0" err="1" smtClean="0">
                <a:latin typeface="Californian FB" pitchFamily="18" charset="0"/>
              </a:rPr>
              <a:t>MinPts</a:t>
            </a:r>
            <a:r>
              <a:rPr lang="en-IN" dirty="0" smtClean="0">
                <a:latin typeface="Californian FB" pitchFamily="18" charset="0"/>
              </a:rPr>
              <a:t>)</a:t>
            </a:r>
          </a:p>
          <a:p>
            <a:pPr>
              <a:buNone/>
            </a:pPr>
            <a:r>
              <a:rPr lang="en-IN" dirty="0" smtClean="0">
                <a:latin typeface="Californian FB" pitchFamily="18" charset="0"/>
              </a:rPr>
              <a:t>    for each point p of DB</a:t>
            </a:r>
          </a:p>
          <a:p>
            <a:pPr>
              <a:buNone/>
            </a:pPr>
            <a:r>
              <a:rPr lang="en-IN" dirty="0" smtClean="0">
                <a:latin typeface="Californian FB" pitchFamily="18" charset="0"/>
              </a:rPr>
              <a:t>       </a:t>
            </a:r>
            <a:r>
              <a:rPr lang="en-IN" dirty="0" err="1" smtClean="0">
                <a:latin typeface="Californian FB" pitchFamily="18" charset="0"/>
              </a:rPr>
              <a:t>p.reachability</a:t>
            </a:r>
            <a:r>
              <a:rPr lang="en-IN" dirty="0" smtClean="0">
                <a:latin typeface="Californian FB" pitchFamily="18" charset="0"/>
              </a:rPr>
              <a:t>-distance = UNDEFINED</a:t>
            </a:r>
          </a:p>
          <a:p>
            <a:pPr>
              <a:buNone/>
            </a:pPr>
            <a:r>
              <a:rPr lang="en-IN" dirty="0" smtClean="0">
                <a:latin typeface="Californian FB" pitchFamily="18" charset="0"/>
              </a:rPr>
              <a:t>    for each unprocessed point p of DB</a:t>
            </a:r>
          </a:p>
          <a:p>
            <a:pPr>
              <a:buNone/>
            </a:pPr>
            <a:r>
              <a:rPr lang="en-IN" dirty="0" smtClean="0">
                <a:latin typeface="Californian FB" pitchFamily="18" charset="0"/>
              </a:rPr>
              <a:t>       N = </a:t>
            </a:r>
            <a:r>
              <a:rPr lang="en-IN" dirty="0" err="1" smtClean="0">
                <a:latin typeface="Californian FB" pitchFamily="18" charset="0"/>
              </a:rPr>
              <a:t>getNeighbors</a:t>
            </a:r>
            <a:r>
              <a:rPr lang="en-IN" dirty="0" smtClean="0">
                <a:latin typeface="Californian FB" pitchFamily="18" charset="0"/>
              </a:rPr>
              <a:t>(p, </a:t>
            </a:r>
            <a:r>
              <a:rPr lang="en-IN" dirty="0" err="1" smtClean="0">
                <a:latin typeface="Californian FB" pitchFamily="18" charset="0"/>
              </a:rPr>
              <a:t>eps</a:t>
            </a:r>
            <a:r>
              <a:rPr lang="en-IN" dirty="0" smtClean="0">
                <a:latin typeface="Californian FB" pitchFamily="18" charset="0"/>
              </a:rPr>
              <a:t>)</a:t>
            </a:r>
          </a:p>
          <a:p>
            <a:pPr>
              <a:buNone/>
            </a:pPr>
            <a:r>
              <a:rPr lang="en-IN" dirty="0" smtClean="0">
                <a:latin typeface="Californian FB" pitchFamily="18" charset="0"/>
              </a:rPr>
              <a:t>       mark p as processed</a:t>
            </a:r>
          </a:p>
          <a:p>
            <a:pPr>
              <a:buNone/>
            </a:pPr>
            <a:r>
              <a:rPr lang="en-IN" dirty="0" smtClean="0">
                <a:latin typeface="Californian FB" pitchFamily="18" charset="0"/>
              </a:rPr>
              <a:t>       output p to the ordered list</a:t>
            </a:r>
          </a:p>
          <a:p>
            <a:pPr>
              <a:buNone/>
            </a:pPr>
            <a:r>
              <a:rPr lang="en-IN" dirty="0" smtClean="0">
                <a:latin typeface="Californian FB" pitchFamily="18" charset="0"/>
              </a:rPr>
              <a:t>       Seeds = empty priority queue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80728"/>
            <a:ext cx="7498080" cy="5267672"/>
          </a:xfrm>
        </p:spPr>
        <p:txBody>
          <a:bodyPr>
            <a:normAutofit fontScale="92500" lnSpcReduction="20000"/>
          </a:bodyPr>
          <a:lstStyle/>
          <a:p>
            <a:pPr>
              <a:buNone/>
            </a:pPr>
            <a:r>
              <a:rPr lang="en-IN" sz="2400" dirty="0" smtClean="0">
                <a:latin typeface="Californian FB" pitchFamily="18" charset="0"/>
              </a:rPr>
              <a:t> if (core-distance(p,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 != UNDEFINED)</a:t>
            </a:r>
          </a:p>
          <a:p>
            <a:pPr>
              <a:buNone/>
            </a:pPr>
            <a:r>
              <a:rPr lang="en-IN" sz="2400" dirty="0" smtClean="0">
                <a:latin typeface="Californian FB" pitchFamily="18" charset="0"/>
              </a:rPr>
              <a:t>          update(N, p, Seeds,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for each next q in Seeds</a:t>
            </a:r>
          </a:p>
          <a:p>
            <a:pPr>
              <a:buNone/>
            </a:pPr>
            <a:r>
              <a:rPr lang="en-IN" sz="2400" dirty="0" smtClean="0">
                <a:latin typeface="Californian FB" pitchFamily="18" charset="0"/>
              </a:rPr>
              <a:t>             N' = </a:t>
            </a:r>
            <a:r>
              <a:rPr lang="en-IN" sz="2400" dirty="0" err="1" smtClean="0">
                <a:latin typeface="Californian FB" pitchFamily="18" charset="0"/>
              </a:rPr>
              <a:t>getNeighbors</a:t>
            </a:r>
            <a:r>
              <a:rPr lang="en-IN" sz="2400" dirty="0" smtClean="0">
                <a:latin typeface="Californian FB" pitchFamily="18" charset="0"/>
              </a:rPr>
              <a:t>(q, </a:t>
            </a:r>
            <a:r>
              <a:rPr lang="en-IN" sz="2400" dirty="0" err="1" smtClean="0">
                <a:latin typeface="Californian FB" pitchFamily="18" charset="0"/>
              </a:rPr>
              <a:t>eps</a:t>
            </a:r>
            <a:r>
              <a:rPr lang="en-IN" sz="2400" dirty="0" smtClean="0">
                <a:latin typeface="Californian FB" pitchFamily="18" charset="0"/>
              </a:rPr>
              <a:t>)</a:t>
            </a:r>
          </a:p>
          <a:p>
            <a:pPr>
              <a:buNone/>
            </a:pPr>
            <a:r>
              <a:rPr lang="en-IN" sz="2400" dirty="0" smtClean="0">
                <a:latin typeface="Californian FB" pitchFamily="18" charset="0"/>
              </a:rPr>
              <a:t>             mark q as processed</a:t>
            </a:r>
          </a:p>
          <a:p>
            <a:pPr>
              <a:buNone/>
            </a:pPr>
            <a:r>
              <a:rPr lang="en-IN" sz="2400" dirty="0" smtClean="0">
                <a:latin typeface="Californian FB" pitchFamily="18" charset="0"/>
              </a:rPr>
              <a:t>             output q to the ordered list</a:t>
            </a:r>
          </a:p>
          <a:p>
            <a:pPr>
              <a:buNone/>
            </a:pPr>
            <a:r>
              <a:rPr lang="en-IN" sz="2400" dirty="0" smtClean="0">
                <a:latin typeface="Californian FB" pitchFamily="18" charset="0"/>
              </a:rPr>
              <a:t>             if (core-distance(q,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 != UNDEFINED)</a:t>
            </a:r>
          </a:p>
          <a:p>
            <a:pPr>
              <a:buNone/>
            </a:pPr>
            <a:r>
              <a:rPr lang="en-IN" sz="2400" dirty="0" smtClean="0">
                <a:latin typeface="Californian FB" pitchFamily="18" charset="0"/>
              </a:rPr>
              <a:t>                update(N', q, Seeds,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endParaRPr lang="en-US" sz="2400" dirty="0" smtClean="0">
              <a:latin typeface="Californian FB" pitchFamily="18" charset="0"/>
            </a:endParaRPr>
          </a:p>
          <a:p>
            <a:pPr>
              <a:buNone/>
            </a:pPr>
            <a:endParaRPr lang="en-US" sz="2400" dirty="0" smtClean="0">
              <a:latin typeface="Californian FB" pitchFamily="18" charset="0"/>
            </a:endParaRPr>
          </a:p>
          <a:p>
            <a:pPr>
              <a:buNone/>
            </a:pPr>
            <a:r>
              <a:rPr lang="en-IN" sz="2400" dirty="0" smtClean="0">
                <a:latin typeface="Californian FB" pitchFamily="18" charset="0"/>
              </a:rPr>
              <a:t>In update(), the priority queue Seeds is updated with the ε-</a:t>
            </a:r>
            <a:r>
              <a:rPr lang="en-IN" sz="2400" dirty="0" err="1" smtClean="0">
                <a:latin typeface="Californian FB" pitchFamily="18" charset="0"/>
              </a:rPr>
              <a:t>neighborhood</a:t>
            </a:r>
            <a:r>
              <a:rPr lang="en-IN" sz="2400" dirty="0" smtClean="0">
                <a:latin typeface="Californian FB" pitchFamily="18" charset="0"/>
              </a:rPr>
              <a:t> of </a:t>
            </a:r>
            <a:r>
              <a:rPr lang="en-IN" sz="2400" i="1" dirty="0" smtClean="0">
                <a:latin typeface="Californian FB" pitchFamily="18" charset="0"/>
              </a:rPr>
              <a:t>p</a:t>
            </a:r>
            <a:r>
              <a:rPr lang="en-IN" sz="2400" dirty="0" smtClean="0">
                <a:latin typeface="Californian FB" pitchFamily="18" charset="0"/>
              </a:rPr>
              <a:t> and </a:t>
            </a:r>
            <a:r>
              <a:rPr lang="en-IN" sz="2400" i="1" dirty="0" smtClean="0">
                <a:latin typeface="Californian FB" pitchFamily="18" charset="0"/>
              </a:rPr>
              <a:t>q</a:t>
            </a:r>
            <a:r>
              <a:rPr lang="en-IN" sz="2400" dirty="0" smtClean="0">
                <a:latin typeface="Californian FB" pitchFamily="18" charset="0"/>
              </a:rPr>
              <a:t>, respectively:</a:t>
            </a:r>
          </a:p>
          <a:p>
            <a:pPr>
              <a:buNone/>
            </a:pPr>
            <a:endParaRPr 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60648"/>
            <a:ext cx="7498080" cy="5987752"/>
          </a:xfrm>
        </p:spPr>
        <p:txBody>
          <a:bodyPr>
            <a:noAutofit/>
          </a:bodyPr>
          <a:lstStyle/>
          <a:p>
            <a:pPr>
              <a:buNone/>
            </a:pPr>
            <a:endParaRPr lang="en-IN" sz="2400" dirty="0" smtClean="0">
              <a:latin typeface="Californian FB" pitchFamily="18" charset="0"/>
            </a:endParaRPr>
          </a:p>
          <a:p>
            <a:pPr>
              <a:buNone/>
            </a:pPr>
            <a:r>
              <a:rPr lang="en-IN" sz="2400" dirty="0" smtClean="0">
                <a:latin typeface="Californian FB" pitchFamily="18" charset="0"/>
              </a:rPr>
              <a:t>update(N, p, Seeds,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a:t>
            </a:r>
            <a:r>
              <a:rPr lang="en-IN" sz="2400" dirty="0" err="1" smtClean="0">
                <a:latin typeface="Californian FB" pitchFamily="18" charset="0"/>
              </a:rPr>
              <a:t>coredist</a:t>
            </a:r>
            <a:r>
              <a:rPr lang="en-IN" sz="2400" dirty="0" smtClean="0">
                <a:latin typeface="Californian FB" pitchFamily="18" charset="0"/>
              </a:rPr>
              <a:t> = core-distance(p,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for each o in N</a:t>
            </a:r>
          </a:p>
          <a:p>
            <a:pPr>
              <a:buNone/>
            </a:pPr>
            <a:r>
              <a:rPr lang="en-IN" sz="2400" dirty="0" smtClean="0">
                <a:latin typeface="Californian FB" pitchFamily="18" charset="0"/>
              </a:rPr>
              <a:t>       if (o is not processed)</a:t>
            </a:r>
          </a:p>
          <a:p>
            <a:pPr>
              <a:buNone/>
            </a:pPr>
            <a:r>
              <a:rPr lang="en-IN" sz="2400" dirty="0" smtClean="0">
                <a:latin typeface="Californian FB" pitchFamily="18" charset="0"/>
              </a:rPr>
              <a:t>          new-reach-dist = max(</a:t>
            </a:r>
            <a:r>
              <a:rPr lang="en-IN" sz="2400" dirty="0" err="1" smtClean="0">
                <a:latin typeface="Californian FB" pitchFamily="18" charset="0"/>
              </a:rPr>
              <a:t>coredist</a:t>
            </a:r>
            <a:r>
              <a:rPr lang="en-IN" sz="2400" dirty="0" smtClean="0">
                <a:latin typeface="Californian FB" pitchFamily="18" charset="0"/>
              </a:rPr>
              <a:t>, dist(</a:t>
            </a:r>
            <a:r>
              <a:rPr lang="en-IN" sz="2400" dirty="0" err="1" smtClean="0">
                <a:latin typeface="Californian FB" pitchFamily="18" charset="0"/>
              </a:rPr>
              <a:t>p,o</a:t>
            </a:r>
            <a:r>
              <a:rPr lang="en-IN" sz="2400" dirty="0" smtClean="0">
                <a:latin typeface="Californian FB" pitchFamily="18" charset="0"/>
              </a:rPr>
              <a:t>))</a:t>
            </a:r>
          </a:p>
          <a:p>
            <a:pPr>
              <a:buNone/>
            </a:pPr>
            <a:r>
              <a:rPr lang="en-IN" sz="2400" dirty="0" smtClean="0">
                <a:latin typeface="Californian FB" pitchFamily="18" charset="0"/>
              </a:rPr>
              <a:t>          if (</a:t>
            </a:r>
            <a:r>
              <a:rPr lang="en-IN" sz="2400" dirty="0" err="1" smtClean="0">
                <a:latin typeface="Californian FB" pitchFamily="18" charset="0"/>
              </a:rPr>
              <a:t>o.reachability</a:t>
            </a:r>
            <a:r>
              <a:rPr lang="en-IN" sz="2400" dirty="0" smtClean="0">
                <a:latin typeface="Californian FB" pitchFamily="18" charset="0"/>
              </a:rPr>
              <a:t>-distance == UNDEFINED) // o is not in Seeds</a:t>
            </a:r>
          </a:p>
          <a:p>
            <a:pPr>
              <a:buNone/>
            </a:pPr>
            <a:r>
              <a:rPr lang="en-IN" sz="2400" dirty="0" smtClean="0">
                <a:latin typeface="Californian FB" pitchFamily="18" charset="0"/>
              </a:rPr>
              <a:t>              </a:t>
            </a:r>
            <a:r>
              <a:rPr lang="en-IN" sz="2400" dirty="0" err="1" smtClean="0">
                <a:latin typeface="Californian FB" pitchFamily="18" charset="0"/>
              </a:rPr>
              <a:t>o.reachability</a:t>
            </a:r>
            <a:r>
              <a:rPr lang="en-IN" sz="2400" dirty="0" smtClean="0">
                <a:latin typeface="Californian FB" pitchFamily="18" charset="0"/>
              </a:rPr>
              <a:t>-distance = new-reach-dist</a:t>
            </a:r>
          </a:p>
          <a:p>
            <a:pPr>
              <a:buNone/>
            </a:pPr>
            <a:r>
              <a:rPr lang="en-IN" sz="2400" dirty="0" smtClean="0">
                <a:latin typeface="Californian FB" pitchFamily="18" charset="0"/>
              </a:rPr>
              <a:t>              </a:t>
            </a:r>
            <a:r>
              <a:rPr lang="en-IN" sz="2400" dirty="0" err="1" smtClean="0">
                <a:latin typeface="Californian FB" pitchFamily="18" charset="0"/>
              </a:rPr>
              <a:t>Seeds.insert</a:t>
            </a:r>
            <a:r>
              <a:rPr lang="en-IN" sz="2400" dirty="0" smtClean="0">
                <a:latin typeface="Californian FB" pitchFamily="18" charset="0"/>
              </a:rPr>
              <a:t>(o, new-reach-dist)</a:t>
            </a:r>
          </a:p>
          <a:p>
            <a:pPr>
              <a:buNone/>
            </a:pPr>
            <a:r>
              <a:rPr lang="en-IN" sz="2400" dirty="0" smtClean="0">
                <a:latin typeface="Californian FB" pitchFamily="18" charset="0"/>
              </a:rPr>
              <a:t>          else               // o in Seeds, check for improvement</a:t>
            </a:r>
          </a:p>
          <a:p>
            <a:pPr>
              <a:buNone/>
            </a:pPr>
            <a:r>
              <a:rPr lang="en-IN" sz="2400" dirty="0" smtClean="0">
                <a:latin typeface="Californian FB" pitchFamily="18" charset="0"/>
              </a:rPr>
              <a:t>              if (new-reach-dist &lt; </a:t>
            </a:r>
            <a:r>
              <a:rPr lang="en-IN" sz="2400" dirty="0" err="1" smtClean="0">
                <a:latin typeface="Californian FB" pitchFamily="18" charset="0"/>
              </a:rPr>
              <a:t>o.reachability</a:t>
            </a:r>
            <a:r>
              <a:rPr lang="en-IN" sz="2400" dirty="0" smtClean="0">
                <a:latin typeface="Californian FB" pitchFamily="18" charset="0"/>
              </a:rPr>
              <a:t>-distance)</a:t>
            </a:r>
          </a:p>
          <a:p>
            <a:pPr>
              <a:buNone/>
            </a:pPr>
            <a:r>
              <a:rPr lang="en-IN" sz="2400" dirty="0" smtClean="0">
                <a:latin typeface="Californian FB" pitchFamily="18" charset="0"/>
              </a:rPr>
              <a:t>                 </a:t>
            </a:r>
            <a:r>
              <a:rPr lang="en-IN" sz="2400" dirty="0" err="1" smtClean="0">
                <a:latin typeface="Californian FB" pitchFamily="18" charset="0"/>
              </a:rPr>
              <a:t>o.reachability</a:t>
            </a:r>
            <a:r>
              <a:rPr lang="en-IN" sz="2400" dirty="0" smtClean="0">
                <a:latin typeface="Californian FB" pitchFamily="18" charset="0"/>
              </a:rPr>
              <a:t>-distance = new-reach-dist</a:t>
            </a:r>
          </a:p>
          <a:p>
            <a:pPr>
              <a:buNone/>
            </a:pPr>
            <a:r>
              <a:rPr lang="en-IN" sz="2400" dirty="0" smtClean="0">
                <a:latin typeface="Californian FB" pitchFamily="18" charset="0"/>
              </a:rPr>
              <a:t>                 </a:t>
            </a:r>
            <a:r>
              <a:rPr lang="en-IN" sz="2400" dirty="0" err="1" smtClean="0">
                <a:latin typeface="Californian FB" pitchFamily="18" charset="0"/>
              </a:rPr>
              <a:t>Seeds.move</a:t>
            </a:r>
            <a:r>
              <a:rPr lang="en-IN" sz="2400" dirty="0" smtClean="0">
                <a:latin typeface="Californian FB" pitchFamily="18" charset="0"/>
              </a:rPr>
              <a:t>-up(o, new-reach-dist)</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764704"/>
            <a:ext cx="7498080" cy="1143000"/>
          </a:xfrm>
        </p:spPr>
        <p:txBody>
          <a:bodyPr>
            <a:noAutofit/>
          </a:bodyPr>
          <a:lstStyle/>
          <a:p>
            <a:pPr algn="ctr"/>
            <a:r>
              <a:rPr lang="en-US" dirty="0" smtClean="0"/>
              <a:t>Application domains of Spatial Data Mining</a:t>
            </a:r>
            <a:br>
              <a:rPr lang="en-US" dirty="0" smtClean="0"/>
            </a:br>
            <a:endParaRPr lang="en-IN" dirty="0"/>
          </a:p>
        </p:txBody>
      </p:sp>
      <p:sp>
        <p:nvSpPr>
          <p:cNvPr id="3" name="Content Placeholder 2"/>
          <p:cNvSpPr>
            <a:spLocks noGrp="1"/>
          </p:cNvSpPr>
          <p:nvPr>
            <p:ph idx="1"/>
          </p:nvPr>
        </p:nvSpPr>
        <p:spPr>
          <a:xfrm>
            <a:off x="1475656" y="2057400"/>
            <a:ext cx="7498080" cy="4800600"/>
          </a:xfrm>
        </p:spPr>
        <p:txBody>
          <a:bodyPr>
            <a:normAutofit/>
          </a:bodyPr>
          <a:lstStyle/>
          <a:p>
            <a:pPr lvl="2"/>
            <a:endParaRPr lang="en-US" dirty="0" smtClean="0">
              <a:latin typeface="Californian FB" pitchFamily="18" charset="0"/>
            </a:endParaRPr>
          </a:p>
          <a:p>
            <a:pPr lvl="2"/>
            <a:r>
              <a:rPr lang="en-US" dirty="0" smtClean="0">
                <a:latin typeface="Californian FB" pitchFamily="18" charset="0"/>
              </a:rPr>
              <a:t>Describe/explain locations of human settlements in last 5000 years</a:t>
            </a:r>
          </a:p>
          <a:p>
            <a:pPr lvl="2"/>
            <a:r>
              <a:rPr lang="en-US" dirty="0" smtClean="0">
                <a:latin typeface="Californian FB" pitchFamily="18" charset="0"/>
              </a:rPr>
              <a:t>Find cancer clusters to locate hazardous environments </a:t>
            </a:r>
          </a:p>
          <a:p>
            <a:pPr lvl="2"/>
            <a:r>
              <a:rPr lang="en-US" dirty="0" smtClean="0">
                <a:latin typeface="Californian FB" pitchFamily="18" charset="0"/>
              </a:rPr>
              <a:t>Prepare land-use maps from satellite imagery</a:t>
            </a:r>
          </a:p>
          <a:p>
            <a:pPr lvl="2"/>
            <a:r>
              <a:rPr lang="en-US" dirty="0" smtClean="0">
                <a:latin typeface="Californian FB" pitchFamily="18" charset="0"/>
              </a:rPr>
              <a:t>Predict habitat suitable for endangered species </a:t>
            </a:r>
          </a:p>
          <a:p>
            <a:pPr marL="987552" lvl="5" indent="-283464">
              <a:spcBef>
                <a:spcPts val="600"/>
              </a:spcBef>
              <a:buClr>
                <a:schemeClr val="accent2"/>
              </a:buClr>
              <a:buSzPct val="80000"/>
            </a:pPr>
            <a:r>
              <a:rPr lang="en-US" sz="2400" dirty="0" smtClean="0">
                <a:latin typeface="Californian FB" pitchFamily="18" charset="0"/>
              </a:rPr>
              <a:t>Find groups of co-located geographic features</a:t>
            </a:r>
          </a:p>
          <a:p>
            <a:pPr>
              <a:buNone/>
            </a:pP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K-MEANS</a:t>
            </a:r>
            <a:endParaRPr lang="en-IN" dirty="0"/>
          </a:p>
        </p:txBody>
      </p:sp>
      <p:sp>
        <p:nvSpPr>
          <p:cNvPr id="3" name="Content Placeholder 2"/>
          <p:cNvSpPr>
            <a:spLocks noGrp="1"/>
          </p:cNvSpPr>
          <p:nvPr>
            <p:ph idx="1"/>
          </p:nvPr>
        </p:nvSpPr>
        <p:spPr/>
        <p:txBody>
          <a:bodyPr>
            <a:normAutofit/>
          </a:bodyPr>
          <a:lstStyle/>
          <a:p>
            <a:r>
              <a:rPr lang="en-IN" sz="2400" b="1" i="1" dirty="0" smtClean="0">
                <a:latin typeface="Californian FB" pitchFamily="18" charset="0"/>
              </a:rPr>
              <a:t>k</a:t>
            </a:r>
            <a:r>
              <a:rPr lang="en-IN" sz="2400" b="1" dirty="0" smtClean="0">
                <a:latin typeface="Californian FB" pitchFamily="18" charset="0"/>
              </a:rPr>
              <a:t>-means clustering</a:t>
            </a:r>
            <a:r>
              <a:rPr lang="en-IN" sz="2400" dirty="0" smtClean="0">
                <a:latin typeface="Californian FB" pitchFamily="18" charset="0"/>
              </a:rPr>
              <a:t> is a method of cluster analysis which aims to partition </a:t>
            </a:r>
            <a:r>
              <a:rPr lang="en-IN" sz="2400" i="1" dirty="0" smtClean="0">
                <a:latin typeface="Californian FB" pitchFamily="18" charset="0"/>
              </a:rPr>
              <a:t>n</a:t>
            </a:r>
            <a:r>
              <a:rPr lang="en-IN" sz="2400" dirty="0" smtClean="0">
                <a:latin typeface="Californian FB" pitchFamily="18" charset="0"/>
              </a:rPr>
              <a:t> observations into </a:t>
            </a:r>
            <a:r>
              <a:rPr lang="en-IN" sz="2400" i="1" dirty="0" smtClean="0">
                <a:latin typeface="Californian FB" pitchFamily="18" charset="0"/>
              </a:rPr>
              <a:t>k</a:t>
            </a:r>
            <a:r>
              <a:rPr lang="en-IN" sz="2400" dirty="0" smtClean="0">
                <a:latin typeface="Californian FB" pitchFamily="18" charset="0"/>
              </a:rPr>
              <a:t> clusters in which each observation belongs to the cluster with the nearest mean. </a:t>
            </a:r>
            <a:endParaRPr lang="en-IN" sz="2400" dirty="0">
              <a:latin typeface="Californian FB" pitchFamily="18" charset="0"/>
            </a:endParaRPr>
          </a:p>
        </p:txBody>
      </p:sp>
      <p:pic>
        <p:nvPicPr>
          <p:cNvPr id="4" name="Picture 3" descr="kmeans img.png"/>
          <p:cNvPicPr>
            <a:picLocks noChangeAspect="1"/>
          </p:cNvPicPr>
          <p:nvPr/>
        </p:nvPicPr>
        <p:blipFill>
          <a:blip r:embed="rId2" cstate="print"/>
          <a:stretch>
            <a:fillRect/>
          </a:stretch>
        </p:blipFill>
        <p:spPr>
          <a:xfrm>
            <a:off x="1043608" y="3068960"/>
            <a:ext cx="8100392" cy="324036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476672"/>
            <a:ext cx="7498080" cy="1143000"/>
          </a:xfrm>
        </p:spPr>
        <p:txBody>
          <a:bodyPr>
            <a:normAutofit fontScale="90000"/>
          </a:bodyPr>
          <a:lstStyle/>
          <a:p>
            <a:pPr algn="ctr"/>
            <a:r>
              <a:rPr lang="en-US" dirty="0" smtClean="0"/>
              <a:t>ADVANTAGES OF DBSCAN OVER K-MEANS</a:t>
            </a:r>
            <a:endParaRPr lang="en-IN" dirty="0"/>
          </a:p>
        </p:txBody>
      </p:sp>
      <p:sp>
        <p:nvSpPr>
          <p:cNvPr id="3" name="Content Placeholder 2"/>
          <p:cNvSpPr>
            <a:spLocks noGrp="1"/>
          </p:cNvSpPr>
          <p:nvPr>
            <p:ph idx="1"/>
          </p:nvPr>
        </p:nvSpPr>
        <p:spPr>
          <a:xfrm>
            <a:off x="1403648" y="2057400"/>
            <a:ext cx="7498080" cy="4800600"/>
          </a:xfrm>
        </p:spPr>
        <p:txBody>
          <a:bodyPr>
            <a:normAutofit/>
          </a:bodyPr>
          <a:lstStyle/>
          <a:p>
            <a:pPr marL="596646" indent="-514350"/>
            <a:r>
              <a:rPr lang="en-IN" sz="2400" b="1" dirty="0" smtClean="0">
                <a:latin typeface="Californian FB" pitchFamily="18" charset="0"/>
              </a:rPr>
              <a:t>Cluster shapes:</a:t>
            </a:r>
          </a:p>
          <a:p>
            <a:pPr lvl="1"/>
            <a:r>
              <a:rPr lang="en-IN" sz="2400" dirty="0" smtClean="0">
                <a:latin typeface="Californian FB" pitchFamily="18" charset="0"/>
              </a:rPr>
              <a:t>When new data are coming into the old database, then sometimes new clusters are formed. In case of K-means clustering the cluster shapes must be fixed.</a:t>
            </a:r>
          </a:p>
          <a:p>
            <a:pPr lvl="1"/>
            <a:r>
              <a:rPr lang="en-IN" sz="2400" dirty="0" smtClean="0">
                <a:latin typeface="Californian FB" pitchFamily="18" charset="0"/>
              </a:rPr>
              <a:t>But in case of DBSCAN clustering, it discovers new clusters of arbitrary shape depends on its radius </a:t>
            </a:r>
            <a:r>
              <a:rPr lang="en-IN" sz="2400" dirty="0" err="1" smtClean="0">
                <a:latin typeface="Californian FB" pitchFamily="18" charset="0"/>
              </a:rPr>
              <a:t>eps</a:t>
            </a:r>
            <a:r>
              <a:rPr lang="en-IN" sz="2400" dirty="0" smtClean="0">
                <a:latin typeface="Californian FB" pitchFamily="18" charset="0"/>
              </a:rPr>
              <a:t> and </a:t>
            </a:r>
            <a:r>
              <a:rPr lang="en-IN" sz="2400" dirty="0" err="1" smtClean="0">
                <a:latin typeface="Californian FB" pitchFamily="18" charset="0"/>
              </a:rPr>
              <a:t>Minpts</a:t>
            </a:r>
            <a:r>
              <a:rPr lang="en-IN" sz="2400" dirty="0" smtClean="0">
                <a:latin typeface="Californian FB" pitchFamily="18" charset="0"/>
              </a:rPr>
              <a:t>. It does not follow any fixed shape like K-means clustering.</a:t>
            </a:r>
          </a:p>
          <a:p>
            <a:endParaRPr lang="en-US" sz="2400" dirty="0" smtClean="0">
              <a:latin typeface="Californian FB" pitchFamily="18" charset="0"/>
            </a:endParaRPr>
          </a:p>
          <a:p>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20688"/>
            <a:ext cx="7498080" cy="5627712"/>
          </a:xfrm>
        </p:spPr>
        <p:txBody>
          <a:bodyPr>
            <a:normAutofit/>
          </a:bodyPr>
          <a:lstStyle/>
          <a:p>
            <a:r>
              <a:rPr lang="en-IN" sz="2400" dirty="0" smtClean="0">
                <a:latin typeface="Californian FB" pitchFamily="18" charset="0"/>
              </a:rPr>
              <a:t>The following figure shows this difference clearly.</a:t>
            </a:r>
            <a:endParaRPr lang="en-IN" sz="2400" dirty="0">
              <a:latin typeface="Californian FB" pitchFamily="18" charset="0"/>
            </a:endParaRPr>
          </a:p>
        </p:txBody>
      </p:sp>
      <p:pic>
        <p:nvPicPr>
          <p:cNvPr id="4" name="Picture 3" descr="kmeshape.png"/>
          <p:cNvPicPr>
            <a:picLocks noChangeAspect="1"/>
          </p:cNvPicPr>
          <p:nvPr/>
        </p:nvPicPr>
        <p:blipFill>
          <a:blip r:embed="rId3" cstate="print"/>
          <a:stretch>
            <a:fillRect/>
          </a:stretch>
        </p:blipFill>
        <p:spPr>
          <a:xfrm>
            <a:off x="1115616" y="1700808"/>
            <a:ext cx="3888432" cy="3600400"/>
          </a:xfrm>
          <a:prstGeom prst="rect">
            <a:avLst/>
          </a:prstGeom>
        </p:spPr>
      </p:pic>
      <p:pic>
        <p:nvPicPr>
          <p:cNvPr id="5" name="Picture 4" descr="dbshape.png"/>
          <p:cNvPicPr>
            <a:picLocks noChangeAspect="1"/>
          </p:cNvPicPr>
          <p:nvPr/>
        </p:nvPicPr>
        <p:blipFill>
          <a:blip r:embed="rId4" cstate="print"/>
          <a:stretch>
            <a:fillRect/>
          </a:stretch>
        </p:blipFill>
        <p:spPr>
          <a:xfrm>
            <a:off x="5076056" y="1700808"/>
            <a:ext cx="3888432" cy="36004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403648" y="692696"/>
            <a:ext cx="7499350" cy="5772150"/>
          </a:xfrm>
        </p:spPr>
        <p:txBody>
          <a:bodyPr>
            <a:normAutofit lnSpcReduction="10000"/>
          </a:bodyPr>
          <a:lstStyle/>
          <a:p>
            <a:pPr marL="596646" indent="-514350"/>
            <a:r>
              <a:rPr lang="en-IN" sz="2400" b="1" dirty="0" smtClean="0">
                <a:latin typeface="Californian FB" pitchFamily="18" charset="0"/>
              </a:rPr>
              <a:t>Predefined clusters numbers</a:t>
            </a:r>
          </a:p>
          <a:p>
            <a:pPr lvl="1"/>
            <a:r>
              <a:rPr lang="en-IN" sz="2400" dirty="0" smtClean="0">
                <a:latin typeface="Californian FB" pitchFamily="18" charset="0"/>
              </a:rPr>
              <a:t>In case of K-means clustering the total number of clusters must be predefined but in case of DBSCAN clustering the clusters are formed based on the new coming data, there is no need to predefine the number of clusters.</a:t>
            </a:r>
          </a:p>
          <a:p>
            <a:r>
              <a:rPr lang="en-IN" sz="2400" b="1" dirty="0" smtClean="0">
                <a:latin typeface="Californian FB" pitchFamily="18" charset="0"/>
              </a:rPr>
              <a:t>Outliers handling</a:t>
            </a:r>
          </a:p>
          <a:p>
            <a:pPr lvl="1"/>
            <a:r>
              <a:rPr lang="en-IN" sz="2400" dirty="0" smtClean="0">
                <a:latin typeface="Californian FB" pitchFamily="18" charset="0"/>
              </a:rPr>
              <a:t>The K-means clustering algorithm is sensitive to noise and outlier data points because a small number of such data can substantially influence the mean value. But the DBSCAN algorithm has the ability to efficiently handle the noisy data even in the dynamic environment where the data are changed randomly.</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04664"/>
            <a:ext cx="7498080" cy="1143000"/>
          </a:xfrm>
        </p:spPr>
        <p:txBody>
          <a:bodyPr/>
          <a:lstStyle/>
          <a:p>
            <a:pPr algn="ctr"/>
            <a:r>
              <a:rPr lang="en-US" dirty="0" smtClean="0"/>
              <a:t>Example</a:t>
            </a:r>
            <a:endParaRPr lang="en-IN" dirty="0"/>
          </a:p>
        </p:txBody>
      </p:sp>
      <p:sp>
        <p:nvSpPr>
          <p:cNvPr id="3" name="Content Placeholder 2"/>
          <p:cNvSpPr>
            <a:spLocks noGrp="1"/>
          </p:cNvSpPr>
          <p:nvPr>
            <p:ph idx="1"/>
          </p:nvPr>
        </p:nvSpPr>
        <p:spPr>
          <a:xfrm>
            <a:off x="1331640" y="1844824"/>
            <a:ext cx="7498080" cy="4800600"/>
          </a:xfrm>
        </p:spPr>
        <p:txBody>
          <a:bodyPr>
            <a:noAutofit/>
          </a:bodyPr>
          <a:lstStyle/>
          <a:p>
            <a:pPr algn="just">
              <a:buNone/>
            </a:pPr>
            <a:r>
              <a:rPr lang="en-IN" sz="2400" dirty="0" smtClean="0">
                <a:latin typeface="Californian FB" pitchFamily="18" charset="0"/>
              </a:rPr>
              <a:t>Suppose there are nine data in a database, such as (4,6),</a:t>
            </a:r>
          </a:p>
          <a:p>
            <a:pPr marL="92075" indent="-92075" algn="just">
              <a:buNone/>
            </a:pPr>
            <a:r>
              <a:rPr lang="en-IN" sz="2400" dirty="0" smtClean="0">
                <a:latin typeface="Californian FB" pitchFamily="18" charset="0"/>
              </a:rPr>
              <a:t>(112,94), (9,15), (4,9), (8,17), (3,2), (1,4), (1,7) and (10,9). First K-means clustering is applied after assuming total number of cluster K=3 and means are (4,6), (4,9) and (3,2) respectively. So, if Manhattan distance function is used then,</a:t>
            </a:r>
          </a:p>
          <a:p>
            <a:pPr algn="just">
              <a:buNone/>
            </a:pPr>
            <a:r>
              <a:rPr lang="en-IN" sz="2400" dirty="0" smtClean="0">
                <a:latin typeface="Californian FB" pitchFamily="18" charset="0"/>
              </a:rPr>
              <a:t>Cluster 1= |(9-4)+(15-6)|=|5+9|=14</a:t>
            </a:r>
          </a:p>
          <a:p>
            <a:pPr algn="just">
              <a:buNone/>
            </a:pPr>
            <a:r>
              <a:rPr lang="en-IN" sz="2400" dirty="0" smtClean="0">
                <a:latin typeface="Californian FB" pitchFamily="18" charset="0"/>
              </a:rPr>
              <a:t>Cluster 2= |(9-4)+(15-9)|=|5+6|=11 (minimum)</a:t>
            </a:r>
          </a:p>
          <a:p>
            <a:pPr algn="just">
              <a:buNone/>
            </a:pPr>
            <a:r>
              <a:rPr lang="en-IN" sz="2400" dirty="0" smtClean="0">
                <a:latin typeface="Californian FB" pitchFamily="18" charset="0"/>
              </a:rPr>
              <a:t>Cluster 3= |(9-3)+(15-2)|=|6+13|=19</a:t>
            </a:r>
          </a:p>
          <a:p>
            <a:pPr marL="92075" indent="-9525" algn="just">
              <a:buNone/>
            </a:pPr>
            <a:endParaRPr lang="en-IN" sz="2400" dirty="0" smtClean="0">
              <a:latin typeface="Californian FB" pitchFamily="18" charset="0"/>
            </a:endParaRPr>
          </a:p>
          <a:p>
            <a:pPr algn="just"/>
            <a:endParaRPr lang="en-IN" sz="2400" dirty="0" smtClean="0">
              <a:latin typeface="Californian FB" pitchFamily="18" charset="0"/>
            </a:endParaRPr>
          </a:p>
          <a:p>
            <a:pPr marL="92075" indent="-9525" algn="just">
              <a:buNone/>
            </a:pPr>
            <a:endParaRPr lang="en-IN" sz="2400" dirty="0" smtClean="0">
              <a:latin typeface="Californian FB"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latin typeface="Californian FB" pitchFamily="18" charset="0"/>
              </a:rPr>
              <a:t>Thus the data (9,15) should be entered into cluster 2. In the same way other data of the database are clustered properly except the data (112, 94). So, this data are treated as outliers or noisy data. K-means clustering is unable to handle such noisy data.</a:t>
            </a:r>
          </a:p>
          <a:p>
            <a:r>
              <a:rPr lang="en-IN" sz="2400" dirty="0" smtClean="0">
                <a:latin typeface="Californian FB" pitchFamily="18" charset="0"/>
              </a:rPr>
              <a:t>So, if two new coming data such as (155,112) and (99,125) which are also out of range just like the previous outlier, then those new coming data are not handled by the K-means clustering. </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mnoise.png"/>
          <p:cNvPicPr>
            <a:picLocks noGrp="1" noChangeAspect="1"/>
          </p:cNvPicPr>
          <p:nvPr>
            <p:ph idx="1"/>
          </p:nvPr>
        </p:nvPicPr>
        <p:blipFill>
          <a:blip r:embed="rId2" cstate="print"/>
          <a:stretch>
            <a:fillRect/>
          </a:stretch>
        </p:blipFill>
        <p:spPr>
          <a:xfrm>
            <a:off x="1475656" y="908720"/>
            <a:ext cx="7258408" cy="5184576"/>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1196752"/>
            <a:ext cx="7498080" cy="4800600"/>
          </a:xfrm>
        </p:spPr>
        <p:txBody>
          <a:bodyPr>
            <a:normAutofit/>
          </a:bodyPr>
          <a:lstStyle/>
          <a:p>
            <a:r>
              <a:rPr lang="en-IN" sz="2400" dirty="0" smtClean="0">
                <a:latin typeface="Californian FB" pitchFamily="18" charset="0"/>
              </a:rPr>
              <a:t>But in the same case if incremental DBSCAN clustering is applied then it follows the same principal of clustered the new incremented data just like incremental K-means clustering except that it is able to handle the noisy data or outliers properly. </a:t>
            </a:r>
          </a:p>
          <a:p>
            <a:r>
              <a:rPr lang="en-IN" sz="2400" dirty="0" smtClean="0">
                <a:latin typeface="Californian FB" pitchFamily="18" charset="0"/>
              </a:rPr>
              <a:t>As per the above example if those two new coming data (155,112) and (99,125) are entered into the old database, then incremental DBSCAN clustered those two new noisy data with the previous noisy data (112, 94) only if they satisfy the </a:t>
            </a:r>
            <a:r>
              <a:rPr lang="en-IN" sz="2400" dirty="0" err="1" smtClean="0">
                <a:latin typeface="Californian FB" pitchFamily="18" charset="0"/>
              </a:rPr>
              <a:t>Minpts</a:t>
            </a:r>
            <a:r>
              <a:rPr lang="en-IN" sz="2400" dirty="0" smtClean="0">
                <a:latin typeface="Californian FB" pitchFamily="18" charset="0"/>
              </a:rPr>
              <a:t> and </a:t>
            </a:r>
            <a:r>
              <a:rPr lang="en-IN" sz="2400" dirty="0" err="1" smtClean="0">
                <a:latin typeface="Californian FB" pitchFamily="18" charset="0"/>
              </a:rPr>
              <a:t>eps</a:t>
            </a:r>
            <a:r>
              <a:rPr lang="en-IN" sz="2400" dirty="0" smtClean="0">
                <a:latin typeface="Californian FB" pitchFamily="18" charset="0"/>
              </a:rPr>
              <a:t> conditions</a:t>
            </a:r>
          </a:p>
          <a:p>
            <a:pPr>
              <a:buNone/>
            </a:pPr>
            <a:r>
              <a:rPr lang="en-IN" sz="2400" dirty="0" smtClean="0">
                <a:latin typeface="Californian FB" pitchFamily="18" charset="0"/>
              </a:rPr>
              <a:t>   [mean-distance&lt;=</a:t>
            </a:r>
            <a:r>
              <a:rPr lang="en-IN" sz="2400" dirty="0" err="1" smtClean="0">
                <a:latin typeface="Californian FB" pitchFamily="18" charset="0"/>
              </a:rPr>
              <a:t>eps</a:t>
            </a:r>
            <a:r>
              <a:rPr lang="en-IN" sz="2400" dirty="0" smtClean="0">
                <a:latin typeface="Californian FB" pitchFamily="18" charset="0"/>
              </a:rPr>
              <a:t> &amp; size(cluster)&gt;</a:t>
            </a:r>
            <a:r>
              <a:rPr lang="en-IN" sz="2400" dirty="0" err="1" smtClean="0">
                <a:latin typeface="Californian FB" pitchFamily="18" charset="0"/>
              </a:rPr>
              <a:t>Minpts</a:t>
            </a:r>
            <a:r>
              <a:rPr lang="en-IN" sz="2400" dirty="0" smtClean="0">
                <a:latin typeface="Californian FB"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04664"/>
            <a:ext cx="7498080" cy="1143000"/>
          </a:xfrm>
        </p:spPr>
        <p:txBody>
          <a:bodyPr>
            <a:noAutofit/>
          </a:bodyPr>
          <a:lstStyle/>
          <a:p>
            <a:r>
              <a:rPr lang="en-IN" sz="2400" dirty="0" smtClean="0">
                <a:solidFill>
                  <a:schemeClr val="tx1"/>
                </a:solidFill>
                <a:effectLst/>
                <a:latin typeface="Californian FB" pitchFamily="18" charset="0"/>
              </a:rPr>
              <a:t>The following figure shows the concept of handling outlier by the incremental DBSCAN clustering algorithm. So, cluster 4 is built by three noisy data, such as</a:t>
            </a:r>
            <a:br>
              <a:rPr lang="en-IN" sz="2400" dirty="0" smtClean="0">
                <a:solidFill>
                  <a:schemeClr val="tx1"/>
                </a:solidFill>
                <a:effectLst/>
                <a:latin typeface="Californian FB" pitchFamily="18" charset="0"/>
              </a:rPr>
            </a:br>
            <a:r>
              <a:rPr lang="en-IN" sz="2400" dirty="0" smtClean="0">
                <a:solidFill>
                  <a:schemeClr val="tx1"/>
                </a:solidFill>
                <a:effectLst/>
                <a:latin typeface="Californian FB" pitchFamily="18" charset="0"/>
              </a:rPr>
              <a:t>Cluster 4= [(112, 94), (155,112), (99,125)].</a:t>
            </a:r>
            <a:endParaRPr lang="en-IN" sz="2400" dirty="0">
              <a:solidFill>
                <a:schemeClr val="tx1"/>
              </a:solidFill>
              <a:effectLst/>
              <a:latin typeface="Californian FB" pitchFamily="18" charset="0"/>
            </a:endParaRPr>
          </a:p>
        </p:txBody>
      </p:sp>
      <p:pic>
        <p:nvPicPr>
          <p:cNvPr id="4" name="Content Placeholder 3" descr="dbnoise.png"/>
          <p:cNvPicPr>
            <a:picLocks noGrp="1" noChangeAspect="1"/>
          </p:cNvPicPr>
          <p:nvPr>
            <p:ph idx="1"/>
          </p:nvPr>
        </p:nvPicPr>
        <p:blipFill>
          <a:blip r:embed="rId2" cstate="print"/>
          <a:stretch>
            <a:fillRect/>
          </a:stretch>
        </p:blipFill>
        <p:spPr>
          <a:xfrm>
            <a:off x="4099406" y="2746898"/>
            <a:ext cx="3535987" cy="2583404"/>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 </a:t>
            </a:r>
          </a:p>
        </p:txBody>
      </p:sp>
      <p:sp>
        <p:nvSpPr>
          <p:cNvPr id="21507" name="Rectangle 3"/>
          <p:cNvSpPr>
            <a:spLocks noGrp="1" noChangeArrowheads="1"/>
          </p:cNvSpPr>
          <p:nvPr>
            <p:ph idx="1"/>
          </p:nvPr>
        </p:nvSpPr>
        <p:spPr>
          <a:xfrm>
            <a:off x="914400" y="188640"/>
            <a:ext cx="8229600" cy="6669360"/>
          </a:xfrm>
        </p:spPr>
        <p:txBody>
          <a:bodyPr/>
          <a:lstStyle/>
          <a:p>
            <a:pPr algn="ctr" eaLnBrk="1" hangingPunct="1">
              <a:buNone/>
            </a:pPr>
            <a:r>
              <a:rPr lang="en-US" sz="4000" dirty="0" smtClean="0">
                <a:solidFill>
                  <a:schemeClr val="tx2"/>
                </a:solidFill>
                <a:effectLst>
                  <a:outerShdw blurRad="38100" dist="38100" dir="2700000" algn="tl">
                    <a:srgbClr val="000000">
                      <a:alpha val="43137"/>
                    </a:srgbClr>
                  </a:outerShdw>
                </a:effectLst>
                <a:latin typeface="+mj-lt"/>
              </a:rPr>
              <a:t>DBSCAN VS CLARANS</a:t>
            </a:r>
          </a:p>
          <a:p>
            <a:pPr algn="ctr" eaLnBrk="1" hangingPunct="1">
              <a:buNone/>
            </a:pPr>
            <a:r>
              <a:rPr lang="en-US" sz="4000" dirty="0" smtClean="0">
                <a:solidFill>
                  <a:schemeClr val="tx2"/>
                </a:solidFill>
                <a:effectLst>
                  <a:outerShdw blurRad="38100" dist="38100" dir="2700000" algn="tl">
                    <a:srgbClr val="000000">
                      <a:alpha val="43137"/>
                    </a:srgbClr>
                  </a:outerShdw>
                </a:effectLst>
                <a:latin typeface="+mj-lt"/>
              </a:rPr>
              <a:t>Performance Evaluation </a:t>
            </a:r>
          </a:p>
          <a:p>
            <a:pPr>
              <a:lnSpc>
                <a:spcPct val="90000"/>
              </a:lnSpc>
              <a:buFont typeface="Wingdings" charset="2"/>
              <a:buChar char="ü"/>
            </a:pPr>
            <a:r>
              <a:rPr lang="en-US" sz="2400" dirty="0" smtClean="0">
                <a:latin typeface="Californian FB" pitchFamily="18" charset="0"/>
              </a:rPr>
              <a:t>CLARANS – Clustering Large Applications based on </a:t>
            </a:r>
            <a:r>
              <a:rPr lang="en-US" sz="2400" dirty="0" err="1" smtClean="0">
                <a:latin typeface="Californian FB" pitchFamily="18" charset="0"/>
              </a:rPr>
              <a:t>RANdomized</a:t>
            </a:r>
            <a:r>
              <a:rPr lang="en-US" sz="2400" dirty="0" smtClean="0">
                <a:latin typeface="Californian FB" pitchFamily="18" charset="0"/>
              </a:rPr>
              <a:t> Search.</a:t>
            </a:r>
          </a:p>
          <a:p>
            <a:pPr>
              <a:lnSpc>
                <a:spcPct val="90000"/>
              </a:lnSpc>
              <a:buFont typeface="Wingdings" charset="2"/>
              <a:buChar char="ü"/>
            </a:pPr>
            <a:r>
              <a:rPr lang="en-US" sz="2400" dirty="0" smtClean="0">
                <a:latin typeface="Californian FB" pitchFamily="18" charset="0"/>
              </a:rPr>
              <a:t>CLARANS aims to search for spatial structures which may be present in database. It uses partitioning clustering method.</a:t>
            </a:r>
            <a:endParaRPr lang="en-US" sz="2400" dirty="0" smtClean="0">
              <a:solidFill>
                <a:schemeClr val="tx2"/>
              </a:solidFill>
              <a:effectLst>
                <a:outerShdw blurRad="38100" dist="38100" dir="2700000" algn="tl">
                  <a:srgbClr val="000000">
                    <a:alpha val="43137"/>
                  </a:srgbClr>
                </a:outerShdw>
              </a:effectLst>
              <a:latin typeface="Californian FB" pitchFamily="18" charset="0"/>
            </a:endParaRPr>
          </a:p>
          <a:p>
            <a:pPr eaLnBrk="1" hangingPunct="1">
              <a:buFont typeface="Wingdings" charset="2"/>
              <a:buChar char="ü"/>
            </a:pPr>
            <a:r>
              <a:rPr lang="en-US" sz="2400" dirty="0" smtClean="0">
                <a:latin typeface="Californian FB" pitchFamily="18" charset="0"/>
              </a:rPr>
              <a:t>CLARANS splits clusters if they are relatively large or if they are close to some other cluster. Also, it cannot detect noise. Instead, it assigns them to their nearest cluster.</a:t>
            </a:r>
          </a:p>
          <a:p>
            <a:pPr eaLnBrk="1" hangingPunct="1">
              <a:buFont typeface="Wingdings" charset="2"/>
              <a:buChar char="ü"/>
            </a:pPr>
            <a:r>
              <a:rPr lang="en-US" sz="2400" dirty="0" smtClean="0">
                <a:latin typeface="Californian FB" pitchFamily="18" charset="0"/>
              </a:rPr>
              <a:t>DBSCAN detects clusters and noise effectively.</a:t>
            </a:r>
          </a:p>
          <a:p>
            <a:pPr>
              <a:buFont typeface="Wingdings" pitchFamily="2" charset="2"/>
              <a:buChar char="ü"/>
            </a:pPr>
            <a:r>
              <a:rPr lang="en-US" sz="2400" dirty="0" smtClean="0">
                <a:latin typeface="Californian FB" pitchFamily="18" charset="0"/>
              </a:rPr>
              <a:t>DBSCAN and CLARANS use different types of clustering methodologies and hence there was no quantitative measure in common for comparison. Hence a visual inspection was used for evaluation.</a:t>
            </a: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Times New Roman" pitchFamily="16" charset="0"/>
            </a:endParaRPr>
          </a:p>
          <a:p>
            <a:pPr eaLnBrk="1" hangingPunct="1">
              <a:buFont typeface="Wingdings" charset="2"/>
              <a:buNone/>
            </a:pPr>
            <a:endParaRPr lang="en-US" sz="2400" dirty="0" smtClean="0"/>
          </a:p>
          <a:p>
            <a:pPr eaLnBrk="1" hangingPunct="1">
              <a:buFont typeface="Wingdings" charset="2"/>
              <a:buNone/>
            </a:pPr>
            <a:endParaRPr lang="en-US" sz="2400" dirty="0" smtClean="0"/>
          </a:p>
          <a:p>
            <a:pPr eaLnBrk="1" hangingPunct="1">
              <a:buFont typeface="Wingdings" charset="2"/>
              <a:buNone/>
            </a:pPr>
            <a:endParaRPr lang="en-US" sz="2400" dirty="0" smtClean="0"/>
          </a:p>
          <a:p>
            <a:pPr eaLnBrk="1" hangingPunct="1">
              <a:buFont typeface="Wingdings" charset="2"/>
              <a:buNone/>
            </a:pP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CAUSAL ANALYSIS</a:t>
            </a:r>
            <a:endParaRPr lang="en-IN" dirty="0"/>
          </a:p>
        </p:txBody>
      </p:sp>
      <p:sp>
        <p:nvSpPr>
          <p:cNvPr id="3" name="Content Placeholder 2"/>
          <p:cNvSpPr>
            <a:spLocks noGrp="1"/>
          </p:cNvSpPr>
          <p:nvPr>
            <p:ph idx="1"/>
          </p:nvPr>
        </p:nvSpPr>
        <p:spPr/>
        <p:txBody>
          <a:bodyPr>
            <a:normAutofit fontScale="92500" lnSpcReduction="10000"/>
          </a:bodyPr>
          <a:lstStyle/>
          <a:p>
            <a:r>
              <a:rPr lang="en-IN" sz="2400" dirty="0" smtClean="0">
                <a:latin typeface="Californian FB" pitchFamily="18" charset="0"/>
              </a:rPr>
              <a:t>A quality management approach to software development using feedback of defect data from work product inspections as a means of achieving quality improvements in development processes. The ultimate goal of causal analysis is defect prevention. The clear benefit is higher product quality and improved productivity through reductions in rework.</a:t>
            </a:r>
          </a:p>
          <a:p>
            <a:r>
              <a:rPr lang="en-IN" sz="2400" dirty="0" smtClean="0">
                <a:latin typeface="Californian FB" pitchFamily="18" charset="0"/>
              </a:rPr>
              <a:t>The software inspection process is in itself a prevention technique, but the statistics obtained from this process must be augmented with in-depth study to find out what caused the defects.</a:t>
            </a:r>
          </a:p>
          <a:p>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  </a:t>
            </a:r>
          </a:p>
        </p:txBody>
      </p:sp>
      <p:sp>
        <p:nvSpPr>
          <p:cNvPr id="22531" name="Rectangle 3"/>
          <p:cNvSpPr>
            <a:spLocks noGrp="1" noChangeArrowheads="1"/>
          </p:cNvSpPr>
          <p:nvPr>
            <p:ph idx="1"/>
          </p:nvPr>
        </p:nvSpPr>
        <p:spPr>
          <a:xfrm>
            <a:off x="914400" y="260648"/>
            <a:ext cx="8229600" cy="5749925"/>
          </a:xfrm>
        </p:spPr>
        <p:txBody>
          <a:bodyPr>
            <a:normAutofit/>
          </a:bodyPr>
          <a:lstStyle/>
          <a:p>
            <a:pPr>
              <a:buNone/>
            </a:pPr>
            <a:r>
              <a:rPr lang="en-US" sz="2400" dirty="0" smtClean="0">
                <a:latin typeface="Californian FB" pitchFamily="18" charset="0"/>
              </a:rPr>
              <a:t>Clusters discovered by CLARANS</a:t>
            </a:r>
          </a:p>
          <a:p>
            <a:pPr eaLnBrk="1" hangingPunct="1"/>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r>
              <a:rPr lang="en-US" sz="2400" dirty="0" smtClean="0">
                <a:latin typeface="Californian FB" pitchFamily="18" charset="0"/>
              </a:rPr>
              <a:t>   </a:t>
            </a:r>
          </a:p>
          <a:p>
            <a:pPr eaLnBrk="1" hangingPunct="1">
              <a:buFont typeface="Wingdings" charset="2"/>
              <a:buNone/>
            </a:pPr>
            <a:endParaRPr lang="en-US" sz="2400" dirty="0" smtClean="0">
              <a:latin typeface="Californian FB" pitchFamily="18" charset="0"/>
            </a:endParaRPr>
          </a:p>
          <a:p>
            <a:pPr eaLnBrk="1" hangingPunct="1">
              <a:buFont typeface="Wingdings" charset="2"/>
              <a:buNone/>
            </a:pPr>
            <a:r>
              <a:rPr lang="en-US" sz="2400" dirty="0" smtClean="0">
                <a:latin typeface="Californian FB" pitchFamily="18" charset="0"/>
              </a:rPr>
              <a:t> </a:t>
            </a: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r>
              <a:rPr lang="en-US" sz="2400" dirty="0" smtClean="0">
                <a:latin typeface="Californian FB" pitchFamily="18" charset="0"/>
              </a:rPr>
              <a:t>Clusters discovered by DBSCAN</a:t>
            </a: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p:txBody>
      </p:sp>
      <p:pic>
        <p:nvPicPr>
          <p:cNvPr id="22532" name="Picture 4"/>
          <p:cNvPicPr>
            <a:picLocks noChangeAspect="1" noChangeArrowheads="1"/>
          </p:cNvPicPr>
          <p:nvPr/>
        </p:nvPicPr>
        <p:blipFill>
          <a:blip r:embed="rId2" cstate="print"/>
          <a:srcRect/>
          <a:stretch>
            <a:fillRect/>
          </a:stretch>
        </p:blipFill>
        <p:spPr bwMode="auto">
          <a:xfrm>
            <a:off x="1547664" y="4365104"/>
            <a:ext cx="6242050" cy="2297113"/>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475656" y="836712"/>
            <a:ext cx="6037263" cy="218281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  </a:t>
            </a:r>
          </a:p>
        </p:txBody>
      </p:sp>
      <p:sp>
        <p:nvSpPr>
          <p:cNvPr id="23555" name="Rectangle 3"/>
          <p:cNvSpPr>
            <a:spLocks noGrp="1" noChangeArrowheads="1"/>
          </p:cNvSpPr>
          <p:nvPr>
            <p:ph idx="1"/>
          </p:nvPr>
        </p:nvSpPr>
        <p:spPr>
          <a:xfrm>
            <a:off x="914400" y="476672"/>
            <a:ext cx="8229600" cy="5673725"/>
          </a:xfrm>
        </p:spPr>
        <p:txBody>
          <a:bodyPr/>
          <a:lstStyle/>
          <a:p>
            <a:pPr eaLnBrk="1" hangingPunct="1">
              <a:buFont typeface="Wingdings" charset="2"/>
              <a:buChar char="Ø"/>
            </a:pPr>
            <a:endParaRPr lang="en-US" sz="3200" dirty="0" smtClean="0">
              <a:latin typeface="Times New Roman" pitchFamily="16" charset="0"/>
            </a:endParaRPr>
          </a:p>
          <a:p>
            <a:pPr eaLnBrk="1" hangingPunct="1">
              <a:buFont typeface="Wingdings" charset="2"/>
              <a:buChar char="Ø"/>
            </a:pPr>
            <a:r>
              <a:rPr lang="en-US" sz="3200" dirty="0" smtClean="0">
                <a:latin typeface="Times New Roman" pitchFamily="16" charset="0"/>
              </a:rPr>
              <a:t>Results:</a:t>
            </a:r>
          </a:p>
          <a:p>
            <a:pPr eaLnBrk="1" hangingPunct="1">
              <a:buFont typeface="Wingdings" charset="2"/>
              <a:buChar char="ü"/>
            </a:pPr>
            <a:r>
              <a:rPr lang="en-US" sz="2400" dirty="0" smtClean="0">
                <a:latin typeface="Times New Roman" pitchFamily="16" charset="0"/>
              </a:rPr>
              <a:t>DBSCAN is more effective in discovering clusters of arbitrary shape than CLARANS.</a:t>
            </a:r>
          </a:p>
          <a:p>
            <a:pPr eaLnBrk="1" hangingPunct="1">
              <a:buFont typeface="Wingdings" charset="2"/>
              <a:buChar char="ü"/>
            </a:pPr>
            <a:r>
              <a:rPr lang="en-US" sz="2400" dirty="0" smtClean="0">
                <a:latin typeface="Times New Roman" pitchFamily="16" charset="0"/>
              </a:rPr>
              <a:t>DBSCAN can identify noise whereas CLARANS cannot.</a:t>
            </a:r>
          </a:p>
          <a:p>
            <a:pPr eaLnBrk="1" hangingPunct="1">
              <a:buFont typeface="Wingdings" charset="2"/>
              <a:buChar char="ü"/>
            </a:pPr>
            <a:r>
              <a:rPr lang="en-US" sz="2400" dirty="0" smtClean="0">
                <a:latin typeface="Times New Roman" pitchFamily="16" charset="0"/>
              </a:rPr>
              <a:t>Runtime of CLARANS  is comparatively very large.</a:t>
            </a:r>
          </a:p>
          <a:p>
            <a:pPr eaLnBrk="1" hangingPunct="1">
              <a:buFont typeface="Wingdings" charset="2"/>
              <a:buChar char="ü"/>
            </a:pPr>
            <a:r>
              <a:rPr lang="en-US" sz="2400" dirty="0" smtClean="0">
                <a:latin typeface="Times New Roman" pitchFamily="16" charset="0"/>
              </a:rPr>
              <a:t>CLARANS cannot be applied for large databases.</a:t>
            </a:r>
          </a:p>
          <a:p>
            <a:pPr eaLnBrk="1" hangingPunct="1">
              <a:buFont typeface="Wingdings" charset="2"/>
              <a:buChar char="ü"/>
            </a:pPr>
            <a:r>
              <a:rPr lang="en-US" sz="2400" dirty="0" smtClean="0">
                <a:latin typeface="Times New Roman" pitchFamily="16" charset="0"/>
              </a:rPr>
              <a:t>Results show that DBSCAN  outperforms CLARANS by a factor of at least 100  in terms of efficiency.</a:t>
            </a:r>
          </a:p>
          <a:p>
            <a:pPr eaLnBrk="1" hangingPunct="1">
              <a:buFont typeface="Wingdings" charset="2"/>
              <a:buNone/>
            </a:pPr>
            <a:endParaRPr lang="en-US" sz="2400" dirty="0" smtClean="0">
              <a:latin typeface="Times New Roman" pitchFamily="1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7498080" cy="1143000"/>
          </a:xfrm>
        </p:spPr>
        <p:txBody>
          <a:bodyPr>
            <a:normAutofit/>
          </a:bodyPr>
          <a:lstStyle/>
          <a:p>
            <a:pPr algn="ctr"/>
            <a:r>
              <a:rPr lang="en-IN" sz="4000" dirty="0" smtClean="0"/>
              <a:t>GOALS OF CAUSAL ANALYSIS</a:t>
            </a:r>
            <a:endParaRPr lang="en-IN" sz="4000" dirty="0"/>
          </a:p>
        </p:txBody>
      </p:sp>
      <p:sp>
        <p:nvSpPr>
          <p:cNvPr id="3" name="Content Placeholder 2"/>
          <p:cNvSpPr>
            <a:spLocks noGrp="1"/>
          </p:cNvSpPr>
          <p:nvPr>
            <p:ph idx="1"/>
          </p:nvPr>
        </p:nvSpPr>
        <p:spPr>
          <a:xfrm>
            <a:off x="1331640" y="1844824"/>
            <a:ext cx="7498080" cy="4800600"/>
          </a:xfrm>
        </p:spPr>
        <p:txBody>
          <a:bodyPr>
            <a:normAutofit/>
          </a:bodyPr>
          <a:lstStyle/>
          <a:p>
            <a:r>
              <a:rPr lang="en-IN" sz="2400" dirty="0" smtClean="0">
                <a:latin typeface="Californian FB" pitchFamily="18" charset="0"/>
              </a:rPr>
              <a:t>To identify development process problem areas in a systematic way</a:t>
            </a:r>
          </a:p>
          <a:p>
            <a:r>
              <a:rPr lang="en-IN" sz="2400" dirty="0" smtClean="0">
                <a:latin typeface="Californian FB" pitchFamily="18" charset="0"/>
              </a:rPr>
              <a:t>To change the corrective action process from one where a single developer learns from his or her mistake to one where all developers are familiar with, and learn from, all mistakes</a:t>
            </a:r>
          </a:p>
          <a:p>
            <a:r>
              <a:rPr lang="en-IN" sz="2400" dirty="0" smtClean="0">
                <a:latin typeface="Californian FB" pitchFamily="18" charset="0"/>
              </a:rPr>
              <a:t>Prevent repetition of mistakes by improvement of development processes.</a:t>
            </a:r>
          </a:p>
          <a:p>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CLUSTERING</a:t>
            </a:r>
            <a:endParaRPr lang="en-IN" dirty="0"/>
          </a:p>
        </p:txBody>
      </p:sp>
      <p:sp>
        <p:nvSpPr>
          <p:cNvPr id="3" name="Content Placeholder 2"/>
          <p:cNvSpPr>
            <a:spLocks noGrp="1"/>
          </p:cNvSpPr>
          <p:nvPr>
            <p:ph idx="1"/>
          </p:nvPr>
        </p:nvSpPr>
        <p:spPr/>
        <p:txBody>
          <a:bodyPr>
            <a:normAutofit fontScale="92500" lnSpcReduction="10000"/>
          </a:bodyPr>
          <a:lstStyle/>
          <a:p>
            <a:r>
              <a:rPr lang="en-US" sz="2400" dirty="0" smtClean="0">
                <a:latin typeface="Californian FB" pitchFamily="18" charset="0"/>
              </a:rPr>
              <a:t>Clustering is the classification of objects into different groups, or more precisely, the partitioning of a data set into subsets (clusters), so that the data in each subset (ideally) share some common trait. It is a technique used in data mining.</a:t>
            </a:r>
          </a:p>
          <a:p>
            <a:r>
              <a:rPr lang="en-IN" sz="2400" dirty="0" smtClean="0">
                <a:latin typeface="Californian FB" pitchFamily="18" charset="0"/>
              </a:rPr>
              <a:t>Clustering is a main task of explorative data mining, and a common technique for statistical data analysis used in many fields, including machine learning, pattern recognition, image analysis, information retrieval, and bioinformatics.</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Clustering Algorithms</a:t>
            </a:r>
            <a:endParaRPr lang="en-IN"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sz="2400" dirty="0" smtClean="0">
                <a:latin typeface="Californian FB" pitchFamily="18" charset="0"/>
                <a:cs typeface="Arial" pitchFamily="34" charset="0"/>
              </a:rPr>
              <a:t>The spatial clustering  methods  can be classified into the following three types: </a:t>
            </a:r>
            <a:endParaRPr lang="en-IN" sz="2400" dirty="0" smtClean="0">
              <a:latin typeface="Californian FB" pitchFamily="18" charset="0"/>
              <a:cs typeface="Arial" pitchFamily="34" charset="0"/>
            </a:endParaRPr>
          </a:p>
          <a:p>
            <a:r>
              <a:rPr lang="en-IN" sz="2400" dirty="0" smtClean="0">
                <a:latin typeface="Californian FB" pitchFamily="18" charset="0"/>
                <a:cs typeface="Arial" pitchFamily="34" charset="0"/>
              </a:rPr>
              <a:t>Partitioning Algorithm: </a:t>
            </a:r>
            <a:r>
              <a:rPr lang="en-IN" sz="2400" dirty="0">
                <a:latin typeface="Californian FB" pitchFamily="18" charset="0"/>
                <a:cs typeface="Arial" pitchFamily="34" charset="0"/>
              </a:rPr>
              <a:t>Construct various partitions </a:t>
            </a:r>
            <a:r>
              <a:rPr lang="en-IN" sz="2400" dirty="0" smtClean="0">
                <a:latin typeface="Californian FB" pitchFamily="18" charset="0"/>
                <a:cs typeface="Arial" pitchFamily="34" charset="0"/>
              </a:rPr>
              <a:t>then evaluate </a:t>
            </a:r>
            <a:r>
              <a:rPr lang="en-IN" sz="2400" dirty="0">
                <a:latin typeface="Californian FB" pitchFamily="18" charset="0"/>
                <a:cs typeface="Arial" pitchFamily="34" charset="0"/>
              </a:rPr>
              <a:t>them by some </a:t>
            </a:r>
            <a:r>
              <a:rPr lang="en-IN" sz="2400" dirty="0" smtClean="0">
                <a:latin typeface="Californian FB" pitchFamily="18" charset="0"/>
                <a:cs typeface="Arial" pitchFamily="34" charset="0"/>
              </a:rPr>
              <a:t>criterion.</a:t>
            </a:r>
          </a:p>
          <a:p>
            <a:pPr lvl="5">
              <a:buClr>
                <a:schemeClr val="accent1"/>
              </a:buClr>
              <a:buFont typeface="Courier New" pitchFamily="49" charset="0"/>
              <a:buChar char="o"/>
            </a:pPr>
            <a:r>
              <a:rPr lang="en-US" sz="2400" dirty="0" smtClean="0">
                <a:latin typeface="Californian FB" pitchFamily="18" charset="0"/>
                <a:cs typeface="Arial" pitchFamily="34" charset="0"/>
              </a:rPr>
              <a:t> K-means</a:t>
            </a:r>
          </a:p>
          <a:p>
            <a:pPr lvl="5">
              <a:buClr>
                <a:schemeClr val="accent1"/>
              </a:buClr>
              <a:buFont typeface="Courier New" pitchFamily="49" charset="0"/>
              <a:buChar char="o"/>
            </a:pPr>
            <a:r>
              <a:rPr lang="en-US" sz="2400" dirty="0" smtClean="0">
                <a:latin typeface="Californian FB" pitchFamily="18" charset="0"/>
                <a:cs typeface="Arial" pitchFamily="34" charset="0"/>
              </a:rPr>
              <a:t> K-</a:t>
            </a:r>
            <a:r>
              <a:rPr lang="en-US" sz="2400" dirty="0" err="1" smtClean="0">
                <a:latin typeface="Californian FB" pitchFamily="18" charset="0"/>
                <a:cs typeface="Arial" pitchFamily="34" charset="0"/>
              </a:rPr>
              <a:t>medoids</a:t>
            </a:r>
            <a:endParaRPr lang="en-US" sz="2400" dirty="0" smtClean="0">
              <a:latin typeface="Californian FB" pitchFamily="18" charset="0"/>
              <a:cs typeface="Arial" pitchFamily="34" charset="0"/>
            </a:endParaRPr>
          </a:p>
          <a:p>
            <a:pPr lvl="5">
              <a:buClr>
                <a:schemeClr val="accent1"/>
              </a:buClr>
              <a:buFont typeface="Courier New" pitchFamily="49" charset="0"/>
              <a:buChar char="o"/>
            </a:pPr>
            <a:r>
              <a:rPr lang="en-US" sz="2400" dirty="0" smtClean="0">
                <a:latin typeface="Californian FB" pitchFamily="18" charset="0"/>
                <a:cs typeface="Arial" pitchFamily="34" charset="0"/>
              </a:rPr>
              <a:t> PAM</a:t>
            </a:r>
          </a:p>
          <a:p>
            <a:pPr lvl="5">
              <a:buClr>
                <a:schemeClr val="accent1"/>
              </a:buClr>
              <a:buFont typeface="Courier New" pitchFamily="49" charset="0"/>
              <a:buChar char="o"/>
            </a:pPr>
            <a:r>
              <a:rPr lang="en-US" sz="2400" dirty="0" smtClean="0">
                <a:latin typeface="Californian FB" pitchFamily="18" charset="0"/>
                <a:cs typeface="Arial" pitchFamily="34" charset="0"/>
              </a:rPr>
              <a:t> CLARA</a:t>
            </a:r>
          </a:p>
          <a:p>
            <a:pPr lvl="5">
              <a:buClr>
                <a:schemeClr val="accent1"/>
              </a:buClr>
              <a:buFont typeface="Courier New" pitchFamily="49" charset="0"/>
              <a:buChar char="o"/>
            </a:pPr>
            <a:r>
              <a:rPr lang="en-US" sz="2400" dirty="0" smtClean="0">
                <a:latin typeface="Californian FB" pitchFamily="18" charset="0"/>
                <a:cs typeface="Arial" pitchFamily="34" charset="0"/>
              </a:rPr>
              <a:t> CLARANS</a:t>
            </a:r>
          </a:p>
          <a:p>
            <a:pPr lvl="5">
              <a:buClr>
                <a:schemeClr val="accent1"/>
              </a:buClr>
              <a:buFont typeface="Courier New" pitchFamily="49" charset="0"/>
              <a:buChar char="o"/>
            </a:pPr>
            <a:r>
              <a:rPr lang="en-US" sz="2400" dirty="0" smtClean="0">
                <a:latin typeface="Californian FB" pitchFamily="18" charset="0"/>
                <a:cs typeface="Arial" pitchFamily="34" charset="0"/>
              </a:rPr>
              <a:t> EM clustering</a:t>
            </a:r>
            <a:endParaRPr lang="en-IN" sz="2400" dirty="0">
              <a:latin typeface="Californian FB" pitchFamily="18"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071546"/>
            <a:ext cx="7498080" cy="4800600"/>
          </a:xfrm>
        </p:spPr>
        <p:txBody>
          <a:bodyPr>
            <a:normAutofit/>
          </a:bodyPr>
          <a:lstStyle/>
          <a:p>
            <a:r>
              <a:rPr lang="en-IN" sz="2400" dirty="0" smtClean="0">
                <a:latin typeface="Californian FB" pitchFamily="18" charset="0"/>
                <a:cs typeface="Arial" pitchFamily="34" charset="0"/>
              </a:rPr>
              <a:t>Hierarchy Algorithm: Create a hierarchical decomposition of the set of data (or objects) using some criterion (merge &amp; divisive, difficult to find termination condition)</a:t>
            </a:r>
          </a:p>
          <a:p>
            <a:endParaRPr lang="en-IN" sz="2400" dirty="0" smtClean="0">
              <a:latin typeface="Californian FB" pitchFamily="18" charset="0"/>
              <a:cs typeface="Arial" pitchFamily="34" charset="0"/>
            </a:endParaRPr>
          </a:p>
          <a:p>
            <a:pPr lvl="8">
              <a:buFont typeface="Courier New" pitchFamily="49" charset="0"/>
              <a:buChar char="o"/>
            </a:pPr>
            <a:r>
              <a:rPr lang="en-IN" sz="2400" dirty="0" smtClean="0">
                <a:latin typeface="Californian FB" pitchFamily="18" charset="0"/>
              </a:rPr>
              <a:t>BIRCH</a:t>
            </a:r>
          </a:p>
          <a:p>
            <a:pPr lvl="8">
              <a:buFont typeface="Courier New" pitchFamily="49" charset="0"/>
              <a:buChar char="o"/>
            </a:pPr>
            <a:r>
              <a:rPr lang="en-IN" sz="2400" dirty="0" smtClean="0">
                <a:latin typeface="Californian FB" pitchFamily="18" charset="0"/>
              </a:rPr>
              <a:t>CURE</a:t>
            </a:r>
          </a:p>
          <a:p>
            <a:pPr lvl="8">
              <a:buFont typeface="Courier New" pitchFamily="49" charset="0"/>
              <a:buChar char="o"/>
            </a:pPr>
            <a:r>
              <a:rPr lang="en-IN" sz="2400" dirty="0" smtClean="0">
                <a:latin typeface="Californian FB" pitchFamily="18" charset="0"/>
              </a:rPr>
              <a:t>CHAMELEON</a:t>
            </a:r>
          </a:p>
          <a:p>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1500174"/>
            <a:ext cx="7498080" cy="4800600"/>
          </a:xfrm>
        </p:spPr>
        <p:txBody>
          <a:bodyPr>
            <a:normAutofit lnSpcReduction="10000"/>
          </a:bodyPr>
          <a:lstStyle/>
          <a:p>
            <a:pPr lvl="1"/>
            <a:r>
              <a:rPr lang="da-DK" sz="2400" dirty="0" smtClean="0">
                <a:latin typeface="Californian FB" pitchFamily="18" charset="0"/>
              </a:rPr>
              <a:t>DBSCAN</a:t>
            </a:r>
          </a:p>
          <a:p>
            <a:pPr lvl="1"/>
            <a:r>
              <a:rPr lang="da-DK" sz="2400" dirty="0" smtClean="0">
                <a:latin typeface="Californian FB" pitchFamily="18" charset="0"/>
              </a:rPr>
              <a:t>GDBSCAN</a:t>
            </a:r>
          </a:p>
          <a:p>
            <a:pPr lvl="1"/>
            <a:r>
              <a:rPr lang="da-DK" sz="2400" dirty="0" smtClean="0">
                <a:latin typeface="Californian FB" pitchFamily="18" charset="0"/>
              </a:rPr>
              <a:t>OPTICS</a:t>
            </a:r>
          </a:p>
          <a:p>
            <a:pPr lvl="1"/>
            <a:r>
              <a:rPr lang="en-IN" sz="2400" dirty="0" smtClean="0">
                <a:latin typeface="Californian FB" pitchFamily="18" charset="0"/>
              </a:rPr>
              <a:t>DENCLUE</a:t>
            </a:r>
          </a:p>
          <a:p>
            <a:pPr lvl="1"/>
            <a:r>
              <a:rPr lang="en-IN" sz="2400" dirty="0" smtClean="0">
                <a:latin typeface="Californian FB" pitchFamily="18" charset="0"/>
              </a:rPr>
              <a:t>CLIQUE</a:t>
            </a:r>
          </a:p>
          <a:p>
            <a:pPr lvl="1">
              <a:buNone/>
            </a:pPr>
            <a:endParaRPr lang="en-US" sz="2400" dirty="0" smtClean="0">
              <a:latin typeface="Californian FB" pitchFamily="18" charset="0"/>
            </a:endParaRPr>
          </a:p>
          <a:p>
            <a:pPr>
              <a:lnSpc>
                <a:spcPct val="50000"/>
              </a:lnSpc>
              <a:spcBef>
                <a:spcPct val="50000"/>
              </a:spcBef>
            </a:pPr>
            <a:r>
              <a:rPr lang="en-US" altLang="zh-CN" sz="2400" dirty="0" smtClean="0">
                <a:latin typeface="Californian FB" pitchFamily="18" charset="0"/>
                <a:ea typeface="SimSun" pitchFamily="2" charset="-122"/>
              </a:rPr>
              <a:t>Major features of density based clustering:</a:t>
            </a:r>
          </a:p>
          <a:p>
            <a:pPr lvl="1">
              <a:lnSpc>
                <a:spcPct val="50000"/>
              </a:lnSpc>
              <a:spcBef>
                <a:spcPct val="50000"/>
              </a:spcBef>
            </a:pPr>
            <a:r>
              <a:rPr lang="en-US" altLang="zh-CN" sz="2400" dirty="0" smtClean="0">
                <a:latin typeface="Californian FB" pitchFamily="18" charset="0"/>
                <a:ea typeface="SimSun" pitchFamily="2" charset="-122"/>
              </a:rPr>
              <a:t>Discover clusters of arbitrary shape</a:t>
            </a:r>
          </a:p>
          <a:p>
            <a:pPr lvl="1">
              <a:lnSpc>
                <a:spcPct val="50000"/>
              </a:lnSpc>
              <a:spcBef>
                <a:spcPct val="50000"/>
              </a:spcBef>
            </a:pPr>
            <a:r>
              <a:rPr lang="en-US" altLang="zh-CN" sz="2400" dirty="0" smtClean="0">
                <a:latin typeface="Californian FB" pitchFamily="18" charset="0"/>
                <a:ea typeface="SimSun" pitchFamily="2" charset="-122"/>
              </a:rPr>
              <a:t>Handle noise</a:t>
            </a:r>
          </a:p>
          <a:p>
            <a:pPr lvl="1">
              <a:lnSpc>
                <a:spcPct val="50000"/>
              </a:lnSpc>
              <a:spcBef>
                <a:spcPct val="50000"/>
              </a:spcBef>
            </a:pPr>
            <a:r>
              <a:rPr lang="en-US" altLang="zh-CN" sz="2400" dirty="0" smtClean="0">
                <a:latin typeface="Californian FB" pitchFamily="18" charset="0"/>
                <a:ea typeface="SimSun" pitchFamily="2" charset="-122"/>
              </a:rPr>
              <a:t>One scan</a:t>
            </a:r>
          </a:p>
          <a:p>
            <a:pPr lvl="1">
              <a:lnSpc>
                <a:spcPct val="50000"/>
              </a:lnSpc>
              <a:spcBef>
                <a:spcPct val="50000"/>
              </a:spcBef>
            </a:pPr>
            <a:r>
              <a:rPr lang="en-US" altLang="zh-CN" sz="2400" dirty="0" smtClean="0">
                <a:latin typeface="Californian FB" pitchFamily="18" charset="0"/>
                <a:ea typeface="SimSun" pitchFamily="2" charset="-122"/>
              </a:rPr>
              <a:t>Need density parameters as termination condition</a:t>
            </a:r>
          </a:p>
          <a:p>
            <a:pPr lvl="1">
              <a:buNone/>
            </a:pPr>
            <a:endParaRPr lang="en-IN" sz="2400" dirty="0" smtClean="0">
              <a:latin typeface="Californian FB" pitchFamily="18" charset="0"/>
            </a:endParaRPr>
          </a:p>
          <a:p>
            <a:pPr lvl="1"/>
            <a:endParaRPr lang="en-US" sz="2400" dirty="0" smtClean="0">
              <a:latin typeface="Californian FB" pitchFamily="18" charset="0"/>
            </a:endParaRPr>
          </a:p>
          <a:p>
            <a:pPr lvl="1"/>
            <a:endParaRPr lang="en-US" sz="2400" dirty="0" smtClean="0">
              <a:latin typeface="Californian FB" pitchFamily="18" charset="0"/>
            </a:endParaRPr>
          </a:p>
          <a:p>
            <a:pPr lvl="1"/>
            <a:endParaRPr lang="en-IN" sz="2400" dirty="0">
              <a:latin typeface="Californian FB" pitchFamily="18" charset="0"/>
            </a:endParaRPr>
          </a:p>
        </p:txBody>
      </p:sp>
      <p:sp>
        <p:nvSpPr>
          <p:cNvPr id="5" name="TextBox 4"/>
          <p:cNvSpPr txBox="1"/>
          <p:nvPr/>
        </p:nvSpPr>
        <p:spPr>
          <a:xfrm>
            <a:off x="1428728" y="214290"/>
            <a:ext cx="7272808" cy="1477328"/>
          </a:xfrm>
          <a:prstGeom prst="rect">
            <a:avLst/>
          </a:prstGeom>
          <a:noFill/>
        </p:spPr>
        <p:txBody>
          <a:bodyPr wrap="square" rtlCol="0">
            <a:spAutoFit/>
          </a:bodyPr>
          <a:lstStyle/>
          <a:p>
            <a:pPr>
              <a:buClr>
                <a:schemeClr val="accent1"/>
              </a:buClr>
            </a:pPr>
            <a:r>
              <a:rPr lang="en-IN" sz="2400" dirty="0" smtClean="0">
                <a:latin typeface="Californian FB" pitchFamily="18" charset="0"/>
                <a:cs typeface="Arial" pitchFamily="34" charset="0"/>
              </a:rPr>
              <a:t>Density-based Algorithm: </a:t>
            </a:r>
            <a:r>
              <a:rPr lang="en-US" sz="2400" dirty="0" smtClean="0">
                <a:latin typeface="Californian FB" pitchFamily="18" charset="0"/>
              </a:rPr>
              <a:t>locates regions of high density     that are separated from one another by regions of low density. </a:t>
            </a:r>
            <a:endParaRPr lang="en-IN" sz="2400" dirty="0" smtClean="0">
              <a:latin typeface="Californian FB" pitchFamily="18" charset="0"/>
              <a:cs typeface="Arial" pitchFamily="34" charset="0"/>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ots">
  <a:themeElements>
    <a:clrScheme name="chapter_4_pp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chapter_4_pp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ts val="500"/>
          </a:spcBef>
          <a:spcAft>
            <a:spcPts val="500"/>
          </a:spcAft>
          <a:buClr>
            <a:schemeClr val="hlink"/>
          </a:buClr>
          <a:buSzTx/>
          <a:buFont typeface="Wingdings" pitchFamily="2" charset="2"/>
          <a:buChar char="§"/>
          <a:tabLst/>
          <a:defRPr kumimoji="1"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ts val="500"/>
          </a:spcBef>
          <a:spcAft>
            <a:spcPts val="500"/>
          </a:spcAft>
          <a:buClr>
            <a:schemeClr val="hlink"/>
          </a:buClr>
          <a:buSzTx/>
          <a:buFont typeface="Wingdings" pitchFamily="2" charset="2"/>
          <a:buChar char="§"/>
          <a:tabLst/>
          <a:defRPr kumimoji="1"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hapter_4_pp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hapter_4_ppt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hapter_4_ppt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1367</TotalTime>
  <Words>2022</Words>
  <Application>Microsoft Office PowerPoint</Application>
  <PresentationFormat>On-screen Show (4:3)</PresentationFormat>
  <Paragraphs>265</Paragraphs>
  <Slides>41</Slides>
  <Notes>2</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dots</vt:lpstr>
      <vt:lpstr>Project  on  IMPLEMENTATION OF  SPATIAL DATA CLUSTERING</vt:lpstr>
      <vt:lpstr>SPATIAL DATA MINING</vt:lpstr>
      <vt:lpstr>Application domains of Spatial Data Mining </vt:lpstr>
      <vt:lpstr>CAUSAL ANALYSIS</vt:lpstr>
      <vt:lpstr>GOALS OF CAUSAL ANALYSIS</vt:lpstr>
      <vt:lpstr>CLUSTERING</vt:lpstr>
      <vt:lpstr>Clustering Algorithms</vt:lpstr>
      <vt:lpstr>Slide 8</vt:lpstr>
      <vt:lpstr>Slide 9</vt:lpstr>
      <vt:lpstr>DBSCAN</vt:lpstr>
      <vt:lpstr>Border &amp; Core</vt:lpstr>
      <vt:lpstr>DBSCAN Algorithm Parameters</vt:lpstr>
      <vt:lpstr>Concepts: ε-Neighborhood</vt:lpstr>
      <vt:lpstr>Slide 14</vt:lpstr>
      <vt:lpstr>Slide 15</vt:lpstr>
      <vt:lpstr>Slide 16</vt:lpstr>
      <vt:lpstr>Definition of a cluster wrt Eps and MinPts</vt:lpstr>
      <vt:lpstr>DBSCAN: The Algorithm</vt:lpstr>
      <vt:lpstr>PSEUDOCODE</vt:lpstr>
      <vt:lpstr>Slide 20</vt:lpstr>
      <vt:lpstr>An Example</vt:lpstr>
      <vt:lpstr>DBSCAN: Sensitive to Parameters</vt:lpstr>
      <vt:lpstr>OPTICS: A Cluster-Ordering Method</vt:lpstr>
      <vt:lpstr>OPTICS Parameters</vt:lpstr>
      <vt:lpstr>Slide 25</vt:lpstr>
      <vt:lpstr>Slide 26</vt:lpstr>
      <vt:lpstr>PSEUDOCODE</vt:lpstr>
      <vt:lpstr>Slide 28</vt:lpstr>
      <vt:lpstr>Slide 29</vt:lpstr>
      <vt:lpstr>K-MEANS</vt:lpstr>
      <vt:lpstr>ADVANTAGES OF DBSCAN OVER K-MEANS</vt:lpstr>
      <vt:lpstr>Slide 32</vt:lpstr>
      <vt:lpstr>Slide 33</vt:lpstr>
      <vt:lpstr>Example</vt:lpstr>
      <vt:lpstr>Slide 35</vt:lpstr>
      <vt:lpstr>Slide 36</vt:lpstr>
      <vt:lpstr>Slide 37</vt:lpstr>
      <vt:lpstr>The following figure shows the concept of handling outlier by the incremental DBSCAN clustering algorithm. So, cluster 4 is built by three noisy data, such as Cluster 4= [(112, 94), (155,112), (99,125)].</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patavi</dc:creator>
  <cp:lastModifiedBy>Ramya Varanasi</cp:lastModifiedBy>
  <cp:revision>79</cp:revision>
  <dcterms:created xsi:type="dcterms:W3CDTF">2012-02-12T10:43:04Z</dcterms:created>
  <dcterms:modified xsi:type="dcterms:W3CDTF">2012-04-27T13:24:09Z</dcterms:modified>
</cp:coreProperties>
</file>