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6"/>
  </p:notesMasterIdLst>
  <p:sldIdLst>
    <p:sldId id="307" r:id="rId2"/>
    <p:sldId id="283" r:id="rId3"/>
    <p:sldId id="284" r:id="rId4"/>
    <p:sldId id="258" r:id="rId5"/>
    <p:sldId id="282" r:id="rId6"/>
    <p:sldId id="262" r:id="rId7"/>
    <p:sldId id="264" r:id="rId8"/>
    <p:sldId id="292" r:id="rId9"/>
    <p:sldId id="299" r:id="rId10"/>
    <p:sldId id="303" r:id="rId11"/>
    <p:sldId id="304" r:id="rId12"/>
    <p:sldId id="313" r:id="rId13"/>
    <p:sldId id="322" r:id="rId14"/>
    <p:sldId id="319" r:id="rId15"/>
    <p:sldId id="320" r:id="rId16"/>
    <p:sldId id="321" r:id="rId17"/>
    <p:sldId id="318" r:id="rId18"/>
    <p:sldId id="309" r:id="rId19"/>
    <p:sldId id="317" r:id="rId20"/>
    <p:sldId id="310" r:id="rId21"/>
    <p:sldId id="324" r:id="rId22"/>
    <p:sldId id="311" r:id="rId23"/>
    <p:sldId id="312" r:id="rId24"/>
    <p:sldId id="31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62" autoAdjust="0"/>
    <p:restoredTop sz="94660"/>
  </p:normalViewPr>
  <p:slideViewPr>
    <p:cSldViewPr>
      <p:cViewPr varScale="1">
        <p:scale>
          <a:sx n="74" d="100"/>
          <a:sy n="74" d="100"/>
        </p:scale>
        <p:origin x="-100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44A1C-75B5-49C5-8C19-ABAC97E2834E}" type="datetimeFigureOut">
              <a:rPr lang="en-IN" smtClean="0"/>
              <a:pPr/>
              <a:t>27-04-2012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CB02E0-B91A-4D60-9C36-26FA8BDBE2C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p>
        </p:txBody>
      </p:sp>
      <p:sp>
        <p:nvSpPr>
          <p:cNvPr id="37892" name="Slide Number Placeholder 3"/>
          <p:cNvSpPr>
            <a:spLocks noGrp="1"/>
          </p:cNvSpPr>
          <p:nvPr>
            <p:ph type="sldNum" sz="quarter" idx="5"/>
          </p:nvPr>
        </p:nvSpPr>
        <p:spPr>
          <a:noFill/>
        </p:spPr>
        <p:txBody>
          <a:bodyPr/>
          <a:lstStyle/>
          <a:p>
            <a:fld id="{637D4505-6E9C-4E89-AF0A-EB88AC86443F}"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9CB02E0-B91A-4D60-9C36-26FA8BDBE2C2}"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lstStyle/>
          <a:p>
            <a:endParaRPr lang="en-US"/>
          </a:p>
        </p:txBody>
      </p:sp>
      <p:sp>
        <p:nvSpPr>
          <p:cNvPr id="3075" name="Arc 3"/>
          <p:cNvSpPr>
            <a:spLocks/>
          </p:cNvSpPr>
          <p:nvPr/>
        </p:nvSpPr>
        <p:spPr bwMode="auto">
          <a:xfrm>
            <a:off x="0" y="842963"/>
            <a:ext cx="2895600"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endParaRPr lang="en-US"/>
          </a:p>
        </p:txBody>
      </p:sp>
      <p:sp>
        <p:nvSpPr>
          <p:cNvPr id="3076" name="Rectangle 4"/>
          <p:cNvSpPr>
            <a:spLocks noGrp="1" noChangeArrowheads="1"/>
          </p:cNvSpPr>
          <p:nvPr>
            <p:ph type="ctrTitle" sz="quarter"/>
          </p:nvPr>
        </p:nvSpPr>
        <p:spPr>
          <a:xfrm>
            <a:off x="2743200" y="427038"/>
            <a:ext cx="6399213" cy="1524000"/>
          </a:xfrm>
        </p:spPr>
        <p:txBody>
          <a:bodyPr anchor="b"/>
          <a:lstStyle>
            <a:lvl1pPr>
              <a:lnSpc>
                <a:spcPct val="80000"/>
              </a:lnSpc>
              <a:defRPr sz="6600"/>
            </a:lvl1pPr>
          </a:lstStyle>
          <a:p>
            <a:r>
              <a:rPr lang="en-US" smtClean="0"/>
              <a:t>Click to edit Master title style</a:t>
            </a:r>
            <a:endParaRPr lang="en-US"/>
          </a:p>
        </p:txBody>
      </p:sp>
      <p:sp>
        <p:nvSpPr>
          <p:cNvPr id="3077" name="Rectangle 5"/>
          <p:cNvSpPr>
            <a:spLocks noGrp="1" noChangeArrowheads="1"/>
          </p:cNvSpPr>
          <p:nvPr>
            <p:ph type="subTitle" sz="quarter" idx="1"/>
          </p:nvPr>
        </p:nvSpPr>
        <p:spPr>
          <a:xfrm>
            <a:off x="4191000" y="1752600"/>
            <a:ext cx="4572000" cy="1752600"/>
          </a:xfrm>
        </p:spPr>
        <p:txBody>
          <a:bodyPr/>
          <a:lstStyle>
            <a:lvl1pPr marL="0" indent="0">
              <a:buFont typeface="Monotype Sorts" pitchFamily="2" charset="2"/>
              <a:buNone/>
              <a:defRPr sz="2400"/>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1400" y="609600"/>
            <a:ext cx="1524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19400" y="609600"/>
            <a:ext cx="4419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819400" y="609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819400" y="1981200"/>
            <a:ext cx="6096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819400" y="4114800"/>
            <a:ext cx="6096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194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43600" y="1981200"/>
            <a:ext cx="2971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rc 2"/>
          <p:cNvSpPr>
            <a:spLocks/>
          </p:cNvSpPr>
          <p:nvPr/>
        </p:nvSpPr>
        <p:spPr bwMode="auto">
          <a:xfrm>
            <a:off x="0" y="842963"/>
            <a:ext cx="2895600"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w="9525">
            <a:noFill/>
            <a:round/>
            <a:headEnd type="none" w="sm" len="sm"/>
            <a:tailEnd type="none" w="sm" len="sm"/>
          </a:ln>
          <a:effectLst/>
        </p:spPr>
        <p:txBody>
          <a:bodyPr/>
          <a:lstStyle/>
          <a:p>
            <a:endParaRPr lang="en-US"/>
          </a:p>
        </p:txBody>
      </p:sp>
      <p:sp>
        <p:nvSpPr>
          <p:cNvPr id="1027" name="Rectangle 3"/>
          <p:cNvSpPr>
            <a:spLocks noGrp="1" noChangeArrowheads="1"/>
          </p:cNvSpPr>
          <p:nvPr>
            <p:ph type="title"/>
          </p:nvPr>
        </p:nvSpPr>
        <p:spPr bwMode="auto">
          <a:xfrm>
            <a:off x="2819400" y="609600"/>
            <a:ext cx="60960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endParaRPr lang="en-US" smtClean="0"/>
          </a:p>
        </p:txBody>
      </p:sp>
      <p:sp>
        <p:nvSpPr>
          <p:cNvPr id="1028" name="Rectangle 4"/>
          <p:cNvSpPr>
            <a:spLocks noGrp="1" noChangeArrowheads="1"/>
          </p:cNvSpPr>
          <p:nvPr>
            <p:ph type="body" idx="1"/>
          </p:nvPr>
        </p:nvSpPr>
        <p:spPr bwMode="auto">
          <a:xfrm>
            <a:off x="2819400" y="1981200"/>
            <a:ext cx="60960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txStyles>
    <p:titleStyle>
      <a:lvl1pPr algn="l" rtl="0" eaLnBrk="1" fontAlgn="base" hangingPunct="1">
        <a:lnSpc>
          <a:spcPct val="70000"/>
        </a:lnSpc>
        <a:spcBef>
          <a:spcPct val="0"/>
        </a:spcBef>
        <a:spcAft>
          <a:spcPct val="0"/>
        </a:spcAft>
        <a:defRPr kumimoji="1" sz="4800" b="1">
          <a:solidFill>
            <a:schemeClr val="tx2"/>
          </a:solidFill>
          <a:latin typeface="+mj-lt"/>
          <a:ea typeface="+mj-ea"/>
          <a:cs typeface="+mj-cs"/>
        </a:defRPr>
      </a:lvl1pPr>
      <a:lvl2pPr algn="l" rtl="0" eaLnBrk="1" fontAlgn="base" hangingPunct="1">
        <a:lnSpc>
          <a:spcPct val="70000"/>
        </a:lnSpc>
        <a:spcBef>
          <a:spcPct val="0"/>
        </a:spcBef>
        <a:spcAft>
          <a:spcPct val="0"/>
        </a:spcAft>
        <a:defRPr kumimoji="1" sz="4800" b="1">
          <a:solidFill>
            <a:schemeClr val="tx2"/>
          </a:solidFill>
          <a:latin typeface="Arial Narrow" pitchFamily="34" charset="0"/>
        </a:defRPr>
      </a:lvl2pPr>
      <a:lvl3pPr algn="l" rtl="0" eaLnBrk="1" fontAlgn="base" hangingPunct="1">
        <a:lnSpc>
          <a:spcPct val="70000"/>
        </a:lnSpc>
        <a:spcBef>
          <a:spcPct val="0"/>
        </a:spcBef>
        <a:spcAft>
          <a:spcPct val="0"/>
        </a:spcAft>
        <a:defRPr kumimoji="1" sz="4800" b="1">
          <a:solidFill>
            <a:schemeClr val="tx2"/>
          </a:solidFill>
          <a:latin typeface="Arial Narrow" pitchFamily="34" charset="0"/>
        </a:defRPr>
      </a:lvl3pPr>
      <a:lvl4pPr algn="l" rtl="0" eaLnBrk="1" fontAlgn="base" hangingPunct="1">
        <a:lnSpc>
          <a:spcPct val="70000"/>
        </a:lnSpc>
        <a:spcBef>
          <a:spcPct val="0"/>
        </a:spcBef>
        <a:spcAft>
          <a:spcPct val="0"/>
        </a:spcAft>
        <a:defRPr kumimoji="1" sz="4800" b="1">
          <a:solidFill>
            <a:schemeClr val="tx2"/>
          </a:solidFill>
          <a:latin typeface="Arial Narrow" pitchFamily="34" charset="0"/>
        </a:defRPr>
      </a:lvl4pPr>
      <a:lvl5pPr algn="l" rtl="0" eaLnBrk="1" fontAlgn="base" hangingPunct="1">
        <a:lnSpc>
          <a:spcPct val="70000"/>
        </a:lnSpc>
        <a:spcBef>
          <a:spcPct val="0"/>
        </a:spcBef>
        <a:spcAft>
          <a:spcPct val="0"/>
        </a:spcAft>
        <a:defRPr kumimoji="1" sz="4800" b="1">
          <a:solidFill>
            <a:schemeClr val="tx2"/>
          </a:solidFill>
          <a:latin typeface="Arial Narrow" pitchFamily="34" charset="0"/>
        </a:defRPr>
      </a:lvl5pPr>
      <a:lvl6pPr marL="457200" algn="l" rtl="0" eaLnBrk="1" fontAlgn="base" hangingPunct="1">
        <a:lnSpc>
          <a:spcPct val="70000"/>
        </a:lnSpc>
        <a:spcBef>
          <a:spcPct val="0"/>
        </a:spcBef>
        <a:spcAft>
          <a:spcPct val="0"/>
        </a:spcAft>
        <a:defRPr kumimoji="1" sz="4800" b="1">
          <a:solidFill>
            <a:schemeClr val="tx2"/>
          </a:solidFill>
          <a:latin typeface="Arial Narrow" pitchFamily="34" charset="0"/>
        </a:defRPr>
      </a:lvl6pPr>
      <a:lvl7pPr marL="914400" algn="l" rtl="0" eaLnBrk="1" fontAlgn="base" hangingPunct="1">
        <a:lnSpc>
          <a:spcPct val="70000"/>
        </a:lnSpc>
        <a:spcBef>
          <a:spcPct val="0"/>
        </a:spcBef>
        <a:spcAft>
          <a:spcPct val="0"/>
        </a:spcAft>
        <a:defRPr kumimoji="1" sz="4800" b="1">
          <a:solidFill>
            <a:schemeClr val="tx2"/>
          </a:solidFill>
          <a:latin typeface="Arial Narrow" pitchFamily="34" charset="0"/>
        </a:defRPr>
      </a:lvl7pPr>
      <a:lvl8pPr marL="1371600" algn="l" rtl="0" eaLnBrk="1" fontAlgn="base" hangingPunct="1">
        <a:lnSpc>
          <a:spcPct val="70000"/>
        </a:lnSpc>
        <a:spcBef>
          <a:spcPct val="0"/>
        </a:spcBef>
        <a:spcAft>
          <a:spcPct val="0"/>
        </a:spcAft>
        <a:defRPr kumimoji="1" sz="4800" b="1">
          <a:solidFill>
            <a:schemeClr val="tx2"/>
          </a:solidFill>
          <a:latin typeface="Arial Narrow" pitchFamily="34" charset="0"/>
        </a:defRPr>
      </a:lvl8pPr>
      <a:lvl9pPr marL="1828800" algn="l" rtl="0" eaLnBrk="1" fontAlgn="base" hangingPunct="1">
        <a:lnSpc>
          <a:spcPct val="70000"/>
        </a:lnSpc>
        <a:spcBef>
          <a:spcPct val="0"/>
        </a:spcBef>
        <a:spcAft>
          <a:spcPct val="0"/>
        </a:spcAft>
        <a:defRPr kumimoji="1" sz="4800" b="1">
          <a:solidFill>
            <a:schemeClr val="tx2"/>
          </a:solidFill>
          <a:latin typeface="Arial Narrow" pitchFamily="34" charset="0"/>
        </a:defRPr>
      </a:lvl9pPr>
    </p:titleStyle>
    <p:bodyStyle>
      <a:lvl1pPr marL="342900" indent="-342900" algn="l" rtl="0" eaLnBrk="1" fontAlgn="base" hangingPunct="1">
        <a:spcBef>
          <a:spcPct val="20000"/>
        </a:spcBef>
        <a:spcAft>
          <a:spcPct val="0"/>
        </a:spcAft>
        <a:buClr>
          <a:schemeClr val="hlink"/>
        </a:buClr>
        <a:buSzPct val="50000"/>
        <a:buFont typeface="Monotype Sorts" pitchFamily="2" charset="2"/>
        <a:buChar char="n"/>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Monotype Sorts" pitchFamily="2" charset="2"/>
        <a:buChar char="u"/>
        <a:defRPr kumimoji="1" sz="2600">
          <a:solidFill>
            <a:schemeClr val="tx1"/>
          </a:solidFill>
          <a:latin typeface="+mn-lt"/>
        </a:defRPr>
      </a:lvl2pPr>
      <a:lvl3pPr marL="1143000" indent="-228600" algn="l" rtl="0" eaLnBrk="1" fontAlgn="base" hangingPunct="1">
        <a:spcBef>
          <a:spcPct val="20000"/>
        </a:spcBef>
        <a:spcAft>
          <a:spcPct val="0"/>
        </a:spcAft>
        <a:buClr>
          <a:schemeClr val="hlink"/>
        </a:buClr>
        <a:buSzPct val="65000"/>
        <a:buFont typeface="Monotype Sorts" pitchFamily="2" charset="2"/>
        <a:buChar char="F"/>
        <a:defRPr kumimoji="1" sz="2400">
          <a:solidFill>
            <a:schemeClr val="tx1"/>
          </a:solidFill>
          <a:latin typeface="+mn-lt"/>
        </a:defRPr>
      </a:lvl3pPr>
      <a:lvl4pPr marL="1600200" indent="-228600" algn="l" rtl="0" eaLnBrk="1" fontAlgn="base" hangingPunct="1">
        <a:spcBef>
          <a:spcPct val="20000"/>
        </a:spcBef>
        <a:spcAft>
          <a:spcPct val="0"/>
        </a:spcAft>
        <a:buClr>
          <a:schemeClr val="tx2"/>
        </a:buClr>
        <a:buSzPct val="10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5pPr>
      <a:lvl6pPr marL="25146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6pPr>
      <a:lvl7pPr marL="29718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7pPr>
      <a:lvl8pPr marL="34290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8pPr>
      <a:lvl9pPr marL="38862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928662" y="1714488"/>
            <a:ext cx="7772400" cy="1295400"/>
          </a:xfrm>
        </p:spPr>
        <p:txBody>
          <a:bodyPr>
            <a:noAutofit/>
          </a:bodyPr>
          <a:lstStyle/>
          <a:p>
            <a:pPr algn="ctr">
              <a:lnSpc>
                <a:spcPct val="100000"/>
              </a:lnSpc>
            </a:pPr>
            <a:r>
              <a:rPr lang="en-US" sz="2800" dirty="0" smtClean="0">
                <a:solidFill>
                  <a:srgbClr val="C00000"/>
                </a:solidFill>
              </a:rPr>
              <a:t>Project on </a:t>
            </a:r>
            <a:r>
              <a:rPr lang="en-US" sz="2800" dirty="0" smtClean="0">
                <a:solidFill>
                  <a:srgbClr val="FF0000"/>
                </a:solidFill>
              </a:rPr>
              <a:t/>
            </a:r>
            <a:br>
              <a:rPr lang="en-US" sz="2800" dirty="0" smtClean="0">
                <a:solidFill>
                  <a:srgbClr val="FF0000"/>
                </a:solidFill>
              </a:rPr>
            </a:br>
            <a:r>
              <a:rPr lang="en-US" sz="2800" dirty="0" smtClean="0">
                <a:solidFill>
                  <a:srgbClr val="FF0000"/>
                </a:solidFill>
              </a:rPr>
              <a:t>SPATIAL IMAGE CLUSTERING ANALYSIS</a:t>
            </a:r>
            <a:endParaRPr lang="en-US" sz="2800" dirty="0">
              <a:solidFill>
                <a:srgbClr val="FF0000"/>
              </a:solidFill>
            </a:endParaRPr>
          </a:p>
        </p:txBody>
      </p:sp>
      <p:sp>
        <p:nvSpPr>
          <p:cNvPr id="364547" name="Rectangle 3"/>
          <p:cNvSpPr>
            <a:spLocks noGrp="1" noChangeArrowheads="1"/>
          </p:cNvSpPr>
          <p:nvPr>
            <p:ph type="body" sz="half" idx="4294967295"/>
          </p:nvPr>
        </p:nvSpPr>
        <p:spPr>
          <a:xfrm>
            <a:off x="457200" y="2743200"/>
            <a:ext cx="8686800" cy="3657600"/>
          </a:xfrm>
        </p:spPr>
        <p:txBody>
          <a:bodyPr>
            <a:noAutofit/>
          </a:bodyPr>
          <a:lstStyle/>
          <a:p>
            <a:pPr>
              <a:defRPr/>
            </a:pPr>
            <a:endParaRPr lang="en-US" sz="2000" dirty="0" smtClean="0"/>
          </a:p>
          <a:p>
            <a:pPr algn="ctr">
              <a:buNone/>
              <a:defRPr/>
            </a:pPr>
            <a:r>
              <a:rPr lang="en-US" sz="2000" b="1" dirty="0" smtClean="0">
                <a:solidFill>
                  <a:schemeClr val="tx1"/>
                </a:solidFill>
                <a:latin typeface="Lucida Sans Unicode" pitchFamily="34" charset="0"/>
                <a:cs typeface="Lucida Sans Unicode" pitchFamily="34" charset="0"/>
              </a:rPr>
              <a:t>By</a:t>
            </a:r>
          </a:p>
          <a:p>
            <a:pPr algn="ctr">
              <a:buNone/>
              <a:defRPr/>
            </a:pPr>
            <a:r>
              <a:rPr lang="en-US" sz="2000" b="1" dirty="0" smtClean="0">
                <a:latin typeface="Lucida Sans Unicode" pitchFamily="34" charset="0"/>
                <a:cs typeface="Lucida Sans Unicode" pitchFamily="34" charset="0"/>
              </a:rPr>
              <a:t> </a:t>
            </a:r>
            <a:r>
              <a:rPr lang="en-US" sz="2000" b="1" dirty="0" smtClean="0">
                <a:latin typeface="Lucida Sans Unicode" pitchFamily="34" charset="0"/>
                <a:cs typeface="Lucida Sans Unicode" pitchFamily="34" charset="0"/>
              </a:rPr>
              <a:t>N. </a:t>
            </a:r>
            <a:r>
              <a:rPr lang="en-US" sz="2000" b="1" dirty="0" err="1" smtClean="0">
                <a:latin typeface="Lucida Sans Unicode" pitchFamily="34" charset="0"/>
                <a:cs typeface="Lucida Sans Unicode" pitchFamily="34" charset="0"/>
              </a:rPr>
              <a:t>Pragna</a:t>
            </a:r>
            <a:r>
              <a:rPr lang="en-US" sz="2000" b="1" dirty="0" smtClean="0">
                <a:latin typeface="Lucida Sans Unicode" pitchFamily="34" charset="0"/>
                <a:cs typeface="Lucida Sans Unicode" pitchFamily="34" charset="0"/>
              </a:rPr>
              <a:t> </a:t>
            </a:r>
            <a:r>
              <a:rPr lang="en-US" sz="2000" b="1" dirty="0" err="1" smtClean="0">
                <a:latin typeface="Lucida Sans Unicode" pitchFamily="34" charset="0"/>
                <a:cs typeface="Lucida Sans Unicode" pitchFamily="34" charset="0"/>
              </a:rPr>
              <a:t>Patavi</a:t>
            </a:r>
            <a:r>
              <a:rPr lang="en-US" sz="2000" b="1" dirty="0" smtClean="0">
                <a:latin typeface="Lucida Sans Unicode" pitchFamily="34" charset="0"/>
                <a:cs typeface="Lucida Sans Unicode" pitchFamily="34" charset="0"/>
              </a:rPr>
              <a:t> (08241A0582</a:t>
            </a:r>
            <a:r>
              <a:rPr lang="en-US" sz="2000" b="1" dirty="0" smtClean="0">
                <a:latin typeface="Lucida Sans Unicode" pitchFamily="34" charset="0"/>
                <a:cs typeface="Lucida Sans Unicode" pitchFamily="34" charset="0"/>
              </a:rPr>
              <a:t>),     </a:t>
            </a:r>
            <a:r>
              <a:rPr lang="en-US" sz="2000" b="1" dirty="0" err="1" smtClean="0">
                <a:latin typeface="Lucida Sans Unicode" pitchFamily="34" charset="0"/>
                <a:cs typeface="Lucida Sans Unicode" pitchFamily="34" charset="0"/>
              </a:rPr>
              <a:t>Sambhavi</a:t>
            </a:r>
            <a:r>
              <a:rPr lang="en-US" sz="2000" b="1" dirty="0" smtClean="0">
                <a:latin typeface="Lucida Sans Unicode" pitchFamily="34" charset="0"/>
                <a:cs typeface="Lucida Sans Unicode" pitchFamily="34" charset="0"/>
              </a:rPr>
              <a:t>. J(08241A0589</a:t>
            </a:r>
            <a:r>
              <a:rPr lang="en-US" sz="2000" b="1" dirty="0" smtClean="0">
                <a:solidFill>
                  <a:schemeClr val="tx1"/>
                </a:solidFill>
                <a:latin typeface="Lucida Sans Unicode" pitchFamily="34" charset="0"/>
                <a:cs typeface="Lucida Sans Unicode" pitchFamily="34" charset="0"/>
              </a:rPr>
              <a:t>),</a:t>
            </a:r>
            <a:endParaRPr lang="en-US" sz="2000" b="1" dirty="0" smtClean="0">
              <a:solidFill>
                <a:schemeClr val="tx1"/>
              </a:solidFill>
              <a:latin typeface="Lucida Sans Unicode" pitchFamily="34" charset="0"/>
              <a:cs typeface="Lucida Sans Unicode" pitchFamily="34" charset="0"/>
            </a:endParaRPr>
          </a:p>
          <a:p>
            <a:pPr algn="ctr">
              <a:buNone/>
              <a:defRPr/>
            </a:pPr>
            <a:r>
              <a:rPr lang="en-US" sz="2000" b="1" dirty="0" smtClean="0">
                <a:solidFill>
                  <a:schemeClr val="tx1"/>
                </a:solidFill>
                <a:latin typeface="Lucida Sans Unicode" pitchFamily="34" charset="0"/>
                <a:cs typeface="Lucida Sans Unicode" pitchFamily="34" charset="0"/>
              </a:rPr>
              <a:t> </a:t>
            </a:r>
            <a:r>
              <a:rPr lang="en-US" sz="2000" b="1" dirty="0" err="1" smtClean="0">
                <a:latin typeface="Lucida Sans Unicode" pitchFamily="34" charset="0"/>
                <a:cs typeface="Lucida Sans Unicode" pitchFamily="34" charset="0"/>
              </a:rPr>
              <a:t>Hema</a:t>
            </a:r>
            <a:r>
              <a:rPr lang="en-US" sz="2000" b="1" dirty="0" smtClean="0">
                <a:latin typeface="Lucida Sans Unicode" pitchFamily="34" charset="0"/>
                <a:cs typeface="Lucida Sans Unicode" pitchFamily="34" charset="0"/>
              </a:rPr>
              <a:t> </a:t>
            </a:r>
            <a:r>
              <a:rPr lang="en-US" sz="2000" b="1" dirty="0" err="1" smtClean="0">
                <a:latin typeface="Lucida Sans Unicode" pitchFamily="34" charset="0"/>
                <a:cs typeface="Lucida Sans Unicode" pitchFamily="34" charset="0"/>
              </a:rPr>
              <a:t>Latha</a:t>
            </a:r>
            <a:r>
              <a:rPr lang="en-US" sz="2000" b="1" dirty="0" smtClean="0">
                <a:latin typeface="Lucida Sans Unicode" pitchFamily="34" charset="0"/>
                <a:cs typeface="Lucida Sans Unicode" pitchFamily="34" charset="0"/>
              </a:rPr>
              <a:t>(08241A05B7</a:t>
            </a:r>
            <a:r>
              <a:rPr lang="en-US" sz="2000" b="1" dirty="0" smtClean="0">
                <a:solidFill>
                  <a:schemeClr val="tx1"/>
                </a:solidFill>
                <a:latin typeface="Lucida Sans Unicode" pitchFamily="34" charset="0"/>
                <a:cs typeface="Lucida Sans Unicode" pitchFamily="34" charset="0"/>
              </a:rPr>
              <a:t>),                 </a:t>
            </a:r>
            <a:r>
              <a:rPr lang="en-US" sz="2000" b="1" dirty="0" smtClean="0">
                <a:latin typeface="Lucida Sans Unicode" pitchFamily="34" charset="0"/>
                <a:cs typeface="Lucida Sans Unicode" pitchFamily="34" charset="0"/>
              </a:rPr>
              <a:t>Ramya </a:t>
            </a:r>
            <a:r>
              <a:rPr lang="en-US" sz="2000" b="1" dirty="0" smtClean="0">
                <a:latin typeface="Lucida Sans Unicode" pitchFamily="34" charset="0"/>
                <a:cs typeface="Lucida Sans Unicode" pitchFamily="34" charset="0"/>
              </a:rPr>
              <a:t>Varanasi(08241A05B9)</a:t>
            </a:r>
            <a:endParaRPr lang="en-US" sz="2000" b="1" dirty="0">
              <a:solidFill>
                <a:schemeClr val="tx1"/>
              </a:solidFill>
              <a:latin typeface="Lucida Sans Unicode" pitchFamily="34" charset="0"/>
              <a:cs typeface="Lucida Sans Unicode" pitchFamily="34" charset="0"/>
            </a:endParaRPr>
          </a:p>
          <a:p>
            <a:pPr algn="ctr">
              <a:buNone/>
              <a:defRPr/>
            </a:pPr>
            <a:r>
              <a:rPr lang="en-US" sz="2000" b="1" dirty="0" smtClean="0">
                <a:solidFill>
                  <a:srgbClr val="C00000"/>
                </a:solidFill>
                <a:latin typeface="Lucida Sans Unicode" pitchFamily="34" charset="0"/>
                <a:cs typeface="Lucida Sans Unicode" pitchFamily="34" charset="0"/>
              </a:rPr>
              <a:t>Under the esteemed  guidance of</a:t>
            </a:r>
            <a:endParaRPr lang="en-US" sz="2000" b="1" dirty="0">
              <a:solidFill>
                <a:srgbClr val="C00000"/>
              </a:solidFill>
              <a:latin typeface="Lucida Sans Unicode" pitchFamily="34" charset="0"/>
              <a:cs typeface="Lucida Sans Unicode" pitchFamily="34" charset="0"/>
            </a:endParaRPr>
          </a:p>
          <a:p>
            <a:pPr algn="ctr">
              <a:buNone/>
              <a:defRPr/>
            </a:pPr>
            <a:r>
              <a:rPr lang="en-US" sz="2000" b="1" dirty="0" smtClean="0">
                <a:solidFill>
                  <a:schemeClr val="tx1"/>
                </a:solidFill>
                <a:latin typeface="Lucida Sans Unicode" pitchFamily="34" charset="0"/>
                <a:cs typeface="Lucida Sans Unicode" pitchFamily="34" charset="0"/>
              </a:rPr>
              <a:t>Ch.Mallikarjuna </a:t>
            </a:r>
            <a:r>
              <a:rPr lang="en-US" sz="2000" b="1" dirty="0" smtClean="0">
                <a:latin typeface="Lucida Sans Unicode" pitchFamily="34" charset="0"/>
                <a:cs typeface="Lucida Sans Unicode" pitchFamily="34" charset="0"/>
              </a:rPr>
              <a:t>r</a:t>
            </a:r>
            <a:r>
              <a:rPr lang="en-US" sz="2000" b="1" dirty="0" smtClean="0">
                <a:solidFill>
                  <a:schemeClr val="tx1"/>
                </a:solidFill>
                <a:latin typeface="Lucida Sans Unicode" pitchFamily="34" charset="0"/>
                <a:cs typeface="Lucida Sans Unicode" pitchFamily="34" charset="0"/>
              </a:rPr>
              <a:t>ao </a:t>
            </a:r>
          </a:p>
          <a:p>
            <a:pPr algn="ctr">
              <a:buNone/>
              <a:defRPr/>
            </a:pPr>
            <a:r>
              <a:rPr lang="en-US" sz="2000" b="1" dirty="0" smtClean="0">
                <a:solidFill>
                  <a:schemeClr val="tx1"/>
                </a:solidFill>
                <a:latin typeface="Lucida Sans Unicode" pitchFamily="34" charset="0"/>
                <a:cs typeface="Lucida Sans Unicode" pitchFamily="34" charset="0"/>
              </a:rPr>
              <a:t>Associate Professor</a:t>
            </a:r>
          </a:p>
          <a:p>
            <a:pPr algn="ctr">
              <a:buNone/>
              <a:defRPr/>
            </a:pPr>
            <a:r>
              <a:rPr lang="en-US" sz="2000" b="1" dirty="0" smtClean="0">
                <a:solidFill>
                  <a:srgbClr val="FF0000"/>
                </a:solidFill>
                <a:latin typeface="Lucida Sans Unicode" pitchFamily="34" charset="0"/>
                <a:cs typeface="Lucida Sans Unicode" pitchFamily="34" charset="0"/>
              </a:rPr>
              <a:t>Department </a:t>
            </a:r>
            <a:r>
              <a:rPr lang="en-US" sz="2000" b="1" dirty="0">
                <a:solidFill>
                  <a:srgbClr val="FF0000"/>
                </a:solidFill>
                <a:latin typeface="Lucida Sans Unicode" pitchFamily="34" charset="0"/>
                <a:cs typeface="Lucida Sans Unicode" pitchFamily="34" charset="0"/>
              </a:rPr>
              <a:t>of Computer Science and Engineering</a:t>
            </a:r>
          </a:p>
          <a:p>
            <a:pPr algn="ctr">
              <a:buNone/>
              <a:defRPr/>
            </a:pPr>
            <a:r>
              <a:rPr lang="en-US" sz="2000" b="1" dirty="0" smtClean="0">
                <a:solidFill>
                  <a:schemeClr val="tx1"/>
                </a:solidFill>
                <a:latin typeface="Lucida Sans Unicode" pitchFamily="34" charset="0"/>
                <a:cs typeface="Lucida Sans Unicode" pitchFamily="34" charset="0"/>
              </a:rPr>
              <a:t>GOKARAJU RANGARAJU INSTITUTE OF ENGINEERING </a:t>
            </a:r>
            <a:r>
              <a:rPr lang="en-US" sz="2000" b="1" dirty="0" smtClean="0">
                <a:solidFill>
                  <a:schemeClr val="tx1"/>
                </a:solidFill>
                <a:latin typeface="Lucida Sans Unicode" pitchFamily="34" charset="0"/>
                <a:cs typeface="Lucida Sans Unicode" pitchFamily="34" charset="0"/>
              </a:rPr>
              <a:t>AND TECHNOLOGY</a:t>
            </a:r>
            <a:endParaRPr lang="en-US" sz="2000" b="1" dirty="0">
              <a:solidFill>
                <a:schemeClr val="tx1"/>
              </a:solidFill>
              <a:latin typeface="Lucida Sans Unicode" pitchFamily="34" charset="0"/>
              <a:cs typeface="Lucida Sans Unicode" pitchFamily="34" charset="0"/>
            </a:endParaRPr>
          </a:p>
        </p:txBody>
      </p:sp>
      <p:pic>
        <p:nvPicPr>
          <p:cNvPr id="4" name="Picture 4" descr="Logo New"/>
          <p:cNvPicPr>
            <a:picLocks noChangeAspect="1" noChangeArrowheads="1"/>
          </p:cNvPicPr>
          <p:nvPr/>
        </p:nvPicPr>
        <p:blipFill>
          <a:blip r:embed="rId3" cstate="print"/>
          <a:srcRect/>
          <a:stretch>
            <a:fillRect/>
          </a:stretch>
        </p:blipFill>
        <p:spPr>
          <a:xfrm>
            <a:off x="3733800" y="152400"/>
            <a:ext cx="1512888" cy="1470025"/>
          </a:xfrm>
          <a:prstGeom prst="rect">
            <a:avLst/>
          </a:prstGeom>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  </a:t>
            </a:r>
          </a:p>
        </p:txBody>
      </p:sp>
      <p:sp>
        <p:nvSpPr>
          <p:cNvPr id="22531" name="Rectangle 3"/>
          <p:cNvSpPr>
            <a:spLocks noGrp="1" noChangeArrowheads="1"/>
          </p:cNvSpPr>
          <p:nvPr>
            <p:ph idx="1"/>
          </p:nvPr>
        </p:nvSpPr>
        <p:spPr>
          <a:xfrm>
            <a:off x="914400" y="548680"/>
            <a:ext cx="8229600" cy="5749925"/>
          </a:xfrm>
        </p:spPr>
        <p:txBody>
          <a:bodyPr>
            <a:normAutofit/>
          </a:bodyPr>
          <a:lstStyle/>
          <a:p>
            <a:pPr>
              <a:buNone/>
            </a:pPr>
            <a:endParaRPr lang="en-US" sz="2400" dirty="0" smtClean="0">
              <a:latin typeface="Californian FB" pitchFamily="18" charset="0"/>
            </a:endParaRPr>
          </a:p>
          <a:p>
            <a:pPr>
              <a:buNone/>
            </a:pPr>
            <a:r>
              <a:rPr lang="en-US" sz="2400" dirty="0" smtClean="0">
                <a:latin typeface="Californian FB" pitchFamily="18" charset="0"/>
              </a:rPr>
              <a:t>Clusters discovered by CLARANS</a:t>
            </a:r>
          </a:p>
          <a:p>
            <a:pPr eaLnBrk="1" hangingPunct="1"/>
            <a:endParaRPr lang="en-US" sz="2400" dirty="0" smtClean="0">
              <a:latin typeface="Californian FB" pitchFamily="18" charset="0"/>
            </a:endParaRPr>
          </a:p>
          <a:p>
            <a:pPr eaLnBrk="1" hangingPunct="1">
              <a:buFont typeface="Wingdings" charset="2"/>
              <a:buNone/>
            </a:pPr>
            <a:endParaRPr lang="en-US" sz="2400" dirty="0" smtClean="0">
              <a:latin typeface="Californian FB" pitchFamily="18" charset="0"/>
            </a:endParaRPr>
          </a:p>
          <a:p>
            <a:pPr eaLnBrk="1" hangingPunct="1">
              <a:buFont typeface="Wingdings" charset="2"/>
              <a:buNone/>
            </a:pPr>
            <a:r>
              <a:rPr lang="en-US" sz="2400" dirty="0" smtClean="0">
                <a:latin typeface="Californian FB" pitchFamily="18" charset="0"/>
              </a:rPr>
              <a:t>   </a:t>
            </a:r>
          </a:p>
          <a:p>
            <a:pPr eaLnBrk="1" hangingPunct="1">
              <a:buFont typeface="Wingdings" charset="2"/>
              <a:buNone/>
            </a:pPr>
            <a:endParaRPr lang="en-US" sz="2400" dirty="0" smtClean="0">
              <a:latin typeface="Californian FB" pitchFamily="18" charset="0"/>
            </a:endParaRPr>
          </a:p>
          <a:p>
            <a:pPr eaLnBrk="1" hangingPunct="1">
              <a:buFont typeface="Wingdings" charset="2"/>
              <a:buNone/>
            </a:pPr>
            <a:r>
              <a:rPr lang="en-US" sz="2400" dirty="0" smtClean="0">
                <a:latin typeface="Californian FB" pitchFamily="18" charset="0"/>
              </a:rPr>
              <a:t> </a:t>
            </a:r>
          </a:p>
          <a:p>
            <a:pPr eaLnBrk="1" hangingPunct="1">
              <a:buFont typeface="Wingdings" charset="2"/>
              <a:buNone/>
            </a:pPr>
            <a:endParaRPr lang="en-US" sz="2400" dirty="0" smtClean="0">
              <a:latin typeface="Californian FB" pitchFamily="18" charset="0"/>
            </a:endParaRPr>
          </a:p>
          <a:p>
            <a:pPr>
              <a:buNone/>
            </a:pPr>
            <a:r>
              <a:rPr lang="en-US" sz="2400" dirty="0" smtClean="0">
                <a:latin typeface="Californian FB" pitchFamily="18" charset="0"/>
              </a:rPr>
              <a:t>Clusters discovered by DBSCAN</a:t>
            </a:r>
          </a:p>
          <a:p>
            <a:pPr eaLnBrk="1" hangingPunct="1">
              <a:buFont typeface="Wingdings" charset="2"/>
              <a:buNone/>
            </a:pPr>
            <a:endParaRPr lang="en-US" sz="2400" dirty="0" smtClean="0">
              <a:latin typeface="Californian FB" pitchFamily="18" charset="0"/>
            </a:endParaRPr>
          </a:p>
          <a:p>
            <a:pPr eaLnBrk="1" hangingPunct="1">
              <a:buFont typeface="Wingdings" charset="2"/>
              <a:buNone/>
            </a:pPr>
            <a:endParaRPr lang="en-US" sz="2400" dirty="0" smtClean="0">
              <a:latin typeface="Californian FB" pitchFamily="18" charset="0"/>
            </a:endParaRPr>
          </a:p>
          <a:p>
            <a:pPr eaLnBrk="1" hangingPunct="1">
              <a:buFont typeface="Wingdings" charset="2"/>
              <a:buNone/>
            </a:pPr>
            <a:endParaRPr lang="en-US" sz="2400" dirty="0" smtClean="0">
              <a:latin typeface="Californian FB" pitchFamily="18" charset="0"/>
            </a:endParaRPr>
          </a:p>
          <a:p>
            <a:pPr eaLnBrk="1" hangingPunct="1">
              <a:buFont typeface="Wingdings" charset="2"/>
              <a:buNone/>
            </a:pPr>
            <a:endParaRPr lang="en-US" sz="2400" dirty="0" smtClean="0">
              <a:latin typeface="Californian FB" pitchFamily="18" charset="0"/>
            </a:endParaRPr>
          </a:p>
          <a:p>
            <a:pPr eaLnBrk="1" hangingPunct="1">
              <a:buFont typeface="Wingdings" charset="2"/>
              <a:buNone/>
            </a:pPr>
            <a:endParaRPr lang="en-US" sz="2400" dirty="0" smtClean="0">
              <a:latin typeface="Californian FB" pitchFamily="18" charset="0"/>
            </a:endParaRPr>
          </a:p>
          <a:p>
            <a:pPr eaLnBrk="1" hangingPunct="1">
              <a:buFont typeface="Wingdings" charset="2"/>
              <a:buNone/>
            </a:pPr>
            <a:endParaRPr lang="en-US" sz="2400" dirty="0" smtClean="0">
              <a:latin typeface="Californian FB" pitchFamily="18" charset="0"/>
            </a:endParaRPr>
          </a:p>
        </p:txBody>
      </p:sp>
      <p:pic>
        <p:nvPicPr>
          <p:cNvPr id="22532" name="Picture 4"/>
          <p:cNvPicPr>
            <a:picLocks noChangeAspect="1" noChangeArrowheads="1"/>
          </p:cNvPicPr>
          <p:nvPr/>
        </p:nvPicPr>
        <p:blipFill>
          <a:blip r:embed="rId2" cstate="print"/>
          <a:srcRect/>
          <a:stretch>
            <a:fillRect/>
          </a:stretch>
        </p:blipFill>
        <p:spPr bwMode="auto">
          <a:xfrm>
            <a:off x="1691680" y="4560887"/>
            <a:ext cx="6242050" cy="2297113"/>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1547664" y="1412776"/>
            <a:ext cx="6037263" cy="2182813"/>
          </a:xfrm>
          <a:prstGeom prst="rect">
            <a:avLst/>
          </a:prstGeom>
          <a:noFill/>
          <a:ln w="9525">
            <a:noFill/>
            <a:miter lim="800000"/>
            <a:headEnd/>
            <a:tailEnd/>
          </a:ln>
        </p:spPr>
      </p:pic>
      <p:sp>
        <p:nvSpPr>
          <p:cNvPr id="6" name="TextBox 5"/>
          <p:cNvSpPr txBox="1"/>
          <p:nvPr/>
        </p:nvSpPr>
        <p:spPr>
          <a:xfrm>
            <a:off x="3203848" y="332656"/>
            <a:ext cx="3672408" cy="369332"/>
          </a:xfrm>
          <a:prstGeom prst="rect">
            <a:avLst/>
          </a:prstGeom>
          <a:noFill/>
        </p:spPr>
        <p:txBody>
          <a:bodyPr wrap="square" rtlCol="0">
            <a:spAutoFit/>
          </a:bodyPr>
          <a:lstStyle/>
          <a:p>
            <a:endParaRPr lang="en-IN" dirty="0"/>
          </a:p>
        </p:txBody>
      </p:sp>
      <p:sp>
        <p:nvSpPr>
          <p:cNvPr id="7" name="TextBox 6"/>
          <p:cNvSpPr txBox="1"/>
          <p:nvPr/>
        </p:nvSpPr>
        <p:spPr>
          <a:xfrm>
            <a:off x="1907704" y="188640"/>
            <a:ext cx="5544616" cy="646331"/>
          </a:xfrm>
          <a:prstGeom prst="rect">
            <a:avLst/>
          </a:prstGeom>
          <a:noFill/>
        </p:spPr>
        <p:txBody>
          <a:bodyPr wrap="square" rtlCol="0">
            <a:spAutoFit/>
          </a:bodyPr>
          <a:lstStyle/>
          <a:p>
            <a:pPr algn="ctr"/>
            <a:r>
              <a:rPr lang="en-US" sz="3600" dirty="0" smtClean="0">
                <a:solidFill>
                  <a:schemeClr val="tx2"/>
                </a:solidFill>
                <a:effectLst>
                  <a:outerShdw blurRad="38100" dist="38100" dir="2700000" algn="tl">
                    <a:srgbClr val="000000">
                      <a:alpha val="43137"/>
                    </a:srgbClr>
                  </a:outerShdw>
                </a:effectLst>
              </a:rPr>
              <a:t>DBSCAN VS CLARANS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  </a:t>
            </a:r>
          </a:p>
        </p:txBody>
      </p:sp>
      <p:sp>
        <p:nvSpPr>
          <p:cNvPr id="23555" name="Rectangle 3"/>
          <p:cNvSpPr>
            <a:spLocks noGrp="1" noChangeArrowheads="1"/>
          </p:cNvSpPr>
          <p:nvPr>
            <p:ph idx="1"/>
          </p:nvPr>
        </p:nvSpPr>
        <p:spPr>
          <a:xfrm>
            <a:off x="914400" y="476672"/>
            <a:ext cx="8229600" cy="5673725"/>
          </a:xfrm>
        </p:spPr>
        <p:txBody>
          <a:bodyPr/>
          <a:lstStyle/>
          <a:p>
            <a:pPr eaLnBrk="1" hangingPunct="1">
              <a:buFont typeface="Wingdings" charset="2"/>
              <a:buChar char="Ø"/>
            </a:pPr>
            <a:endParaRPr lang="en-US" sz="3200" dirty="0" smtClean="0">
              <a:latin typeface="Times New Roman" pitchFamily="16" charset="0"/>
            </a:endParaRPr>
          </a:p>
          <a:p>
            <a:pPr eaLnBrk="1" hangingPunct="1">
              <a:buFont typeface="Wingdings" charset="2"/>
              <a:buChar char="ü"/>
            </a:pPr>
            <a:r>
              <a:rPr lang="en-US" sz="2400" dirty="0" smtClean="0">
                <a:latin typeface="Times New Roman" pitchFamily="16" charset="0"/>
              </a:rPr>
              <a:t>DBSCAN is more effective in discovering clusters of arbitrary shape than CLARANS.</a:t>
            </a:r>
          </a:p>
          <a:p>
            <a:pPr eaLnBrk="1" hangingPunct="1">
              <a:buFont typeface="Wingdings" charset="2"/>
              <a:buChar char="ü"/>
            </a:pPr>
            <a:r>
              <a:rPr lang="en-US" sz="2400" dirty="0" smtClean="0">
                <a:latin typeface="Times New Roman" pitchFamily="16" charset="0"/>
              </a:rPr>
              <a:t>DBSCAN can identify noise whereas CLARANS cannot.</a:t>
            </a:r>
          </a:p>
          <a:p>
            <a:pPr eaLnBrk="1" hangingPunct="1">
              <a:buFont typeface="Wingdings" charset="2"/>
              <a:buChar char="ü"/>
            </a:pPr>
            <a:r>
              <a:rPr lang="en-US" sz="2400" dirty="0" smtClean="0">
                <a:latin typeface="Times New Roman" pitchFamily="16" charset="0"/>
              </a:rPr>
              <a:t>Runtime of CLARANS  is comparatively very large.</a:t>
            </a:r>
          </a:p>
          <a:p>
            <a:pPr eaLnBrk="1" hangingPunct="1">
              <a:buFont typeface="Wingdings" charset="2"/>
              <a:buChar char="ü"/>
            </a:pPr>
            <a:r>
              <a:rPr lang="en-US" sz="2400" dirty="0" smtClean="0">
                <a:latin typeface="Times New Roman" pitchFamily="16" charset="0"/>
              </a:rPr>
              <a:t>CLARANS cannot be applied for large databases.</a:t>
            </a:r>
          </a:p>
          <a:p>
            <a:pPr eaLnBrk="1" hangingPunct="1">
              <a:buFont typeface="Wingdings" charset="2"/>
              <a:buChar char="ü"/>
            </a:pPr>
            <a:r>
              <a:rPr lang="en-US" sz="2400" dirty="0" smtClean="0">
                <a:latin typeface="Times New Roman" pitchFamily="16" charset="0"/>
              </a:rPr>
              <a:t>Results show that DBSCAN  outperforms CLARANS by a factor of at least 100  in terms of efficiency.</a:t>
            </a:r>
          </a:p>
          <a:p>
            <a:pPr eaLnBrk="1" hangingPunct="1">
              <a:buFont typeface="Wingdings" charset="2"/>
              <a:buNone/>
            </a:pPr>
            <a:endParaRPr lang="en-US" sz="2400" dirty="0" smtClean="0">
              <a:latin typeface="Times New Roman" pitchFamily="1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IN" dirty="0"/>
          </a:p>
        </p:txBody>
      </p:sp>
      <p:sp>
        <p:nvSpPr>
          <p:cNvPr id="3" name="Content Placeholder 2"/>
          <p:cNvSpPr>
            <a:spLocks noGrp="1"/>
          </p:cNvSpPr>
          <p:nvPr>
            <p:ph idx="1"/>
          </p:nvPr>
        </p:nvSpPr>
        <p:spPr/>
        <p:txBody>
          <a:bodyPr>
            <a:normAutofit fontScale="92500" lnSpcReduction="20000"/>
          </a:bodyPr>
          <a:lstStyle/>
          <a:p>
            <a:r>
              <a:rPr lang="en-IN" sz="2400" dirty="0" smtClean="0">
                <a:latin typeface="Californian FB" pitchFamily="18" charset="0"/>
              </a:rPr>
              <a:t>MATLAB (matrix laboratory) is a numerical computing environment. It allows matrix manipulations, plotting of functions and data, implementation of algorithms, creation of user interfaces, and interfacing with programs written in other languages, including C, C++, Java, and Fortran</a:t>
            </a:r>
            <a:r>
              <a:rPr lang="en-IN" dirty="0" smtClean="0"/>
              <a:t>.</a:t>
            </a:r>
          </a:p>
          <a:p>
            <a:r>
              <a:rPr lang="en-US" sz="2400" dirty="0" smtClean="0">
                <a:latin typeface="Californian FB" pitchFamily="18" charset="0"/>
              </a:rPr>
              <a:t>This project uses </a:t>
            </a:r>
            <a:r>
              <a:rPr lang="en-US" sz="2400" dirty="0" err="1" smtClean="0">
                <a:latin typeface="Californian FB" pitchFamily="18" charset="0"/>
              </a:rPr>
              <a:t>matlab</a:t>
            </a:r>
            <a:r>
              <a:rPr lang="en-US" sz="2400" dirty="0" smtClean="0">
                <a:latin typeface="Californian FB" pitchFamily="18" charset="0"/>
              </a:rPr>
              <a:t> , which takes satellite image as input from GUI and implements the DBSCAN algorithm on that image to give clusters.</a:t>
            </a:r>
          </a:p>
          <a:p>
            <a:r>
              <a:rPr lang="en-US" sz="2400" dirty="0" smtClean="0">
                <a:latin typeface="Californian FB" pitchFamily="18" charset="0"/>
              </a:rPr>
              <a:t>By this, we can compare two images of the same region.</a:t>
            </a:r>
            <a:endParaRPr lang="en-IN" sz="2400" dirty="0">
              <a:latin typeface="Californian FB"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smtClean="0"/>
              <a:t>Here we take a spatial image and convert into a matrix using </a:t>
            </a:r>
            <a:r>
              <a:rPr lang="en-US" sz="2400" dirty="0" err="1" smtClean="0"/>
              <a:t>matlab</a:t>
            </a:r>
            <a:r>
              <a:rPr lang="en-IN" sz="2400" dirty="0" smtClean="0"/>
              <a:t/>
            </a:r>
            <a:br>
              <a:rPr lang="en-IN" sz="2400" dirty="0" smtClean="0"/>
            </a:br>
            <a:endParaRPr lang="en-IN" sz="2400" dirty="0"/>
          </a:p>
        </p:txBody>
      </p:sp>
      <p:pic>
        <p:nvPicPr>
          <p:cNvPr id="10" name="Content Placeholder 9" descr="satellite-images-before-after-tsunami11.jpg"/>
          <p:cNvPicPr>
            <a:picLocks noGrp="1" noChangeAspect="1"/>
          </p:cNvPicPr>
          <p:nvPr>
            <p:ph sz="half" idx="1"/>
          </p:nvPr>
        </p:nvPicPr>
        <p:blipFill>
          <a:blip r:embed="rId2" cstate="print"/>
          <a:stretch>
            <a:fillRect/>
          </a:stretch>
        </p:blipFill>
        <p:spPr>
          <a:xfrm>
            <a:off x="1115616" y="1196752"/>
            <a:ext cx="3657600" cy="4392488"/>
          </a:xfrm>
        </p:spPr>
      </p:pic>
      <p:pic>
        <p:nvPicPr>
          <p:cNvPr id="7" name="Content Placeholder 3" descr="matrix.png"/>
          <p:cNvPicPr>
            <a:picLocks noGrp="1" noChangeAspect="1"/>
          </p:cNvPicPr>
          <p:nvPr>
            <p:ph sz="half" idx="2"/>
          </p:nvPr>
        </p:nvPicPr>
        <p:blipFill>
          <a:blip r:embed="rId3" cstate="print"/>
          <a:stretch>
            <a:fillRect/>
          </a:stretch>
        </p:blipFill>
        <p:spPr>
          <a:xfrm>
            <a:off x="4932040" y="1124744"/>
            <a:ext cx="4032448" cy="4680519"/>
          </a:xfrm>
        </p:spPr>
      </p:pic>
      <p:sp>
        <p:nvSpPr>
          <p:cNvPr id="8" name="TextBox 7"/>
          <p:cNvSpPr txBox="1"/>
          <p:nvPr/>
        </p:nvSpPr>
        <p:spPr>
          <a:xfrm>
            <a:off x="1691680" y="6027003"/>
            <a:ext cx="5832648" cy="830997"/>
          </a:xfrm>
          <a:prstGeom prst="rect">
            <a:avLst/>
          </a:prstGeom>
          <a:noFill/>
        </p:spPr>
        <p:txBody>
          <a:bodyPr wrap="square" rtlCol="0">
            <a:spAutoFit/>
          </a:bodyPr>
          <a:lstStyle/>
          <a:p>
            <a:r>
              <a:rPr lang="en-US" sz="2400" dirty="0" smtClean="0"/>
              <a:t>The DBSCAN algorithm is implemented on that matrix</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a:r>
              <a:rPr lang="en-US" altLang="zh-CN" dirty="0" smtClean="0">
                <a:ea typeface="SimSun" pitchFamily="2" charset="-122"/>
              </a:rPr>
              <a:t>DBSCAN Algorithm</a:t>
            </a:r>
            <a:endParaRPr lang="en-US" dirty="0">
              <a:ea typeface="SimSun" pitchFamily="2" charset="-122"/>
            </a:endParaRPr>
          </a:p>
        </p:txBody>
      </p:sp>
      <p:sp>
        <p:nvSpPr>
          <p:cNvPr id="31747" name="Rectangle 3"/>
          <p:cNvSpPr>
            <a:spLocks noGrp="1" noChangeArrowheads="1"/>
          </p:cNvSpPr>
          <p:nvPr>
            <p:ph idx="1"/>
          </p:nvPr>
        </p:nvSpPr>
        <p:spPr>
          <a:xfrm>
            <a:off x="899592" y="1412776"/>
            <a:ext cx="7661275" cy="4114800"/>
          </a:xfrm>
        </p:spPr>
        <p:txBody>
          <a:bodyPr>
            <a:noAutofit/>
          </a:bodyPr>
          <a:lstStyle/>
          <a:p>
            <a:pPr lvl="1">
              <a:lnSpc>
                <a:spcPct val="120000"/>
              </a:lnSpc>
              <a:spcBef>
                <a:spcPct val="50000"/>
              </a:spcBef>
            </a:pPr>
            <a:r>
              <a:rPr lang="en-US" altLang="zh-CN" sz="2400" dirty="0">
                <a:latin typeface="Californian FB" pitchFamily="18" charset="0"/>
                <a:ea typeface="SimSun" pitchFamily="2" charset="-122"/>
              </a:rPr>
              <a:t>select a point </a:t>
            </a:r>
            <a:r>
              <a:rPr lang="en-US" altLang="zh-CN" sz="2400" b="1" i="1" dirty="0" smtClean="0">
                <a:latin typeface="Californian FB" pitchFamily="18" charset="0"/>
                <a:ea typeface="SimSun" pitchFamily="2" charset="-122"/>
              </a:rPr>
              <a:t>p</a:t>
            </a:r>
            <a:endParaRPr lang="en-US" altLang="zh-CN" sz="2400" dirty="0" smtClean="0">
              <a:latin typeface="Californian FB" pitchFamily="18" charset="0"/>
              <a:ea typeface="SimSun" pitchFamily="2" charset="-122"/>
            </a:endParaRPr>
          </a:p>
          <a:p>
            <a:pPr lvl="1">
              <a:lnSpc>
                <a:spcPct val="120000"/>
              </a:lnSpc>
              <a:spcBef>
                <a:spcPct val="50000"/>
              </a:spcBef>
            </a:pPr>
            <a:r>
              <a:rPr lang="en-US" altLang="zh-CN" sz="2400" dirty="0" smtClean="0">
                <a:latin typeface="Californian FB" pitchFamily="18" charset="0"/>
                <a:ea typeface="SimSun" pitchFamily="2" charset="-122"/>
              </a:rPr>
              <a:t>Retrieve </a:t>
            </a:r>
            <a:r>
              <a:rPr lang="en-US" altLang="zh-CN" sz="2400" dirty="0">
                <a:latin typeface="Californian FB" pitchFamily="18" charset="0"/>
                <a:ea typeface="SimSun" pitchFamily="2" charset="-122"/>
              </a:rPr>
              <a:t>all points density-reachable from </a:t>
            </a:r>
            <a:r>
              <a:rPr lang="en-US" altLang="zh-CN" sz="2400" b="1" i="1" dirty="0">
                <a:latin typeface="Californian FB" pitchFamily="18" charset="0"/>
                <a:ea typeface="SimSun" pitchFamily="2" charset="-122"/>
              </a:rPr>
              <a:t>p</a:t>
            </a:r>
            <a:r>
              <a:rPr lang="en-US" altLang="zh-CN" sz="2400" dirty="0">
                <a:latin typeface="Californian FB" pitchFamily="18" charset="0"/>
                <a:ea typeface="SimSun" pitchFamily="2" charset="-122"/>
              </a:rPr>
              <a:t> </a:t>
            </a:r>
            <a:r>
              <a:rPr lang="en-US" altLang="zh-CN" sz="2400" dirty="0" err="1">
                <a:latin typeface="Californian FB" pitchFamily="18" charset="0"/>
                <a:ea typeface="SimSun" pitchFamily="2" charset="-122"/>
              </a:rPr>
              <a:t>wrt</a:t>
            </a:r>
            <a:r>
              <a:rPr lang="en-US" altLang="zh-CN" sz="2400" dirty="0">
                <a:latin typeface="Californian FB" pitchFamily="18" charset="0"/>
                <a:ea typeface="SimSun" pitchFamily="2" charset="-122"/>
              </a:rPr>
              <a:t> </a:t>
            </a:r>
            <a:r>
              <a:rPr lang="en-US" sz="2400" dirty="0">
                <a:latin typeface="Californian FB" pitchFamily="18" charset="0"/>
                <a:sym typeface="Symbol" pitchFamily="18" charset="2"/>
              </a:rPr>
              <a:t></a:t>
            </a:r>
            <a:r>
              <a:rPr lang="en-US" altLang="zh-CN" sz="2400" dirty="0">
                <a:latin typeface="Californian FB" pitchFamily="18" charset="0"/>
                <a:ea typeface="SimSun" pitchFamily="2" charset="-122"/>
              </a:rPr>
              <a:t> and </a:t>
            </a:r>
            <a:r>
              <a:rPr lang="en-US" altLang="zh-CN" sz="2400" b="1" i="1" dirty="0" err="1">
                <a:latin typeface="Californian FB" pitchFamily="18" charset="0"/>
                <a:ea typeface="SimSun" pitchFamily="2" charset="-122"/>
              </a:rPr>
              <a:t>MinPts</a:t>
            </a:r>
            <a:r>
              <a:rPr lang="en-US" altLang="zh-CN" sz="2400" dirty="0">
                <a:latin typeface="Californian FB" pitchFamily="18" charset="0"/>
                <a:ea typeface="SimSun" pitchFamily="2" charset="-122"/>
              </a:rPr>
              <a:t>.</a:t>
            </a:r>
          </a:p>
          <a:p>
            <a:pPr lvl="1">
              <a:lnSpc>
                <a:spcPct val="120000"/>
              </a:lnSpc>
              <a:spcBef>
                <a:spcPct val="50000"/>
              </a:spcBef>
            </a:pPr>
            <a:r>
              <a:rPr lang="en-US" altLang="zh-CN" sz="2400" dirty="0">
                <a:latin typeface="Californian FB" pitchFamily="18" charset="0"/>
                <a:ea typeface="SimSun" pitchFamily="2" charset="-122"/>
              </a:rPr>
              <a:t>If </a:t>
            </a:r>
            <a:r>
              <a:rPr lang="en-US" altLang="zh-CN" sz="2400" b="1" i="1" dirty="0">
                <a:latin typeface="Californian FB" pitchFamily="18" charset="0"/>
                <a:ea typeface="SimSun" pitchFamily="2" charset="-122"/>
              </a:rPr>
              <a:t>p</a:t>
            </a:r>
            <a:r>
              <a:rPr lang="en-US" altLang="zh-CN" sz="2400" dirty="0">
                <a:latin typeface="Californian FB" pitchFamily="18" charset="0"/>
                <a:ea typeface="SimSun" pitchFamily="2" charset="-122"/>
              </a:rPr>
              <a:t> is a core point, a cluster is formed.</a:t>
            </a:r>
          </a:p>
          <a:p>
            <a:pPr lvl="1">
              <a:lnSpc>
                <a:spcPct val="120000"/>
              </a:lnSpc>
              <a:spcBef>
                <a:spcPct val="50000"/>
              </a:spcBef>
            </a:pPr>
            <a:r>
              <a:rPr lang="en-US" altLang="zh-CN" sz="2400" dirty="0">
                <a:latin typeface="Californian FB" pitchFamily="18" charset="0"/>
                <a:ea typeface="SimSun" pitchFamily="2" charset="-122"/>
              </a:rPr>
              <a:t>If </a:t>
            </a:r>
            <a:r>
              <a:rPr lang="en-US" altLang="zh-CN" sz="2400" b="1" i="1" dirty="0">
                <a:latin typeface="Californian FB" pitchFamily="18" charset="0"/>
                <a:ea typeface="SimSun" pitchFamily="2" charset="-122"/>
              </a:rPr>
              <a:t>p</a:t>
            </a:r>
            <a:r>
              <a:rPr lang="en-US" altLang="zh-CN" sz="2400" dirty="0">
                <a:latin typeface="Californian FB" pitchFamily="18" charset="0"/>
                <a:ea typeface="SimSun" pitchFamily="2" charset="-122"/>
              </a:rPr>
              <a:t> is a </a:t>
            </a:r>
            <a:r>
              <a:rPr lang="en-US" altLang="zh-CN" sz="2400" dirty="0" smtClean="0">
                <a:latin typeface="Californian FB" pitchFamily="18" charset="0"/>
                <a:ea typeface="SimSun" pitchFamily="2" charset="-122"/>
              </a:rPr>
              <a:t>border </a:t>
            </a:r>
            <a:r>
              <a:rPr lang="en-US" altLang="zh-CN" sz="2400" dirty="0">
                <a:latin typeface="Californian FB" pitchFamily="18" charset="0"/>
                <a:ea typeface="SimSun" pitchFamily="2" charset="-122"/>
              </a:rPr>
              <a:t>point, no points are density-reachable from </a:t>
            </a:r>
            <a:r>
              <a:rPr lang="en-US" altLang="zh-CN" sz="2400" b="1" i="1" dirty="0">
                <a:latin typeface="Californian FB" pitchFamily="18" charset="0"/>
                <a:ea typeface="SimSun" pitchFamily="2" charset="-122"/>
              </a:rPr>
              <a:t>p</a:t>
            </a:r>
            <a:r>
              <a:rPr lang="en-US" altLang="zh-CN" sz="2400" dirty="0">
                <a:latin typeface="Californian FB" pitchFamily="18" charset="0"/>
                <a:ea typeface="SimSun" pitchFamily="2" charset="-122"/>
              </a:rPr>
              <a:t> and DBSCAN visits the next point of the database.</a:t>
            </a:r>
          </a:p>
          <a:p>
            <a:pPr lvl="1">
              <a:lnSpc>
                <a:spcPct val="120000"/>
              </a:lnSpc>
              <a:spcBef>
                <a:spcPct val="50000"/>
              </a:spcBef>
            </a:pPr>
            <a:r>
              <a:rPr lang="en-US" altLang="zh-CN" sz="2400" dirty="0">
                <a:latin typeface="Californian FB" pitchFamily="18" charset="0"/>
                <a:ea typeface="SimSun" pitchFamily="2" charset="-122"/>
              </a:rPr>
              <a:t>Continue the </a:t>
            </a:r>
            <a:r>
              <a:rPr lang="en-US" altLang="zh-CN" sz="2400" dirty="0" smtClean="0">
                <a:latin typeface="Californian FB" pitchFamily="18" charset="0"/>
                <a:ea typeface="SimSun" pitchFamily="2" charset="-122"/>
              </a:rPr>
              <a:t>process until </a:t>
            </a:r>
            <a:r>
              <a:rPr lang="en-US" altLang="zh-CN" sz="2400" dirty="0">
                <a:latin typeface="Californian FB" pitchFamily="18" charset="0"/>
                <a:ea typeface="SimSun" pitchFamily="2" charset="-122"/>
              </a:rPr>
              <a:t>all of the points have been processed</a:t>
            </a:r>
            <a:r>
              <a:rPr lang="en-US" altLang="zh-CN" sz="2400" dirty="0" smtClean="0">
                <a:latin typeface="Californian FB" pitchFamily="18" charset="0"/>
                <a:ea typeface="SimSun" pitchFamily="2" charset="-122"/>
              </a:rPr>
              <a:t>.</a:t>
            </a:r>
            <a:endParaRPr lang="en-US" altLang="zh-CN" sz="2400" dirty="0">
              <a:latin typeface="Californian FB" pitchFamily="18" charset="0"/>
              <a:ea typeface="SimSun"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PSEUDOCODE</a:t>
            </a:r>
            <a:endParaRPr lang="en-IN" dirty="0"/>
          </a:p>
        </p:txBody>
      </p:sp>
      <p:sp>
        <p:nvSpPr>
          <p:cNvPr id="3" name="Content Placeholder 2"/>
          <p:cNvSpPr>
            <a:spLocks noGrp="1"/>
          </p:cNvSpPr>
          <p:nvPr>
            <p:ph idx="1"/>
          </p:nvPr>
        </p:nvSpPr>
        <p:spPr/>
        <p:txBody>
          <a:bodyPr>
            <a:noAutofit/>
          </a:bodyPr>
          <a:lstStyle/>
          <a:p>
            <a:pPr>
              <a:buNone/>
            </a:pPr>
            <a:r>
              <a:rPr lang="en-IN" sz="2400" dirty="0" smtClean="0">
                <a:latin typeface="Californian FB" pitchFamily="18" charset="0"/>
              </a:rPr>
              <a:t>DBSCAN(D, </a:t>
            </a:r>
            <a:r>
              <a:rPr lang="en-IN" sz="2400" dirty="0" err="1" smtClean="0">
                <a:latin typeface="Californian FB" pitchFamily="18" charset="0"/>
              </a:rPr>
              <a:t>eps</a:t>
            </a:r>
            <a:r>
              <a:rPr lang="en-IN" sz="2400" dirty="0" smtClean="0">
                <a:latin typeface="Californian FB" pitchFamily="18" charset="0"/>
              </a:rPr>
              <a:t>, </a:t>
            </a:r>
            <a:r>
              <a:rPr lang="en-IN" sz="2400" dirty="0" err="1" smtClean="0">
                <a:latin typeface="Californian FB" pitchFamily="18" charset="0"/>
              </a:rPr>
              <a:t>MinPts</a:t>
            </a:r>
            <a:r>
              <a:rPr lang="en-IN" sz="2400" dirty="0" smtClean="0">
                <a:latin typeface="Californian FB" pitchFamily="18" charset="0"/>
              </a:rPr>
              <a:t>)</a:t>
            </a:r>
          </a:p>
          <a:p>
            <a:pPr>
              <a:buNone/>
            </a:pPr>
            <a:r>
              <a:rPr lang="en-IN" sz="2400" dirty="0" smtClean="0">
                <a:latin typeface="Californian FB" pitchFamily="18" charset="0"/>
              </a:rPr>
              <a:t>   C = 0</a:t>
            </a:r>
          </a:p>
          <a:p>
            <a:pPr>
              <a:buNone/>
            </a:pPr>
            <a:r>
              <a:rPr lang="en-IN" sz="2400" dirty="0" smtClean="0">
                <a:latin typeface="Californian FB" pitchFamily="18" charset="0"/>
              </a:rPr>
              <a:t>   for each unvisited point P in dataset D</a:t>
            </a:r>
          </a:p>
          <a:p>
            <a:pPr>
              <a:buNone/>
            </a:pPr>
            <a:r>
              <a:rPr lang="en-IN" sz="2400" dirty="0" smtClean="0">
                <a:latin typeface="Californian FB" pitchFamily="18" charset="0"/>
              </a:rPr>
              <a:t>      mark P as visited</a:t>
            </a:r>
          </a:p>
          <a:p>
            <a:pPr>
              <a:buNone/>
            </a:pPr>
            <a:r>
              <a:rPr lang="en-IN" sz="2400" dirty="0" smtClean="0">
                <a:latin typeface="Californian FB" pitchFamily="18" charset="0"/>
              </a:rPr>
              <a:t>      N = </a:t>
            </a:r>
            <a:r>
              <a:rPr lang="en-IN" sz="2400" dirty="0" err="1" smtClean="0">
                <a:latin typeface="Californian FB" pitchFamily="18" charset="0"/>
              </a:rPr>
              <a:t>regionQuery</a:t>
            </a:r>
            <a:r>
              <a:rPr lang="en-IN" sz="2400" dirty="0" smtClean="0">
                <a:latin typeface="Californian FB" pitchFamily="18" charset="0"/>
              </a:rPr>
              <a:t>(P, </a:t>
            </a:r>
            <a:r>
              <a:rPr lang="en-IN" sz="2400" dirty="0" err="1" smtClean="0">
                <a:latin typeface="Californian FB" pitchFamily="18" charset="0"/>
              </a:rPr>
              <a:t>eps</a:t>
            </a:r>
            <a:r>
              <a:rPr lang="en-IN" sz="2400" dirty="0" smtClean="0">
                <a:latin typeface="Californian FB" pitchFamily="18" charset="0"/>
              </a:rPr>
              <a:t>)</a:t>
            </a:r>
          </a:p>
          <a:p>
            <a:pPr>
              <a:buNone/>
            </a:pPr>
            <a:r>
              <a:rPr lang="en-IN" sz="2400" dirty="0" smtClean="0">
                <a:latin typeface="Californian FB" pitchFamily="18" charset="0"/>
              </a:rPr>
              <a:t>      if </a:t>
            </a:r>
            <a:r>
              <a:rPr lang="en-IN" sz="2400" dirty="0" err="1" smtClean="0">
                <a:latin typeface="Californian FB" pitchFamily="18" charset="0"/>
              </a:rPr>
              <a:t>sizeof</a:t>
            </a:r>
            <a:r>
              <a:rPr lang="en-IN" sz="2400" dirty="0" smtClean="0">
                <a:latin typeface="Californian FB" pitchFamily="18" charset="0"/>
              </a:rPr>
              <a:t>(N) &lt; </a:t>
            </a:r>
            <a:r>
              <a:rPr lang="en-IN" sz="2400" dirty="0" err="1" smtClean="0">
                <a:latin typeface="Californian FB" pitchFamily="18" charset="0"/>
              </a:rPr>
              <a:t>MinPts</a:t>
            </a:r>
            <a:endParaRPr lang="en-IN" sz="2400" dirty="0" smtClean="0">
              <a:latin typeface="Californian FB" pitchFamily="18" charset="0"/>
            </a:endParaRPr>
          </a:p>
          <a:p>
            <a:pPr>
              <a:buNone/>
            </a:pPr>
            <a:r>
              <a:rPr lang="en-IN" sz="2400" dirty="0" smtClean="0">
                <a:latin typeface="Californian FB" pitchFamily="18" charset="0"/>
              </a:rPr>
              <a:t>         mark P as NOISE</a:t>
            </a:r>
          </a:p>
          <a:p>
            <a:pPr>
              <a:buNone/>
            </a:pPr>
            <a:r>
              <a:rPr lang="en-IN" sz="2400" dirty="0" smtClean="0">
                <a:latin typeface="Californian FB" pitchFamily="18" charset="0"/>
              </a:rPr>
              <a:t>      else</a:t>
            </a:r>
          </a:p>
          <a:p>
            <a:pPr>
              <a:buNone/>
            </a:pPr>
            <a:r>
              <a:rPr lang="en-IN" sz="2400" dirty="0" smtClean="0">
                <a:latin typeface="Californian FB" pitchFamily="18" charset="0"/>
              </a:rPr>
              <a:t>         C = next cluster</a:t>
            </a:r>
          </a:p>
          <a:p>
            <a:pPr>
              <a:buNone/>
            </a:pPr>
            <a:r>
              <a:rPr lang="en-IN" sz="2400" dirty="0" smtClean="0">
                <a:latin typeface="Californian FB" pitchFamily="18" charset="0"/>
              </a:rPr>
              <a:t>         </a:t>
            </a:r>
            <a:r>
              <a:rPr lang="en-IN" sz="2400" dirty="0" err="1" smtClean="0">
                <a:latin typeface="Californian FB" pitchFamily="18" charset="0"/>
              </a:rPr>
              <a:t>expandCluster</a:t>
            </a:r>
            <a:r>
              <a:rPr lang="en-IN" sz="2400" dirty="0" smtClean="0">
                <a:latin typeface="Californian FB" pitchFamily="18" charset="0"/>
              </a:rPr>
              <a:t>(P, N, C, </a:t>
            </a:r>
            <a:r>
              <a:rPr lang="en-IN" sz="2400" dirty="0" err="1" smtClean="0">
                <a:latin typeface="Californian FB" pitchFamily="18" charset="0"/>
              </a:rPr>
              <a:t>eps</a:t>
            </a:r>
            <a:r>
              <a:rPr lang="en-IN" sz="2400" dirty="0" smtClean="0">
                <a:latin typeface="Californian FB" pitchFamily="18" charset="0"/>
              </a:rPr>
              <a:t>, </a:t>
            </a:r>
            <a:r>
              <a:rPr lang="en-IN" sz="2400" dirty="0" err="1" smtClean="0">
                <a:latin typeface="Californian FB" pitchFamily="18" charset="0"/>
              </a:rPr>
              <a:t>MinPts</a:t>
            </a:r>
            <a:r>
              <a:rPr lang="en-IN" sz="2400" dirty="0" smtClean="0">
                <a:latin typeface="Californian FB" pitchFamily="18" charset="0"/>
              </a:rPr>
              <a:t>)</a:t>
            </a:r>
          </a:p>
          <a:p>
            <a:pPr>
              <a:buNone/>
            </a:pPr>
            <a:r>
              <a:rPr lang="en-IN" sz="2400" dirty="0" smtClean="0">
                <a:latin typeface="Californian FB" pitchFamily="18"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IN" sz="2400" dirty="0" err="1" smtClean="0">
                <a:latin typeface="Californian FB" pitchFamily="18" charset="0"/>
              </a:rPr>
              <a:t>expandCluster</a:t>
            </a:r>
            <a:r>
              <a:rPr lang="en-IN" sz="2400" dirty="0" smtClean="0">
                <a:latin typeface="Californian FB" pitchFamily="18" charset="0"/>
              </a:rPr>
              <a:t>(P, N, C, </a:t>
            </a:r>
            <a:r>
              <a:rPr lang="en-IN" sz="2400" dirty="0" err="1" smtClean="0">
                <a:latin typeface="Californian FB" pitchFamily="18" charset="0"/>
              </a:rPr>
              <a:t>eps</a:t>
            </a:r>
            <a:r>
              <a:rPr lang="en-IN" sz="2400" dirty="0" smtClean="0">
                <a:latin typeface="Californian FB" pitchFamily="18" charset="0"/>
              </a:rPr>
              <a:t>, </a:t>
            </a:r>
            <a:r>
              <a:rPr lang="en-IN" sz="2400" dirty="0" err="1" smtClean="0">
                <a:latin typeface="Californian FB" pitchFamily="18" charset="0"/>
              </a:rPr>
              <a:t>MinPts</a:t>
            </a:r>
            <a:r>
              <a:rPr lang="en-IN" sz="2400" dirty="0" smtClean="0">
                <a:latin typeface="Californian FB" pitchFamily="18" charset="0"/>
              </a:rPr>
              <a:t>)</a:t>
            </a:r>
          </a:p>
          <a:p>
            <a:pPr>
              <a:buNone/>
            </a:pPr>
            <a:r>
              <a:rPr lang="en-IN" sz="2400" dirty="0" smtClean="0">
                <a:latin typeface="Californian FB" pitchFamily="18" charset="0"/>
              </a:rPr>
              <a:t>   add P to cluster C</a:t>
            </a:r>
          </a:p>
          <a:p>
            <a:pPr>
              <a:buNone/>
            </a:pPr>
            <a:r>
              <a:rPr lang="en-IN" sz="2400" dirty="0" smtClean="0">
                <a:latin typeface="Californian FB" pitchFamily="18" charset="0"/>
              </a:rPr>
              <a:t>   for each point P' in N </a:t>
            </a:r>
          </a:p>
          <a:p>
            <a:pPr>
              <a:buNone/>
            </a:pPr>
            <a:r>
              <a:rPr lang="en-IN" sz="2400" dirty="0" smtClean="0">
                <a:latin typeface="Californian FB" pitchFamily="18" charset="0"/>
              </a:rPr>
              <a:t>      if P' is not visited</a:t>
            </a:r>
          </a:p>
          <a:p>
            <a:pPr>
              <a:buNone/>
            </a:pPr>
            <a:r>
              <a:rPr lang="en-IN" sz="2400" dirty="0" smtClean="0">
                <a:latin typeface="Californian FB" pitchFamily="18" charset="0"/>
              </a:rPr>
              <a:t>         mark P' as visited</a:t>
            </a:r>
          </a:p>
          <a:p>
            <a:pPr>
              <a:buNone/>
            </a:pPr>
            <a:r>
              <a:rPr lang="en-IN" sz="2400" dirty="0" smtClean="0">
                <a:latin typeface="Californian FB" pitchFamily="18" charset="0"/>
              </a:rPr>
              <a:t>         N' = </a:t>
            </a:r>
            <a:r>
              <a:rPr lang="en-IN" sz="2400" dirty="0" err="1" smtClean="0">
                <a:latin typeface="Californian FB" pitchFamily="18" charset="0"/>
              </a:rPr>
              <a:t>regionQuery</a:t>
            </a:r>
            <a:r>
              <a:rPr lang="en-IN" sz="2400" dirty="0" smtClean="0">
                <a:latin typeface="Californian FB" pitchFamily="18" charset="0"/>
              </a:rPr>
              <a:t>(P', </a:t>
            </a:r>
            <a:r>
              <a:rPr lang="en-IN" sz="2400" dirty="0" err="1" smtClean="0">
                <a:latin typeface="Californian FB" pitchFamily="18" charset="0"/>
              </a:rPr>
              <a:t>eps</a:t>
            </a:r>
            <a:r>
              <a:rPr lang="en-IN" sz="2400" dirty="0" smtClean="0">
                <a:latin typeface="Californian FB" pitchFamily="18" charset="0"/>
              </a:rPr>
              <a:t>)</a:t>
            </a:r>
          </a:p>
          <a:p>
            <a:pPr>
              <a:buNone/>
            </a:pPr>
            <a:r>
              <a:rPr lang="en-IN" sz="2400" dirty="0" smtClean="0">
                <a:latin typeface="Californian FB" pitchFamily="18" charset="0"/>
              </a:rPr>
              <a:t>         if </a:t>
            </a:r>
            <a:r>
              <a:rPr lang="en-IN" sz="2400" dirty="0" err="1" smtClean="0">
                <a:latin typeface="Californian FB" pitchFamily="18" charset="0"/>
              </a:rPr>
              <a:t>sizeof</a:t>
            </a:r>
            <a:r>
              <a:rPr lang="en-IN" sz="2400" dirty="0" smtClean="0">
                <a:latin typeface="Californian FB" pitchFamily="18" charset="0"/>
              </a:rPr>
              <a:t>(N') &gt;= </a:t>
            </a:r>
            <a:r>
              <a:rPr lang="en-IN" sz="2400" dirty="0" err="1" smtClean="0">
                <a:latin typeface="Californian FB" pitchFamily="18" charset="0"/>
              </a:rPr>
              <a:t>MinPts</a:t>
            </a:r>
            <a:endParaRPr lang="en-IN" sz="2400" dirty="0" smtClean="0">
              <a:latin typeface="Californian FB" pitchFamily="18" charset="0"/>
            </a:endParaRPr>
          </a:p>
          <a:p>
            <a:pPr>
              <a:buNone/>
            </a:pPr>
            <a:r>
              <a:rPr lang="en-IN" sz="2400" dirty="0" smtClean="0">
                <a:latin typeface="Californian FB" pitchFamily="18" charset="0"/>
              </a:rPr>
              <a:t>            N = N joined with N'</a:t>
            </a:r>
          </a:p>
          <a:p>
            <a:pPr>
              <a:buNone/>
            </a:pPr>
            <a:r>
              <a:rPr lang="en-IN" sz="2400" dirty="0" smtClean="0">
                <a:latin typeface="Californian FB" pitchFamily="18" charset="0"/>
              </a:rPr>
              <a:t>      if P' is not yet member of any cluster</a:t>
            </a:r>
          </a:p>
          <a:p>
            <a:pPr>
              <a:buNone/>
            </a:pPr>
            <a:r>
              <a:rPr lang="en-IN" sz="2400" dirty="0" smtClean="0">
                <a:latin typeface="Californian FB" pitchFamily="18" charset="0"/>
              </a:rPr>
              <a:t>         add P' to cluster C</a:t>
            </a:r>
          </a:p>
          <a:p>
            <a:pPr>
              <a:buNone/>
            </a:pPr>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dirty="0"/>
              <a:t>An </a:t>
            </a:r>
            <a:r>
              <a:rPr lang="en-US" dirty="0" smtClean="0"/>
              <a:t>Example</a:t>
            </a:r>
            <a:endParaRPr lang="en-US" dirty="0"/>
          </a:p>
        </p:txBody>
      </p:sp>
      <p:grpSp>
        <p:nvGrpSpPr>
          <p:cNvPr id="2" name="Group 85"/>
          <p:cNvGrpSpPr>
            <a:grpSpLocks/>
          </p:cNvGrpSpPr>
          <p:nvPr/>
        </p:nvGrpSpPr>
        <p:grpSpPr bwMode="auto">
          <a:xfrm>
            <a:off x="1259632" y="1484784"/>
            <a:ext cx="2295525" cy="2600325"/>
            <a:chOff x="96" y="1056"/>
            <a:chExt cx="1446" cy="1638"/>
          </a:xfrm>
        </p:grpSpPr>
        <p:sp>
          <p:nvSpPr>
            <p:cNvPr id="32772" name="Oval 4"/>
            <p:cNvSpPr>
              <a:spLocks noChangeArrowheads="1"/>
            </p:cNvSpPr>
            <p:nvPr/>
          </p:nvSpPr>
          <p:spPr bwMode="auto">
            <a:xfrm>
              <a:off x="384" y="139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73" name="Oval 5"/>
            <p:cNvSpPr>
              <a:spLocks noChangeArrowheads="1"/>
            </p:cNvSpPr>
            <p:nvPr/>
          </p:nvSpPr>
          <p:spPr bwMode="auto">
            <a:xfrm>
              <a:off x="432" y="163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74" name="Oval 6"/>
            <p:cNvSpPr>
              <a:spLocks noChangeArrowheads="1"/>
            </p:cNvSpPr>
            <p:nvPr/>
          </p:nvSpPr>
          <p:spPr bwMode="auto">
            <a:xfrm>
              <a:off x="624" y="158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75" name="Oval 7"/>
            <p:cNvSpPr>
              <a:spLocks noChangeArrowheads="1"/>
            </p:cNvSpPr>
            <p:nvPr/>
          </p:nvSpPr>
          <p:spPr bwMode="auto">
            <a:xfrm>
              <a:off x="288" y="187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76" name="Oval 8"/>
            <p:cNvSpPr>
              <a:spLocks noChangeArrowheads="1"/>
            </p:cNvSpPr>
            <p:nvPr/>
          </p:nvSpPr>
          <p:spPr bwMode="auto">
            <a:xfrm>
              <a:off x="816" y="163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77" name="Oval 9"/>
            <p:cNvSpPr>
              <a:spLocks noChangeArrowheads="1"/>
            </p:cNvSpPr>
            <p:nvPr/>
          </p:nvSpPr>
          <p:spPr bwMode="auto">
            <a:xfrm>
              <a:off x="624" y="139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78" name="Oval 10"/>
            <p:cNvSpPr>
              <a:spLocks noChangeArrowheads="1"/>
            </p:cNvSpPr>
            <p:nvPr/>
          </p:nvSpPr>
          <p:spPr bwMode="auto">
            <a:xfrm>
              <a:off x="480" y="206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79" name="Oval 11"/>
            <p:cNvSpPr>
              <a:spLocks noChangeArrowheads="1"/>
            </p:cNvSpPr>
            <p:nvPr/>
          </p:nvSpPr>
          <p:spPr bwMode="auto">
            <a:xfrm>
              <a:off x="1008" y="148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80" name="Oval 12"/>
            <p:cNvSpPr>
              <a:spLocks noChangeArrowheads="1"/>
            </p:cNvSpPr>
            <p:nvPr/>
          </p:nvSpPr>
          <p:spPr bwMode="auto">
            <a:xfrm>
              <a:off x="864" y="129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81" name="Oval 13"/>
            <p:cNvSpPr>
              <a:spLocks noChangeArrowheads="1"/>
            </p:cNvSpPr>
            <p:nvPr/>
          </p:nvSpPr>
          <p:spPr bwMode="auto">
            <a:xfrm>
              <a:off x="1008" y="172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82" name="Oval 14"/>
            <p:cNvSpPr>
              <a:spLocks noChangeArrowheads="1"/>
            </p:cNvSpPr>
            <p:nvPr/>
          </p:nvSpPr>
          <p:spPr bwMode="auto">
            <a:xfrm>
              <a:off x="912" y="1920"/>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83" name="Oval 15"/>
            <p:cNvSpPr>
              <a:spLocks noChangeArrowheads="1"/>
            </p:cNvSpPr>
            <p:nvPr/>
          </p:nvSpPr>
          <p:spPr bwMode="auto">
            <a:xfrm>
              <a:off x="624" y="177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84" name="Oval 16"/>
            <p:cNvSpPr>
              <a:spLocks noChangeArrowheads="1"/>
            </p:cNvSpPr>
            <p:nvPr/>
          </p:nvSpPr>
          <p:spPr bwMode="auto">
            <a:xfrm>
              <a:off x="144" y="163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86" name="Oval 18"/>
            <p:cNvSpPr>
              <a:spLocks noChangeArrowheads="1"/>
            </p:cNvSpPr>
            <p:nvPr/>
          </p:nvSpPr>
          <p:spPr bwMode="auto">
            <a:xfrm>
              <a:off x="768" y="211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93" name="Oval 25"/>
            <p:cNvSpPr>
              <a:spLocks noChangeArrowheads="1"/>
            </p:cNvSpPr>
            <p:nvPr/>
          </p:nvSpPr>
          <p:spPr bwMode="auto">
            <a:xfrm>
              <a:off x="1152" y="129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94" name="Oval 26"/>
            <p:cNvSpPr>
              <a:spLocks noChangeArrowheads="1"/>
            </p:cNvSpPr>
            <p:nvPr/>
          </p:nvSpPr>
          <p:spPr bwMode="auto">
            <a:xfrm>
              <a:off x="96" y="134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95" name="Oval 27"/>
            <p:cNvSpPr>
              <a:spLocks noChangeArrowheads="1"/>
            </p:cNvSpPr>
            <p:nvPr/>
          </p:nvSpPr>
          <p:spPr bwMode="auto">
            <a:xfrm>
              <a:off x="240" y="254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96" name="Oval 28"/>
            <p:cNvSpPr>
              <a:spLocks noChangeArrowheads="1"/>
            </p:cNvSpPr>
            <p:nvPr/>
          </p:nvSpPr>
          <p:spPr bwMode="auto">
            <a:xfrm>
              <a:off x="1392" y="105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97" name="Oval 29"/>
            <p:cNvSpPr>
              <a:spLocks noChangeArrowheads="1"/>
            </p:cNvSpPr>
            <p:nvPr/>
          </p:nvSpPr>
          <p:spPr bwMode="auto">
            <a:xfrm>
              <a:off x="1392" y="172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98" name="Oval 30"/>
            <p:cNvSpPr>
              <a:spLocks noChangeArrowheads="1"/>
            </p:cNvSpPr>
            <p:nvPr/>
          </p:nvSpPr>
          <p:spPr bwMode="auto">
            <a:xfrm>
              <a:off x="1200" y="225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799" name="Oval 31"/>
            <p:cNvSpPr>
              <a:spLocks noChangeArrowheads="1"/>
            </p:cNvSpPr>
            <p:nvPr/>
          </p:nvSpPr>
          <p:spPr bwMode="auto">
            <a:xfrm>
              <a:off x="816" y="244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grpSp>
      <p:sp>
        <p:nvSpPr>
          <p:cNvPr id="32846" name="Text Box 78"/>
          <p:cNvSpPr txBox="1">
            <a:spLocks noChangeArrowheads="1"/>
          </p:cNvSpPr>
          <p:nvPr/>
        </p:nvSpPr>
        <p:spPr bwMode="auto">
          <a:xfrm>
            <a:off x="6588224" y="4293096"/>
            <a:ext cx="1600200" cy="400110"/>
          </a:xfrm>
          <a:prstGeom prst="rect">
            <a:avLst/>
          </a:prstGeom>
          <a:noFill/>
          <a:ln w="9525">
            <a:noFill/>
            <a:miter lim="800000"/>
            <a:headEnd/>
            <a:tailEnd/>
          </a:ln>
          <a:effectLst/>
        </p:spPr>
        <p:txBody>
          <a:bodyPr>
            <a:spAutoFit/>
          </a:bodyPr>
          <a:lstStyle/>
          <a:p>
            <a:pPr>
              <a:spcBef>
                <a:spcPct val="50000"/>
              </a:spcBef>
            </a:pPr>
            <a:r>
              <a:rPr lang="en-US" sz="2000" dirty="0" err="1"/>
              <a:t>MinPts</a:t>
            </a:r>
            <a:r>
              <a:rPr lang="en-US" sz="2000" dirty="0"/>
              <a:t> = 4</a:t>
            </a:r>
          </a:p>
        </p:txBody>
      </p:sp>
      <p:grpSp>
        <p:nvGrpSpPr>
          <p:cNvPr id="3" name="Group 86"/>
          <p:cNvGrpSpPr>
            <a:grpSpLocks/>
          </p:cNvGrpSpPr>
          <p:nvPr/>
        </p:nvGrpSpPr>
        <p:grpSpPr bwMode="auto">
          <a:xfrm>
            <a:off x="5580112" y="1484784"/>
            <a:ext cx="2600325" cy="2447925"/>
            <a:chOff x="3024" y="1296"/>
            <a:chExt cx="1638" cy="1542"/>
          </a:xfrm>
        </p:grpSpPr>
        <p:sp>
          <p:nvSpPr>
            <p:cNvPr id="32789" name="Oval 21"/>
            <p:cNvSpPr>
              <a:spLocks noChangeArrowheads="1"/>
            </p:cNvSpPr>
            <p:nvPr/>
          </p:nvSpPr>
          <p:spPr bwMode="auto">
            <a:xfrm>
              <a:off x="3360" y="1824"/>
              <a:ext cx="624" cy="624"/>
            </a:xfrm>
            <a:prstGeom prst="ellipse">
              <a:avLst/>
            </a:prstGeom>
            <a:noFill/>
            <a:ln w="25400">
              <a:solidFill>
                <a:schemeClr val="tx1"/>
              </a:solidFill>
              <a:round/>
              <a:headEnd/>
              <a:tailEnd/>
            </a:ln>
            <a:effectLst/>
          </p:spPr>
          <p:txBody>
            <a:bodyPr wrap="none" anchor="ctr"/>
            <a:lstStyle/>
            <a:p>
              <a:endParaRPr lang="en-IN"/>
            </a:p>
          </p:txBody>
        </p:sp>
        <p:sp>
          <p:nvSpPr>
            <p:cNvPr id="32800" name="Oval 32"/>
            <p:cNvSpPr>
              <a:spLocks noChangeArrowheads="1"/>
            </p:cNvSpPr>
            <p:nvPr/>
          </p:nvSpPr>
          <p:spPr bwMode="auto">
            <a:xfrm>
              <a:off x="3504" y="163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1" name="Oval 33"/>
            <p:cNvSpPr>
              <a:spLocks noChangeArrowheads="1"/>
            </p:cNvSpPr>
            <p:nvPr/>
          </p:nvSpPr>
          <p:spPr bwMode="auto">
            <a:xfrm>
              <a:off x="3552" y="187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2" name="Oval 34"/>
            <p:cNvSpPr>
              <a:spLocks noChangeArrowheads="1"/>
            </p:cNvSpPr>
            <p:nvPr/>
          </p:nvSpPr>
          <p:spPr bwMode="auto">
            <a:xfrm>
              <a:off x="3744" y="182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3" name="Oval 35"/>
            <p:cNvSpPr>
              <a:spLocks noChangeArrowheads="1"/>
            </p:cNvSpPr>
            <p:nvPr/>
          </p:nvSpPr>
          <p:spPr bwMode="auto">
            <a:xfrm>
              <a:off x="3408" y="211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4" name="Oval 36"/>
            <p:cNvSpPr>
              <a:spLocks noChangeArrowheads="1"/>
            </p:cNvSpPr>
            <p:nvPr/>
          </p:nvSpPr>
          <p:spPr bwMode="auto">
            <a:xfrm>
              <a:off x="3936" y="182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5" name="Oval 37"/>
            <p:cNvSpPr>
              <a:spLocks noChangeArrowheads="1"/>
            </p:cNvSpPr>
            <p:nvPr/>
          </p:nvSpPr>
          <p:spPr bwMode="auto">
            <a:xfrm>
              <a:off x="3744" y="163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6" name="Oval 38"/>
            <p:cNvSpPr>
              <a:spLocks noChangeArrowheads="1"/>
            </p:cNvSpPr>
            <p:nvPr/>
          </p:nvSpPr>
          <p:spPr bwMode="auto">
            <a:xfrm>
              <a:off x="3600" y="230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7" name="Oval 39"/>
            <p:cNvSpPr>
              <a:spLocks noChangeArrowheads="1"/>
            </p:cNvSpPr>
            <p:nvPr/>
          </p:nvSpPr>
          <p:spPr bwMode="auto">
            <a:xfrm>
              <a:off x="4128" y="172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8" name="Oval 40"/>
            <p:cNvSpPr>
              <a:spLocks noChangeArrowheads="1"/>
            </p:cNvSpPr>
            <p:nvPr/>
          </p:nvSpPr>
          <p:spPr bwMode="auto">
            <a:xfrm>
              <a:off x="3984" y="153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09" name="Oval 41"/>
            <p:cNvSpPr>
              <a:spLocks noChangeArrowheads="1"/>
            </p:cNvSpPr>
            <p:nvPr/>
          </p:nvSpPr>
          <p:spPr bwMode="auto">
            <a:xfrm>
              <a:off x="4128" y="196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0" name="Oval 42"/>
            <p:cNvSpPr>
              <a:spLocks noChangeArrowheads="1"/>
            </p:cNvSpPr>
            <p:nvPr/>
          </p:nvSpPr>
          <p:spPr bwMode="auto">
            <a:xfrm>
              <a:off x="4032" y="2160"/>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2" name="Oval 44"/>
            <p:cNvSpPr>
              <a:spLocks noChangeArrowheads="1"/>
            </p:cNvSpPr>
            <p:nvPr/>
          </p:nvSpPr>
          <p:spPr bwMode="auto">
            <a:xfrm>
              <a:off x="3216" y="182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3" name="Oval 45"/>
            <p:cNvSpPr>
              <a:spLocks noChangeArrowheads="1"/>
            </p:cNvSpPr>
            <p:nvPr/>
          </p:nvSpPr>
          <p:spPr bwMode="auto">
            <a:xfrm>
              <a:off x="3936" y="235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4" name="Oval 46"/>
            <p:cNvSpPr>
              <a:spLocks noChangeArrowheads="1"/>
            </p:cNvSpPr>
            <p:nvPr/>
          </p:nvSpPr>
          <p:spPr bwMode="auto">
            <a:xfrm>
              <a:off x="4272" y="153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5" name="Oval 47"/>
            <p:cNvSpPr>
              <a:spLocks noChangeArrowheads="1"/>
            </p:cNvSpPr>
            <p:nvPr/>
          </p:nvSpPr>
          <p:spPr bwMode="auto">
            <a:xfrm>
              <a:off x="3216" y="158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7" name="Oval 49"/>
            <p:cNvSpPr>
              <a:spLocks noChangeArrowheads="1"/>
            </p:cNvSpPr>
            <p:nvPr/>
          </p:nvSpPr>
          <p:spPr bwMode="auto">
            <a:xfrm>
              <a:off x="4512" y="129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8" name="Oval 50"/>
            <p:cNvSpPr>
              <a:spLocks noChangeArrowheads="1"/>
            </p:cNvSpPr>
            <p:nvPr/>
          </p:nvSpPr>
          <p:spPr bwMode="auto">
            <a:xfrm>
              <a:off x="4512" y="196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19" name="Oval 51"/>
            <p:cNvSpPr>
              <a:spLocks noChangeArrowheads="1"/>
            </p:cNvSpPr>
            <p:nvPr/>
          </p:nvSpPr>
          <p:spPr bwMode="auto">
            <a:xfrm>
              <a:off x="4320" y="249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20" name="Oval 52"/>
            <p:cNvSpPr>
              <a:spLocks noChangeArrowheads="1"/>
            </p:cNvSpPr>
            <p:nvPr/>
          </p:nvSpPr>
          <p:spPr bwMode="auto">
            <a:xfrm>
              <a:off x="3936" y="268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21" name="Line 53"/>
            <p:cNvSpPr>
              <a:spLocks noChangeShapeType="1"/>
            </p:cNvSpPr>
            <p:nvPr/>
          </p:nvSpPr>
          <p:spPr bwMode="auto">
            <a:xfrm flipV="1">
              <a:off x="3696" y="2064"/>
              <a:ext cx="288" cy="48"/>
            </a:xfrm>
            <a:prstGeom prst="line">
              <a:avLst/>
            </a:prstGeom>
            <a:noFill/>
            <a:ln w="9525">
              <a:solidFill>
                <a:schemeClr val="tx1"/>
              </a:solidFill>
              <a:round/>
              <a:headEnd/>
              <a:tailEnd/>
            </a:ln>
            <a:effectLst/>
          </p:spPr>
          <p:txBody>
            <a:bodyPr/>
            <a:lstStyle/>
            <a:p>
              <a:endParaRPr lang="en-IN"/>
            </a:p>
          </p:txBody>
        </p:sp>
        <p:sp>
          <p:nvSpPr>
            <p:cNvPr id="32811" name="Oval 43"/>
            <p:cNvSpPr>
              <a:spLocks noChangeArrowheads="1"/>
            </p:cNvSpPr>
            <p:nvPr/>
          </p:nvSpPr>
          <p:spPr bwMode="auto">
            <a:xfrm>
              <a:off x="3600" y="2064"/>
              <a:ext cx="150" cy="150"/>
            </a:xfrm>
            <a:prstGeom prst="ellipse">
              <a:avLst/>
            </a:prstGeom>
            <a:solidFill>
              <a:srgbClr val="800000"/>
            </a:solidFill>
            <a:ln w="12700">
              <a:solidFill>
                <a:schemeClr val="tx1"/>
              </a:solidFill>
              <a:round/>
              <a:headEnd/>
              <a:tailEnd/>
            </a:ln>
            <a:effectLst/>
          </p:spPr>
          <p:txBody>
            <a:bodyPr wrap="none" anchor="ctr"/>
            <a:lstStyle/>
            <a:p>
              <a:endParaRPr lang="en-IN"/>
            </a:p>
          </p:txBody>
        </p:sp>
        <p:sp>
          <p:nvSpPr>
            <p:cNvPr id="32822" name="Rectangle 54"/>
            <p:cNvSpPr>
              <a:spLocks noChangeArrowheads="1"/>
            </p:cNvSpPr>
            <p:nvPr/>
          </p:nvSpPr>
          <p:spPr bwMode="auto">
            <a:xfrm>
              <a:off x="3744" y="1968"/>
              <a:ext cx="148" cy="288"/>
            </a:xfrm>
            <a:prstGeom prst="rect">
              <a:avLst/>
            </a:prstGeom>
            <a:noFill/>
            <a:ln w="9525">
              <a:noFill/>
              <a:miter lim="800000"/>
              <a:headEnd/>
              <a:tailEnd/>
            </a:ln>
            <a:effectLst/>
          </p:spPr>
          <p:txBody>
            <a:bodyPr>
              <a:spAutoFit/>
            </a:bodyPr>
            <a:lstStyle/>
            <a:p>
              <a:r>
                <a:rPr lang="en-US" sz="2400" dirty="0">
                  <a:sym typeface="Symbol" pitchFamily="18" charset="2"/>
                </a:rPr>
                <a:t></a:t>
              </a:r>
            </a:p>
          </p:txBody>
        </p:sp>
        <p:sp>
          <p:nvSpPr>
            <p:cNvPr id="32850" name="Text Box 82"/>
            <p:cNvSpPr txBox="1">
              <a:spLocks noChangeArrowheads="1"/>
            </p:cNvSpPr>
            <p:nvPr/>
          </p:nvSpPr>
          <p:spPr bwMode="auto">
            <a:xfrm>
              <a:off x="3024" y="2256"/>
              <a:ext cx="336" cy="231"/>
            </a:xfrm>
            <a:prstGeom prst="rect">
              <a:avLst/>
            </a:prstGeom>
            <a:noFill/>
            <a:ln w="9525">
              <a:noFill/>
              <a:miter lim="800000"/>
              <a:headEnd/>
              <a:tailEnd/>
            </a:ln>
            <a:effectLst/>
          </p:spPr>
          <p:txBody>
            <a:bodyPr>
              <a:spAutoFit/>
            </a:bodyPr>
            <a:lstStyle/>
            <a:p>
              <a:pPr>
                <a:spcBef>
                  <a:spcPct val="50000"/>
                </a:spcBef>
              </a:pPr>
              <a:r>
                <a:rPr lang="en-US"/>
                <a:t>C</a:t>
              </a:r>
              <a:r>
                <a:rPr lang="en-US" baseline="-25000"/>
                <a:t>1</a:t>
              </a:r>
              <a:endParaRPr lang="en-US"/>
            </a:p>
          </p:txBody>
        </p:sp>
      </p:grpSp>
      <p:grpSp>
        <p:nvGrpSpPr>
          <p:cNvPr id="4" name="Group 88"/>
          <p:cNvGrpSpPr>
            <a:grpSpLocks/>
          </p:cNvGrpSpPr>
          <p:nvPr/>
        </p:nvGrpSpPr>
        <p:grpSpPr bwMode="auto">
          <a:xfrm>
            <a:off x="3203848" y="4077072"/>
            <a:ext cx="2524125" cy="2600325"/>
            <a:chOff x="1344" y="2592"/>
            <a:chExt cx="1590" cy="1638"/>
          </a:xfrm>
        </p:grpSpPr>
        <p:sp>
          <p:nvSpPr>
            <p:cNvPr id="32823" name="Oval 55"/>
            <p:cNvSpPr>
              <a:spLocks noChangeArrowheads="1"/>
            </p:cNvSpPr>
            <p:nvPr/>
          </p:nvSpPr>
          <p:spPr bwMode="auto">
            <a:xfrm>
              <a:off x="1584" y="3216"/>
              <a:ext cx="624" cy="624"/>
            </a:xfrm>
            <a:prstGeom prst="ellipse">
              <a:avLst/>
            </a:prstGeom>
            <a:noFill/>
            <a:ln w="25400">
              <a:solidFill>
                <a:schemeClr val="tx1"/>
              </a:solidFill>
              <a:round/>
              <a:headEnd/>
              <a:tailEnd/>
            </a:ln>
            <a:effectLst/>
          </p:spPr>
          <p:txBody>
            <a:bodyPr wrap="none" anchor="ctr"/>
            <a:lstStyle/>
            <a:p>
              <a:endParaRPr lang="en-IN"/>
            </a:p>
          </p:txBody>
        </p:sp>
        <p:sp>
          <p:nvSpPr>
            <p:cNvPr id="32824" name="Oval 56"/>
            <p:cNvSpPr>
              <a:spLocks noChangeArrowheads="1"/>
            </p:cNvSpPr>
            <p:nvPr/>
          </p:nvSpPr>
          <p:spPr bwMode="auto">
            <a:xfrm>
              <a:off x="1728" y="302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25" name="Oval 57"/>
            <p:cNvSpPr>
              <a:spLocks noChangeArrowheads="1"/>
            </p:cNvSpPr>
            <p:nvPr/>
          </p:nvSpPr>
          <p:spPr bwMode="auto">
            <a:xfrm>
              <a:off x="1776" y="326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27" name="Oval 59"/>
            <p:cNvSpPr>
              <a:spLocks noChangeArrowheads="1"/>
            </p:cNvSpPr>
            <p:nvPr/>
          </p:nvSpPr>
          <p:spPr bwMode="auto">
            <a:xfrm>
              <a:off x="1632" y="350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28" name="Oval 60"/>
            <p:cNvSpPr>
              <a:spLocks noChangeArrowheads="1"/>
            </p:cNvSpPr>
            <p:nvPr/>
          </p:nvSpPr>
          <p:spPr bwMode="auto">
            <a:xfrm>
              <a:off x="2160" y="321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29" name="Oval 61"/>
            <p:cNvSpPr>
              <a:spLocks noChangeArrowheads="1"/>
            </p:cNvSpPr>
            <p:nvPr/>
          </p:nvSpPr>
          <p:spPr bwMode="auto">
            <a:xfrm>
              <a:off x="1968" y="302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0" name="Oval 62"/>
            <p:cNvSpPr>
              <a:spLocks noChangeArrowheads="1"/>
            </p:cNvSpPr>
            <p:nvPr/>
          </p:nvSpPr>
          <p:spPr bwMode="auto">
            <a:xfrm>
              <a:off x="1824" y="369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1" name="Oval 63"/>
            <p:cNvSpPr>
              <a:spLocks noChangeArrowheads="1"/>
            </p:cNvSpPr>
            <p:nvPr/>
          </p:nvSpPr>
          <p:spPr bwMode="auto">
            <a:xfrm>
              <a:off x="2400" y="3120"/>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2" name="Oval 64"/>
            <p:cNvSpPr>
              <a:spLocks noChangeArrowheads="1"/>
            </p:cNvSpPr>
            <p:nvPr/>
          </p:nvSpPr>
          <p:spPr bwMode="auto">
            <a:xfrm>
              <a:off x="2208" y="292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3" name="Oval 65"/>
            <p:cNvSpPr>
              <a:spLocks noChangeArrowheads="1"/>
            </p:cNvSpPr>
            <p:nvPr/>
          </p:nvSpPr>
          <p:spPr bwMode="auto">
            <a:xfrm>
              <a:off x="2352" y="3360"/>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4" name="Oval 66"/>
            <p:cNvSpPr>
              <a:spLocks noChangeArrowheads="1"/>
            </p:cNvSpPr>
            <p:nvPr/>
          </p:nvSpPr>
          <p:spPr bwMode="auto">
            <a:xfrm>
              <a:off x="2256" y="3552"/>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5" name="Oval 67"/>
            <p:cNvSpPr>
              <a:spLocks noChangeArrowheads="1"/>
            </p:cNvSpPr>
            <p:nvPr/>
          </p:nvSpPr>
          <p:spPr bwMode="auto">
            <a:xfrm>
              <a:off x="1440" y="321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6" name="Oval 68"/>
            <p:cNvSpPr>
              <a:spLocks noChangeArrowheads="1"/>
            </p:cNvSpPr>
            <p:nvPr/>
          </p:nvSpPr>
          <p:spPr bwMode="auto">
            <a:xfrm>
              <a:off x="2160" y="3744"/>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7" name="Oval 69"/>
            <p:cNvSpPr>
              <a:spLocks noChangeArrowheads="1"/>
            </p:cNvSpPr>
            <p:nvPr/>
          </p:nvSpPr>
          <p:spPr bwMode="auto">
            <a:xfrm>
              <a:off x="2592" y="2880"/>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8" name="Oval 70"/>
            <p:cNvSpPr>
              <a:spLocks noChangeArrowheads="1"/>
            </p:cNvSpPr>
            <p:nvPr/>
          </p:nvSpPr>
          <p:spPr bwMode="auto">
            <a:xfrm>
              <a:off x="1440" y="297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39" name="Oval 71"/>
            <p:cNvSpPr>
              <a:spLocks noChangeArrowheads="1"/>
            </p:cNvSpPr>
            <p:nvPr/>
          </p:nvSpPr>
          <p:spPr bwMode="auto">
            <a:xfrm>
              <a:off x="2784" y="2736"/>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40" name="Oval 72"/>
            <p:cNvSpPr>
              <a:spLocks noChangeArrowheads="1"/>
            </p:cNvSpPr>
            <p:nvPr/>
          </p:nvSpPr>
          <p:spPr bwMode="auto">
            <a:xfrm>
              <a:off x="2736" y="3360"/>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41" name="Oval 73"/>
            <p:cNvSpPr>
              <a:spLocks noChangeArrowheads="1"/>
            </p:cNvSpPr>
            <p:nvPr/>
          </p:nvSpPr>
          <p:spPr bwMode="auto">
            <a:xfrm>
              <a:off x="2544" y="3888"/>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42" name="Oval 74"/>
            <p:cNvSpPr>
              <a:spLocks noChangeArrowheads="1"/>
            </p:cNvSpPr>
            <p:nvPr/>
          </p:nvSpPr>
          <p:spPr bwMode="auto">
            <a:xfrm>
              <a:off x="2160" y="4080"/>
              <a:ext cx="150" cy="150"/>
            </a:xfrm>
            <a:prstGeom prst="ellipse">
              <a:avLst/>
            </a:prstGeom>
            <a:solidFill>
              <a:srgbClr val="003366"/>
            </a:solidFill>
            <a:ln w="12700">
              <a:solidFill>
                <a:schemeClr val="tx1"/>
              </a:solidFill>
              <a:round/>
              <a:headEnd/>
              <a:tailEnd/>
            </a:ln>
            <a:effectLst/>
          </p:spPr>
          <p:txBody>
            <a:bodyPr wrap="none" anchor="ctr"/>
            <a:lstStyle/>
            <a:p>
              <a:endParaRPr lang="en-IN"/>
            </a:p>
          </p:txBody>
        </p:sp>
        <p:sp>
          <p:nvSpPr>
            <p:cNvPr id="32843" name="Line 75"/>
            <p:cNvSpPr>
              <a:spLocks noChangeShapeType="1"/>
            </p:cNvSpPr>
            <p:nvPr/>
          </p:nvSpPr>
          <p:spPr bwMode="auto">
            <a:xfrm flipV="1">
              <a:off x="1920" y="3456"/>
              <a:ext cx="288" cy="48"/>
            </a:xfrm>
            <a:prstGeom prst="line">
              <a:avLst/>
            </a:prstGeom>
            <a:noFill/>
            <a:ln w="9525">
              <a:solidFill>
                <a:schemeClr val="tx1"/>
              </a:solidFill>
              <a:round/>
              <a:headEnd/>
              <a:tailEnd/>
            </a:ln>
            <a:effectLst/>
          </p:spPr>
          <p:txBody>
            <a:bodyPr/>
            <a:lstStyle/>
            <a:p>
              <a:endParaRPr lang="en-IN"/>
            </a:p>
          </p:txBody>
        </p:sp>
        <p:sp>
          <p:nvSpPr>
            <p:cNvPr id="32844" name="Oval 76"/>
            <p:cNvSpPr>
              <a:spLocks noChangeArrowheads="1"/>
            </p:cNvSpPr>
            <p:nvPr/>
          </p:nvSpPr>
          <p:spPr bwMode="auto">
            <a:xfrm>
              <a:off x="1824" y="3456"/>
              <a:ext cx="150" cy="150"/>
            </a:xfrm>
            <a:prstGeom prst="ellipse">
              <a:avLst/>
            </a:prstGeom>
            <a:solidFill>
              <a:srgbClr val="800000"/>
            </a:solidFill>
            <a:ln w="12700">
              <a:solidFill>
                <a:schemeClr val="tx1"/>
              </a:solidFill>
              <a:round/>
              <a:headEnd/>
              <a:tailEnd/>
            </a:ln>
            <a:effectLst/>
          </p:spPr>
          <p:txBody>
            <a:bodyPr wrap="none" anchor="ctr"/>
            <a:lstStyle/>
            <a:p>
              <a:endParaRPr lang="en-IN"/>
            </a:p>
          </p:txBody>
        </p:sp>
        <p:sp>
          <p:nvSpPr>
            <p:cNvPr id="32845" name="Rectangle 77"/>
            <p:cNvSpPr>
              <a:spLocks noChangeArrowheads="1"/>
            </p:cNvSpPr>
            <p:nvPr/>
          </p:nvSpPr>
          <p:spPr bwMode="auto">
            <a:xfrm>
              <a:off x="1968" y="3360"/>
              <a:ext cx="148" cy="288"/>
            </a:xfrm>
            <a:prstGeom prst="rect">
              <a:avLst/>
            </a:prstGeom>
            <a:noFill/>
            <a:ln w="9525">
              <a:noFill/>
              <a:miter lim="800000"/>
              <a:headEnd/>
              <a:tailEnd/>
            </a:ln>
            <a:effectLst/>
          </p:spPr>
          <p:txBody>
            <a:bodyPr>
              <a:spAutoFit/>
            </a:bodyPr>
            <a:lstStyle/>
            <a:p>
              <a:r>
                <a:rPr lang="en-US" sz="2400">
                  <a:sym typeface="Symbol" pitchFamily="18" charset="2"/>
                </a:rPr>
                <a:t></a:t>
              </a:r>
            </a:p>
          </p:txBody>
        </p:sp>
        <p:sp>
          <p:nvSpPr>
            <p:cNvPr id="32847" name="Oval 79"/>
            <p:cNvSpPr>
              <a:spLocks noChangeArrowheads="1"/>
            </p:cNvSpPr>
            <p:nvPr/>
          </p:nvSpPr>
          <p:spPr bwMode="auto">
            <a:xfrm>
              <a:off x="1728" y="2928"/>
              <a:ext cx="624" cy="624"/>
            </a:xfrm>
            <a:prstGeom prst="ellipse">
              <a:avLst/>
            </a:prstGeom>
            <a:noFill/>
            <a:ln w="25400">
              <a:solidFill>
                <a:schemeClr val="tx1"/>
              </a:solidFill>
              <a:round/>
              <a:headEnd/>
              <a:tailEnd/>
            </a:ln>
            <a:effectLst/>
          </p:spPr>
          <p:txBody>
            <a:bodyPr wrap="none" anchor="ctr"/>
            <a:lstStyle/>
            <a:p>
              <a:endParaRPr lang="en-IN"/>
            </a:p>
          </p:txBody>
        </p:sp>
        <p:sp>
          <p:nvSpPr>
            <p:cNvPr id="32848" name="Line 80"/>
            <p:cNvSpPr>
              <a:spLocks noChangeShapeType="1"/>
            </p:cNvSpPr>
            <p:nvPr/>
          </p:nvSpPr>
          <p:spPr bwMode="auto">
            <a:xfrm flipV="1">
              <a:off x="2064" y="3216"/>
              <a:ext cx="288" cy="48"/>
            </a:xfrm>
            <a:prstGeom prst="line">
              <a:avLst/>
            </a:prstGeom>
            <a:noFill/>
            <a:ln w="9525">
              <a:solidFill>
                <a:schemeClr val="tx1"/>
              </a:solidFill>
              <a:round/>
              <a:headEnd/>
              <a:tailEnd/>
            </a:ln>
            <a:effectLst/>
          </p:spPr>
          <p:txBody>
            <a:bodyPr/>
            <a:lstStyle/>
            <a:p>
              <a:endParaRPr lang="en-IN"/>
            </a:p>
          </p:txBody>
        </p:sp>
        <p:sp>
          <p:nvSpPr>
            <p:cNvPr id="32849" name="Rectangle 81"/>
            <p:cNvSpPr>
              <a:spLocks noChangeArrowheads="1"/>
            </p:cNvSpPr>
            <p:nvPr/>
          </p:nvSpPr>
          <p:spPr bwMode="auto">
            <a:xfrm>
              <a:off x="2112" y="2976"/>
              <a:ext cx="148" cy="288"/>
            </a:xfrm>
            <a:prstGeom prst="rect">
              <a:avLst/>
            </a:prstGeom>
            <a:noFill/>
            <a:ln w="9525">
              <a:noFill/>
              <a:miter lim="800000"/>
              <a:headEnd/>
              <a:tailEnd/>
            </a:ln>
            <a:effectLst/>
          </p:spPr>
          <p:txBody>
            <a:bodyPr>
              <a:spAutoFit/>
            </a:bodyPr>
            <a:lstStyle/>
            <a:p>
              <a:r>
                <a:rPr lang="en-US" sz="2400">
                  <a:sym typeface="Symbol" pitchFamily="18" charset="2"/>
                </a:rPr>
                <a:t></a:t>
              </a:r>
            </a:p>
          </p:txBody>
        </p:sp>
        <p:sp>
          <p:nvSpPr>
            <p:cNvPr id="32851" name="Rectangle 83"/>
            <p:cNvSpPr>
              <a:spLocks noChangeArrowheads="1"/>
            </p:cNvSpPr>
            <p:nvPr/>
          </p:nvSpPr>
          <p:spPr bwMode="auto">
            <a:xfrm>
              <a:off x="1344" y="3744"/>
              <a:ext cx="273" cy="231"/>
            </a:xfrm>
            <a:prstGeom prst="rect">
              <a:avLst/>
            </a:prstGeom>
            <a:noFill/>
            <a:ln w="9525">
              <a:noFill/>
              <a:miter lim="800000"/>
              <a:headEnd/>
              <a:tailEnd/>
            </a:ln>
            <a:effectLst/>
          </p:spPr>
          <p:txBody>
            <a:bodyPr wrap="none">
              <a:spAutoFit/>
            </a:bodyPr>
            <a:lstStyle/>
            <a:p>
              <a:pPr>
                <a:spcBef>
                  <a:spcPct val="50000"/>
                </a:spcBef>
              </a:pPr>
              <a:r>
                <a:rPr lang="en-US"/>
                <a:t>C</a:t>
              </a:r>
              <a:r>
                <a:rPr lang="en-US" baseline="-25000"/>
                <a:t>1</a:t>
              </a:r>
            </a:p>
          </p:txBody>
        </p:sp>
        <p:sp>
          <p:nvSpPr>
            <p:cNvPr id="32852" name="Rectangle 84"/>
            <p:cNvSpPr>
              <a:spLocks noChangeArrowheads="1"/>
            </p:cNvSpPr>
            <p:nvPr/>
          </p:nvSpPr>
          <p:spPr bwMode="auto">
            <a:xfrm>
              <a:off x="1776" y="2592"/>
              <a:ext cx="273" cy="231"/>
            </a:xfrm>
            <a:prstGeom prst="rect">
              <a:avLst/>
            </a:prstGeom>
            <a:noFill/>
            <a:ln w="9525">
              <a:noFill/>
              <a:miter lim="800000"/>
              <a:headEnd/>
              <a:tailEnd/>
            </a:ln>
            <a:effectLst/>
          </p:spPr>
          <p:txBody>
            <a:bodyPr wrap="none">
              <a:spAutoFit/>
            </a:bodyPr>
            <a:lstStyle/>
            <a:p>
              <a:pPr>
                <a:spcBef>
                  <a:spcPct val="50000"/>
                </a:spcBef>
              </a:pPr>
              <a:r>
                <a:rPr lang="en-US"/>
                <a:t>C</a:t>
              </a:r>
              <a:r>
                <a:rPr lang="en-US" baseline="-25000"/>
                <a:t>1</a:t>
              </a:r>
            </a:p>
          </p:txBody>
        </p:sp>
        <p:sp>
          <p:nvSpPr>
            <p:cNvPr id="32826" name="Oval 58"/>
            <p:cNvSpPr>
              <a:spLocks noChangeArrowheads="1"/>
            </p:cNvSpPr>
            <p:nvPr/>
          </p:nvSpPr>
          <p:spPr bwMode="auto">
            <a:xfrm>
              <a:off x="1968" y="3216"/>
              <a:ext cx="150" cy="150"/>
            </a:xfrm>
            <a:prstGeom prst="ellipse">
              <a:avLst/>
            </a:prstGeom>
            <a:solidFill>
              <a:srgbClr val="800000"/>
            </a:solidFill>
            <a:ln w="12700">
              <a:solidFill>
                <a:schemeClr val="tx1"/>
              </a:solidFill>
              <a:round/>
              <a:headEnd/>
              <a:tailEnd/>
            </a:ln>
            <a:effec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0"/>
            <a:ext cx="7498080" cy="1143000"/>
          </a:xfrm>
        </p:spPr>
        <p:txBody>
          <a:bodyPr/>
          <a:lstStyle/>
          <a:p>
            <a:pPr algn="ctr"/>
            <a:r>
              <a:rPr lang="en-US" dirty="0" smtClean="0"/>
              <a:t>INTERFACE</a:t>
            </a:r>
            <a:endParaRPr lang="en-IN" dirty="0"/>
          </a:p>
        </p:txBody>
      </p:sp>
      <p:pic>
        <p:nvPicPr>
          <p:cNvPr id="4" name="Content Placeholder 3" descr="1.png"/>
          <p:cNvPicPr>
            <a:picLocks noGrp="1" noChangeAspect="1"/>
          </p:cNvPicPr>
          <p:nvPr>
            <p:ph idx="1"/>
          </p:nvPr>
        </p:nvPicPr>
        <p:blipFill>
          <a:blip r:embed="rId2" cstate="print"/>
          <a:stretch>
            <a:fillRect/>
          </a:stretch>
        </p:blipFill>
        <p:spPr>
          <a:xfrm>
            <a:off x="1475656" y="1844824"/>
            <a:ext cx="6840760" cy="4810582"/>
          </a:xfrm>
        </p:spPr>
      </p:pic>
      <p:sp>
        <p:nvSpPr>
          <p:cNvPr id="6" name="TextBox 5"/>
          <p:cNvSpPr txBox="1"/>
          <p:nvPr/>
        </p:nvSpPr>
        <p:spPr>
          <a:xfrm>
            <a:off x="1547664" y="1268760"/>
            <a:ext cx="6910866" cy="461665"/>
          </a:xfrm>
          <a:prstGeom prst="rect">
            <a:avLst/>
          </a:prstGeom>
          <a:noFill/>
        </p:spPr>
        <p:txBody>
          <a:bodyPr wrap="none" rtlCol="0">
            <a:spAutoFit/>
          </a:bodyPr>
          <a:lstStyle/>
          <a:p>
            <a:r>
              <a:rPr lang="en-US" sz="2400" dirty="0" smtClean="0">
                <a:latin typeface="Californian FB" pitchFamily="18" charset="0"/>
              </a:rPr>
              <a:t>The following is the GUI that takes an image as input </a:t>
            </a:r>
            <a:endParaRPr lang="en-IN" sz="2400" dirty="0">
              <a:latin typeface="Californian FB"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Spatial image</a:t>
            </a:r>
            <a:endParaRPr lang="en-IN" dirty="0"/>
          </a:p>
        </p:txBody>
      </p:sp>
      <p:pic>
        <p:nvPicPr>
          <p:cNvPr id="4" name="Content Placeholder 3" descr="3.png"/>
          <p:cNvPicPr>
            <a:picLocks noGrp="1" noChangeAspect="1"/>
          </p:cNvPicPr>
          <p:nvPr>
            <p:ph idx="1"/>
          </p:nvPr>
        </p:nvPicPr>
        <p:blipFill>
          <a:blip r:embed="rId2" cstate="print"/>
          <a:stretch>
            <a:fillRect/>
          </a:stretch>
        </p:blipFill>
        <p:spPr>
          <a:xfrm>
            <a:off x="1547664" y="1367327"/>
            <a:ext cx="6768752" cy="536195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SPATIAL DATA MINING</a:t>
            </a:r>
            <a:endParaRPr lang="en-IN" dirty="0"/>
          </a:p>
        </p:txBody>
      </p:sp>
      <p:sp>
        <p:nvSpPr>
          <p:cNvPr id="3" name="Content Placeholder 2"/>
          <p:cNvSpPr>
            <a:spLocks noGrp="1"/>
          </p:cNvSpPr>
          <p:nvPr>
            <p:ph idx="1"/>
          </p:nvPr>
        </p:nvSpPr>
        <p:spPr/>
        <p:txBody>
          <a:bodyPr>
            <a:normAutofit fontScale="92500" lnSpcReduction="10000"/>
          </a:bodyPr>
          <a:lstStyle/>
          <a:p>
            <a:r>
              <a:rPr lang="en-IN" sz="2400" dirty="0" smtClean="0">
                <a:latin typeface="Californian FB" pitchFamily="18" charset="0"/>
              </a:rPr>
              <a:t>Spatial data mining is the process of discovering interesting and previously unknown, but potentially useful patterns from large spatial datasets. Extracting interesting and useful patterns from spatial datasets is more difficult than extracting the corresponding patterns from traditional numeric and categorical data due to the complexity of spatial data types, spatial relationships.</a:t>
            </a:r>
          </a:p>
          <a:p>
            <a:r>
              <a:rPr lang="en-US" sz="2400" dirty="0" smtClean="0">
                <a:latin typeface="Californian FB" pitchFamily="18" charset="0"/>
              </a:rPr>
              <a:t>The neighbors of a spatial object may have an influence on it and therefore have to be considered as well.</a:t>
            </a:r>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t>Image-1</a:t>
            </a:r>
            <a:endParaRPr lang="en-IN" dirty="0"/>
          </a:p>
        </p:txBody>
      </p:sp>
      <p:pic>
        <p:nvPicPr>
          <p:cNvPr id="4" name="Content Placeholder 3" descr="3.png"/>
          <p:cNvPicPr>
            <a:picLocks noGrp="1" noChangeAspect="1"/>
          </p:cNvPicPr>
          <p:nvPr>
            <p:ph sz="half" idx="1"/>
          </p:nvPr>
        </p:nvPicPr>
        <p:blipFill>
          <a:blip r:embed="rId2" cstate="print"/>
          <a:stretch>
            <a:fillRect/>
          </a:stretch>
        </p:blipFill>
        <p:spPr>
          <a:xfrm>
            <a:off x="971600" y="1484784"/>
            <a:ext cx="4121100" cy="4752528"/>
          </a:xfrm>
        </p:spPr>
      </p:pic>
      <p:sp>
        <p:nvSpPr>
          <p:cNvPr id="8" name="Content Placeholder 7"/>
          <p:cNvSpPr>
            <a:spLocks noGrp="1"/>
          </p:cNvSpPr>
          <p:nvPr>
            <p:ph sz="half" idx="2"/>
          </p:nvPr>
        </p:nvSpPr>
        <p:spPr/>
        <p:txBody>
          <a:bodyPr/>
          <a:lstStyle/>
          <a:p>
            <a:endParaRPr lang="en-IN"/>
          </a:p>
        </p:txBody>
      </p:sp>
      <p:pic>
        <p:nvPicPr>
          <p:cNvPr id="6" name="Picture 5" descr="4.png"/>
          <p:cNvPicPr>
            <a:picLocks noChangeAspect="1"/>
          </p:cNvPicPr>
          <p:nvPr/>
        </p:nvPicPr>
        <p:blipFill>
          <a:blip r:embed="rId3" cstate="print"/>
          <a:stretch>
            <a:fillRect/>
          </a:stretch>
        </p:blipFill>
        <p:spPr>
          <a:xfrm>
            <a:off x="5279678" y="1484784"/>
            <a:ext cx="3864322" cy="472514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The output is clustering of the image represented in the form of histograms.</a:t>
            </a:r>
          </a:p>
          <a:p>
            <a:r>
              <a:rPr lang="en-US" sz="2400" dirty="0" smtClean="0"/>
              <a:t>X-axis gives the cluster number. </a:t>
            </a:r>
          </a:p>
          <a:p>
            <a:r>
              <a:rPr lang="en-US" sz="2400" dirty="0" smtClean="0"/>
              <a:t>Y-axis gives the number of objects in each cluster.</a:t>
            </a:r>
          </a:p>
          <a:p>
            <a:r>
              <a:rPr lang="en-US" sz="2400" dirty="0" smtClean="0"/>
              <a:t>-1 cluster in the x-axis represents the outlier points which is </a:t>
            </a:r>
            <a:r>
              <a:rPr lang="en-US" sz="2400" dirty="0" smtClean="0">
                <a:latin typeface="Californian FB" pitchFamily="18" charset="0"/>
              </a:rPr>
              <a:t>defined as a set of points in the database not belonging to any cluster</a:t>
            </a:r>
            <a:endParaRPr lang="en-US" sz="2400" dirty="0" smtClean="0"/>
          </a:p>
          <a:p>
            <a:endParaRPr lang="en-US" sz="2400" dirty="0" smtClean="0"/>
          </a:p>
          <a:p>
            <a:endParaRPr lang="en-I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a:spLocks noGrp="1"/>
          </p:cNvSpPr>
          <p:nvPr>
            <p:ph type="title"/>
          </p:nvPr>
        </p:nvSpPr>
        <p:spPr/>
        <p:txBody>
          <a:bodyPr/>
          <a:lstStyle/>
          <a:p>
            <a:pPr algn="ctr"/>
            <a:r>
              <a:rPr lang="en-US" dirty="0" smtClean="0"/>
              <a:t>Image-2</a:t>
            </a:r>
            <a:endParaRPr lang="en-IN" dirty="0"/>
          </a:p>
        </p:txBody>
      </p:sp>
      <p:pic>
        <p:nvPicPr>
          <p:cNvPr id="4" name="Content Placeholder 3" descr="2.png"/>
          <p:cNvPicPr>
            <a:picLocks noGrp="1" noChangeAspect="1"/>
          </p:cNvPicPr>
          <p:nvPr>
            <p:ph sz="half" idx="1"/>
          </p:nvPr>
        </p:nvPicPr>
        <p:blipFill>
          <a:blip r:embed="rId2" cstate="print"/>
          <a:stretch>
            <a:fillRect/>
          </a:stretch>
        </p:blipFill>
        <p:spPr>
          <a:xfrm>
            <a:off x="899592" y="1484784"/>
            <a:ext cx="3657600" cy="4752528"/>
          </a:xfrm>
        </p:spPr>
      </p:pic>
      <p:sp>
        <p:nvSpPr>
          <p:cNvPr id="7" name="Content Placeholder 6"/>
          <p:cNvSpPr>
            <a:spLocks noGrp="1"/>
          </p:cNvSpPr>
          <p:nvPr>
            <p:ph sz="half" idx="2"/>
          </p:nvPr>
        </p:nvSpPr>
        <p:spPr/>
        <p:txBody>
          <a:bodyPr/>
          <a:lstStyle/>
          <a:p>
            <a:endParaRPr lang="en-IN"/>
          </a:p>
        </p:txBody>
      </p:sp>
      <p:pic>
        <p:nvPicPr>
          <p:cNvPr id="5" name="Picture 4" descr="5.png"/>
          <p:cNvPicPr>
            <a:picLocks noChangeAspect="1"/>
          </p:cNvPicPr>
          <p:nvPr/>
        </p:nvPicPr>
        <p:blipFill>
          <a:blip r:embed="rId3" cstate="print"/>
          <a:stretch>
            <a:fillRect/>
          </a:stretch>
        </p:blipFill>
        <p:spPr>
          <a:xfrm>
            <a:off x="5124357" y="1484784"/>
            <a:ext cx="4019643" cy="475252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Difference in the two images of the same region within a certain interval of time</a:t>
            </a:r>
            <a:endParaRPr lang="en-IN" sz="3200" dirty="0"/>
          </a:p>
        </p:txBody>
      </p:sp>
      <p:pic>
        <p:nvPicPr>
          <p:cNvPr id="5" name="Content Placeholder 4" descr="4.png"/>
          <p:cNvPicPr>
            <a:picLocks noGrp="1" noChangeAspect="1"/>
          </p:cNvPicPr>
          <p:nvPr>
            <p:ph sz="half" idx="1"/>
          </p:nvPr>
        </p:nvPicPr>
        <p:blipFill>
          <a:blip r:embed="rId2" cstate="print"/>
          <a:stretch>
            <a:fillRect/>
          </a:stretch>
        </p:blipFill>
        <p:spPr>
          <a:xfrm>
            <a:off x="1403648" y="1916832"/>
            <a:ext cx="3657600" cy="4680519"/>
          </a:xfrm>
        </p:spPr>
      </p:pic>
      <p:pic>
        <p:nvPicPr>
          <p:cNvPr id="6" name="Content Placeholder 5" descr="5.png"/>
          <p:cNvPicPr>
            <a:picLocks noGrp="1" noChangeAspect="1"/>
          </p:cNvPicPr>
          <p:nvPr>
            <p:ph sz="half" idx="2"/>
          </p:nvPr>
        </p:nvPicPr>
        <p:blipFill>
          <a:blip r:embed="rId3" cstate="print"/>
          <a:stretch>
            <a:fillRect/>
          </a:stretch>
        </p:blipFill>
        <p:spPr>
          <a:xfrm>
            <a:off x="5943600" y="2717800"/>
            <a:ext cx="2971800" cy="26416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31640" y="2564904"/>
            <a:ext cx="7498080" cy="1143000"/>
          </a:xfrm>
        </p:spPr>
        <p:txBody>
          <a:bodyPr/>
          <a:lstStyle/>
          <a:p>
            <a:pPr algn="ctr"/>
            <a:r>
              <a:rPr lang="en-US" dirty="0" smtClean="0"/>
              <a:t>THANK YOU!</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764704"/>
            <a:ext cx="7498080" cy="1143000"/>
          </a:xfrm>
        </p:spPr>
        <p:txBody>
          <a:bodyPr>
            <a:noAutofit/>
          </a:bodyPr>
          <a:lstStyle/>
          <a:p>
            <a:pPr algn="ctr"/>
            <a:r>
              <a:rPr lang="en-US" dirty="0" smtClean="0"/>
              <a:t>Application domains of Spatial Data Mining</a:t>
            </a:r>
            <a:br>
              <a:rPr lang="en-US" dirty="0" smtClean="0"/>
            </a:br>
            <a:endParaRPr lang="en-IN" dirty="0"/>
          </a:p>
        </p:txBody>
      </p:sp>
      <p:sp>
        <p:nvSpPr>
          <p:cNvPr id="3" name="Content Placeholder 2"/>
          <p:cNvSpPr>
            <a:spLocks noGrp="1"/>
          </p:cNvSpPr>
          <p:nvPr>
            <p:ph idx="1"/>
          </p:nvPr>
        </p:nvSpPr>
        <p:spPr>
          <a:xfrm>
            <a:off x="1475656" y="2057400"/>
            <a:ext cx="7498080" cy="4800600"/>
          </a:xfrm>
        </p:spPr>
        <p:txBody>
          <a:bodyPr>
            <a:normAutofit/>
          </a:bodyPr>
          <a:lstStyle/>
          <a:p>
            <a:pPr lvl="2"/>
            <a:endParaRPr lang="en-US" dirty="0" smtClean="0">
              <a:latin typeface="Californian FB" pitchFamily="18" charset="0"/>
            </a:endParaRPr>
          </a:p>
          <a:p>
            <a:pPr lvl="2"/>
            <a:r>
              <a:rPr lang="en-US" dirty="0" smtClean="0">
                <a:latin typeface="Californian FB" pitchFamily="18" charset="0"/>
              </a:rPr>
              <a:t>Describe/explain locations of human settlements in past few years</a:t>
            </a:r>
          </a:p>
          <a:p>
            <a:pPr lvl="2"/>
            <a:r>
              <a:rPr lang="en-US" dirty="0" smtClean="0">
                <a:latin typeface="Californian FB" pitchFamily="18" charset="0"/>
              </a:rPr>
              <a:t>Find cancer clusters to locate hazardous environments </a:t>
            </a:r>
          </a:p>
          <a:p>
            <a:pPr lvl="2"/>
            <a:r>
              <a:rPr lang="en-US" dirty="0" smtClean="0">
                <a:latin typeface="Californian FB" pitchFamily="18" charset="0"/>
              </a:rPr>
              <a:t>Prepare land-use maps from satellite imagery</a:t>
            </a:r>
          </a:p>
          <a:p>
            <a:pPr lvl="2"/>
            <a:r>
              <a:rPr lang="en-US" dirty="0" smtClean="0">
                <a:latin typeface="Californian FB" pitchFamily="18" charset="0"/>
              </a:rPr>
              <a:t>Predict habitat suitable for endangered species </a:t>
            </a:r>
          </a:p>
          <a:p>
            <a:pPr marL="987552" lvl="5" indent="-283464">
              <a:spcBef>
                <a:spcPts val="600"/>
              </a:spcBef>
              <a:buClr>
                <a:schemeClr val="accent2"/>
              </a:buClr>
              <a:buSzPct val="80000"/>
            </a:pPr>
            <a:r>
              <a:rPr lang="en-US" sz="2400" dirty="0" smtClean="0">
                <a:latin typeface="Californian FB" pitchFamily="18" charset="0"/>
              </a:rPr>
              <a:t>Find groups of co-located geographic features</a:t>
            </a:r>
          </a:p>
          <a:p>
            <a:pPr>
              <a:buNone/>
            </a:pPr>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CLUSTERING</a:t>
            </a:r>
            <a:endParaRPr lang="en-IN" dirty="0"/>
          </a:p>
        </p:txBody>
      </p:sp>
      <p:sp>
        <p:nvSpPr>
          <p:cNvPr id="3" name="Content Placeholder 2"/>
          <p:cNvSpPr>
            <a:spLocks noGrp="1"/>
          </p:cNvSpPr>
          <p:nvPr>
            <p:ph idx="1"/>
          </p:nvPr>
        </p:nvSpPr>
        <p:spPr/>
        <p:txBody>
          <a:bodyPr>
            <a:normAutofit fontScale="92500" lnSpcReduction="10000"/>
          </a:bodyPr>
          <a:lstStyle/>
          <a:p>
            <a:r>
              <a:rPr lang="en-US" sz="2400" dirty="0" smtClean="0">
                <a:latin typeface="Californian FB" pitchFamily="18" charset="0"/>
              </a:rPr>
              <a:t>Clustering is the classification of objects into different groups, or more precisely, the partitioning of a data set into subsets (clusters), so that the data in each subset (ideally) share some common trait. It is a technique used in data mining.</a:t>
            </a:r>
          </a:p>
          <a:p>
            <a:r>
              <a:rPr lang="en-IN" sz="2400" dirty="0" smtClean="0">
                <a:latin typeface="Californian FB" pitchFamily="18" charset="0"/>
              </a:rPr>
              <a:t>Clustering is a main task of explorative data mining, and a common technique for statistical data analysis used in many fields, including machine learning, pattern recognition, image analysis, information retrieval, and bioinformatics.</a:t>
            </a:r>
            <a:endParaRPr lang="en-IN" sz="2400" dirty="0">
              <a:latin typeface="Californian FB"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3140968"/>
            <a:ext cx="7498080" cy="4800600"/>
          </a:xfrm>
        </p:spPr>
        <p:txBody>
          <a:bodyPr>
            <a:normAutofit/>
          </a:bodyPr>
          <a:lstStyle/>
          <a:p>
            <a:pPr>
              <a:lnSpc>
                <a:spcPct val="50000"/>
              </a:lnSpc>
              <a:spcBef>
                <a:spcPct val="50000"/>
              </a:spcBef>
            </a:pPr>
            <a:r>
              <a:rPr lang="en-US" altLang="zh-CN" sz="2400" dirty="0" smtClean="0">
                <a:latin typeface="Californian FB" pitchFamily="18" charset="0"/>
                <a:ea typeface="SimSun" pitchFamily="2" charset="-122"/>
              </a:rPr>
              <a:t>Major features of density based clustering:</a:t>
            </a:r>
          </a:p>
          <a:p>
            <a:pPr lvl="1">
              <a:lnSpc>
                <a:spcPct val="50000"/>
              </a:lnSpc>
              <a:spcBef>
                <a:spcPct val="50000"/>
              </a:spcBef>
            </a:pPr>
            <a:r>
              <a:rPr lang="en-US" altLang="zh-CN" sz="2400" dirty="0" smtClean="0">
                <a:latin typeface="Californian FB" pitchFamily="18" charset="0"/>
                <a:ea typeface="SimSun" pitchFamily="2" charset="-122"/>
              </a:rPr>
              <a:t>Discover clusters of arbitrary shape</a:t>
            </a:r>
          </a:p>
          <a:p>
            <a:pPr lvl="1">
              <a:lnSpc>
                <a:spcPct val="50000"/>
              </a:lnSpc>
              <a:spcBef>
                <a:spcPct val="50000"/>
              </a:spcBef>
            </a:pPr>
            <a:r>
              <a:rPr lang="en-US" altLang="zh-CN" sz="2400" dirty="0" smtClean="0">
                <a:latin typeface="Californian FB" pitchFamily="18" charset="0"/>
                <a:ea typeface="SimSun" pitchFamily="2" charset="-122"/>
              </a:rPr>
              <a:t>Handle noise</a:t>
            </a:r>
          </a:p>
          <a:p>
            <a:pPr lvl="1">
              <a:lnSpc>
                <a:spcPct val="50000"/>
              </a:lnSpc>
              <a:spcBef>
                <a:spcPct val="50000"/>
              </a:spcBef>
            </a:pPr>
            <a:r>
              <a:rPr lang="en-US" altLang="zh-CN" sz="2400" dirty="0" smtClean="0">
                <a:latin typeface="Californian FB" pitchFamily="18" charset="0"/>
                <a:ea typeface="SimSun" pitchFamily="2" charset="-122"/>
              </a:rPr>
              <a:t>One scan</a:t>
            </a:r>
          </a:p>
          <a:p>
            <a:pPr lvl="1">
              <a:lnSpc>
                <a:spcPct val="50000"/>
              </a:lnSpc>
              <a:spcBef>
                <a:spcPct val="50000"/>
              </a:spcBef>
            </a:pPr>
            <a:r>
              <a:rPr lang="en-US" altLang="zh-CN" sz="2400" dirty="0" smtClean="0">
                <a:latin typeface="Californian FB" pitchFamily="18" charset="0"/>
                <a:ea typeface="SimSun" pitchFamily="2" charset="-122"/>
              </a:rPr>
              <a:t>Need density parameters as termination condition</a:t>
            </a:r>
          </a:p>
          <a:p>
            <a:pPr lvl="1">
              <a:buNone/>
            </a:pPr>
            <a:endParaRPr lang="en-IN" sz="2400" dirty="0" smtClean="0">
              <a:latin typeface="Californian FB" pitchFamily="18" charset="0"/>
            </a:endParaRPr>
          </a:p>
          <a:p>
            <a:pPr lvl="1"/>
            <a:endParaRPr lang="en-US" sz="2400" dirty="0" smtClean="0">
              <a:latin typeface="Californian FB" pitchFamily="18" charset="0"/>
            </a:endParaRPr>
          </a:p>
          <a:p>
            <a:pPr lvl="1"/>
            <a:endParaRPr lang="en-US" sz="2400" dirty="0" smtClean="0">
              <a:latin typeface="Californian FB" pitchFamily="18" charset="0"/>
            </a:endParaRPr>
          </a:p>
          <a:p>
            <a:pPr lvl="1"/>
            <a:endParaRPr lang="en-IN" sz="2400" dirty="0">
              <a:latin typeface="Californian FB" pitchFamily="18" charset="0"/>
            </a:endParaRPr>
          </a:p>
        </p:txBody>
      </p:sp>
      <p:sp>
        <p:nvSpPr>
          <p:cNvPr id="5" name="TextBox 4"/>
          <p:cNvSpPr txBox="1"/>
          <p:nvPr/>
        </p:nvSpPr>
        <p:spPr>
          <a:xfrm>
            <a:off x="1547664" y="1268760"/>
            <a:ext cx="7272808" cy="1477328"/>
          </a:xfrm>
          <a:prstGeom prst="rect">
            <a:avLst/>
          </a:prstGeom>
          <a:noFill/>
        </p:spPr>
        <p:txBody>
          <a:bodyPr wrap="square" rtlCol="0">
            <a:spAutoFit/>
          </a:bodyPr>
          <a:lstStyle/>
          <a:p>
            <a:pPr marL="0" lvl="1">
              <a:buClr>
                <a:schemeClr val="accent1"/>
              </a:buClr>
              <a:buFont typeface="Arial" pitchFamily="34" charset="0"/>
              <a:buChar char="•"/>
            </a:pPr>
            <a:r>
              <a:rPr lang="en-IN" sz="2400" dirty="0" smtClean="0">
                <a:latin typeface="Californian FB" pitchFamily="18" charset="0"/>
                <a:cs typeface="Arial" pitchFamily="34" charset="0"/>
              </a:rPr>
              <a:t>Density-based Algorithm like </a:t>
            </a:r>
            <a:r>
              <a:rPr lang="da-DK" sz="2400" dirty="0" smtClean="0">
                <a:latin typeface="Californian FB" pitchFamily="18" charset="0"/>
              </a:rPr>
              <a:t>DBSCAN</a:t>
            </a:r>
            <a:endParaRPr lang="en-US" sz="2400" dirty="0" smtClean="0">
              <a:latin typeface="Californian FB" pitchFamily="18" charset="0"/>
            </a:endParaRPr>
          </a:p>
          <a:p>
            <a:pPr>
              <a:buClr>
                <a:schemeClr val="accent1"/>
              </a:buClr>
            </a:pPr>
            <a:r>
              <a:rPr lang="en-IN" sz="2400" dirty="0" smtClean="0">
                <a:latin typeface="Californian FB" pitchFamily="18" charset="0"/>
                <a:cs typeface="Arial" pitchFamily="34" charset="0"/>
              </a:rPr>
              <a:t>  </a:t>
            </a:r>
            <a:r>
              <a:rPr lang="en-US" sz="2400" dirty="0" smtClean="0">
                <a:latin typeface="Californian FB" pitchFamily="18" charset="0"/>
              </a:rPr>
              <a:t>locates regions of high density that are separated from       one another by regions of low density. </a:t>
            </a:r>
            <a:endParaRPr lang="en-IN" sz="2400" dirty="0" smtClean="0">
              <a:latin typeface="Californian FB" pitchFamily="18" charset="0"/>
              <a:cs typeface="Arial" pitchFamily="34" charset="0"/>
            </a:endParaRP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DBSCAN</a:t>
            </a:r>
            <a:endParaRPr lang="en-IN" dirty="0"/>
          </a:p>
        </p:txBody>
      </p:sp>
      <p:sp>
        <p:nvSpPr>
          <p:cNvPr id="3" name="Content Placeholder 2"/>
          <p:cNvSpPr>
            <a:spLocks noGrp="1"/>
          </p:cNvSpPr>
          <p:nvPr>
            <p:ph idx="1"/>
          </p:nvPr>
        </p:nvSpPr>
        <p:spPr>
          <a:xfrm>
            <a:off x="1435608" y="1484784"/>
            <a:ext cx="7498080" cy="5373216"/>
          </a:xfrm>
        </p:spPr>
        <p:txBody>
          <a:bodyPr>
            <a:normAutofit/>
          </a:bodyPr>
          <a:lstStyle/>
          <a:p>
            <a:r>
              <a:rPr lang="en-US" sz="2400" dirty="0" smtClean="0">
                <a:latin typeface="Californian FB" pitchFamily="18" charset="0"/>
              </a:rPr>
              <a:t>DBSCAN is a density-based algorithm.</a:t>
            </a:r>
          </a:p>
          <a:p>
            <a:pPr marL="365760" lvl="1" indent="-283464">
              <a:spcBef>
                <a:spcPts val="600"/>
              </a:spcBef>
              <a:buSzPct val="80000"/>
              <a:buNone/>
            </a:pPr>
            <a:r>
              <a:rPr lang="en-US" sz="2400" dirty="0" smtClean="0">
                <a:latin typeface="Californian FB" pitchFamily="18" charset="0"/>
              </a:rPr>
              <a:t>(</a:t>
            </a:r>
            <a:r>
              <a:rPr lang="en-US" sz="2400" b="1" dirty="0" smtClean="0">
                <a:latin typeface="Californian FB" pitchFamily="18" charset="0"/>
              </a:rPr>
              <a:t>D</a:t>
            </a:r>
            <a:r>
              <a:rPr lang="en-US" sz="2400" dirty="0" smtClean="0">
                <a:latin typeface="Californian FB" pitchFamily="18" charset="0"/>
              </a:rPr>
              <a:t>ensity </a:t>
            </a:r>
            <a:r>
              <a:rPr lang="en-US" sz="2400" b="1" dirty="0" smtClean="0">
                <a:latin typeface="Californian FB" pitchFamily="18" charset="0"/>
              </a:rPr>
              <a:t>B</a:t>
            </a:r>
            <a:r>
              <a:rPr lang="en-US" sz="2400" dirty="0" smtClean="0">
                <a:latin typeface="Californian FB" pitchFamily="18" charset="0"/>
              </a:rPr>
              <a:t>ased </a:t>
            </a:r>
            <a:r>
              <a:rPr lang="en-US" sz="2400" b="1" dirty="0" smtClean="0">
                <a:latin typeface="Californian FB" pitchFamily="18" charset="0"/>
              </a:rPr>
              <a:t>S</a:t>
            </a:r>
            <a:r>
              <a:rPr lang="en-US" sz="2400" dirty="0" smtClean="0">
                <a:latin typeface="Californian FB" pitchFamily="18" charset="0"/>
              </a:rPr>
              <a:t>patial </a:t>
            </a:r>
            <a:r>
              <a:rPr lang="en-US" sz="2400" b="1" dirty="0" smtClean="0">
                <a:latin typeface="Californian FB" pitchFamily="18" charset="0"/>
              </a:rPr>
              <a:t>C</a:t>
            </a:r>
            <a:r>
              <a:rPr lang="en-US" sz="2400" dirty="0" smtClean="0">
                <a:latin typeface="Californian FB" pitchFamily="18" charset="0"/>
              </a:rPr>
              <a:t>lustering of </a:t>
            </a:r>
            <a:r>
              <a:rPr lang="en-US" sz="2400" b="1" dirty="0" smtClean="0">
                <a:latin typeface="Californian FB" pitchFamily="18" charset="0"/>
              </a:rPr>
              <a:t>A</a:t>
            </a:r>
            <a:r>
              <a:rPr lang="en-US" sz="2400" dirty="0" smtClean="0">
                <a:latin typeface="Californian FB" pitchFamily="18" charset="0"/>
              </a:rPr>
              <a:t>pplication with </a:t>
            </a:r>
            <a:r>
              <a:rPr lang="en-US" sz="2400" b="1" dirty="0" smtClean="0">
                <a:latin typeface="Californian FB" pitchFamily="18" charset="0"/>
              </a:rPr>
              <a:t>N</a:t>
            </a:r>
            <a:r>
              <a:rPr lang="en-US" sz="2400" dirty="0" smtClean="0">
                <a:latin typeface="Californian FB" pitchFamily="18" charset="0"/>
              </a:rPr>
              <a:t>oise)</a:t>
            </a:r>
          </a:p>
          <a:p>
            <a:pPr>
              <a:spcBef>
                <a:spcPct val="50000"/>
              </a:spcBef>
            </a:pPr>
            <a:r>
              <a:rPr lang="en-US" altLang="zh-CN" sz="2400" dirty="0" smtClean="0">
                <a:latin typeface="Californian FB" pitchFamily="18" charset="0"/>
                <a:ea typeface="SimSun" pitchFamily="2" charset="-122"/>
              </a:rPr>
              <a:t>It takes two parameters</a:t>
            </a:r>
            <a:r>
              <a:rPr lang="en-US" altLang="zh-CN" sz="2400" i="1" dirty="0" smtClean="0">
                <a:latin typeface="Californian FB" pitchFamily="18" charset="0"/>
                <a:ea typeface="SimSun" pitchFamily="2" charset="-122"/>
              </a:rPr>
              <a:t>:</a:t>
            </a:r>
          </a:p>
          <a:p>
            <a:pPr lvl="1">
              <a:spcBef>
                <a:spcPct val="50000"/>
              </a:spcBef>
            </a:pPr>
            <a:r>
              <a:rPr lang="en-US" altLang="zh-CN" sz="2400" dirty="0" err="1" smtClean="0">
                <a:latin typeface="Californian FB" pitchFamily="18" charset="0"/>
                <a:ea typeface="SimSun" pitchFamily="2" charset="-122"/>
              </a:rPr>
              <a:t>Eps</a:t>
            </a:r>
            <a:r>
              <a:rPr lang="en-US" altLang="zh-CN" sz="2400" dirty="0" smtClean="0">
                <a:latin typeface="Californian FB" pitchFamily="18" charset="0"/>
                <a:ea typeface="SimSun" pitchFamily="2" charset="-122"/>
              </a:rPr>
              <a:t>:</a:t>
            </a:r>
            <a:r>
              <a:rPr lang="en-US" altLang="zh-CN" sz="2400" dirty="0" smtClean="0">
                <a:latin typeface="Californian FB" pitchFamily="18" charset="0"/>
                <a:ea typeface="SimSun" pitchFamily="2" charset="-122"/>
              </a:rPr>
              <a:t>	Maximum radius of the neighborhood</a:t>
            </a:r>
          </a:p>
          <a:p>
            <a:pPr lvl="1">
              <a:spcBef>
                <a:spcPct val="50000"/>
              </a:spcBef>
            </a:pPr>
            <a:r>
              <a:rPr lang="en-US" altLang="zh-CN" sz="2400" dirty="0" err="1" smtClean="0">
                <a:latin typeface="Californian FB" pitchFamily="18" charset="0"/>
                <a:ea typeface="SimSun" pitchFamily="2" charset="-122"/>
              </a:rPr>
              <a:t>MinPts</a:t>
            </a:r>
            <a:r>
              <a:rPr lang="en-US" altLang="zh-CN" sz="2400" dirty="0" smtClean="0">
                <a:latin typeface="Californian FB" pitchFamily="18" charset="0"/>
                <a:ea typeface="SimSun" pitchFamily="2" charset="-122"/>
              </a:rPr>
              <a:t>: </a:t>
            </a:r>
            <a:r>
              <a:rPr lang="en-US" altLang="zh-CN" sz="2400" dirty="0" smtClean="0">
                <a:latin typeface="Californian FB" pitchFamily="18" charset="0"/>
                <a:ea typeface="SimSun" pitchFamily="2" charset="-122"/>
              </a:rPr>
              <a:t>	 Minimum number of points in an </a:t>
            </a:r>
            <a:r>
              <a:rPr lang="en-US" altLang="zh-CN" sz="2400" dirty="0" err="1" smtClean="0">
                <a:latin typeface="Californian FB" pitchFamily="18" charset="0"/>
                <a:ea typeface="SimSun" pitchFamily="2" charset="-122"/>
              </a:rPr>
              <a:t>Eps</a:t>
            </a:r>
            <a:r>
              <a:rPr lang="en-US" altLang="zh-CN" sz="2400" dirty="0" smtClean="0">
                <a:latin typeface="Californian FB" pitchFamily="18" charset="0"/>
                <a:ea typeface="SimSun" pitchFamily="2" charset="-122"/>
              </a:rPr>
              <a:t>-	 	 	neighborhood of that point</a:t>
            </a:r>
          </a:p>
          <a:p>
            <a:pPr lvl="1">
              <a:spcBef>
                <a:spcPct val="50000"/>
              </a:spcBef>
              <a:buNone/>
            </a:pPr>
            <a:r>
              <a:rPr lang="en-US" sz="2400" dirty="0" smtClean="0">
                <a:latin typeface="Californian FB" pitchFamily="18" charset="0"/>
              </a:rPr>
              <a:t>Density = number of points within a specified radius (</a:t>
            </a:r>
            <a:r>
              <a:rPr lang="en-US" sz="2400" dirty="0" err="1" smtClean="0">
                <a:latin typeface="Californian FB" pitchFamily="18" charset="0"/>
              </a:rPr>
              <a:t>Eps</a:t>
            </a:r>
            <a:r>
              <a:rPr lang="en-US" sz="2400" dirty="0" smtClean="0">
                <a:latin typeface="Californian FB" pitchFamily="18" charset="0"/>
              </a:rPr>
              <a:t>)</a:t>
            </a:r>
          </a:p>
          <a:p>
            <a:pPr lvl="1">
              <a:spcBef>
                <a:spcPct val="50000"/>
              </a:spcBef>
            </a:pPr>
            <a:endParaRPr lang="en-US" sz="2400" dirty="0" smtClean="0">
              <a:latin typeface="Californian FB" pitchFamily="18" charset="0"/>
              <a:ea typeface="SimSun" pitchFamily="2" charset="-122"/>
            </a:endParaRPr>
          </a:p>
          <a:p>
            <a:pPr marL="365760" lvl="1" indent="-283464">
              <a:spcBef>
                <a:spcPts val="600"/>
              </a:spcBef>
              <a:buSzPct val="80000"/>
              <a:buNone/>
            </a:pPr>
            <a:endParaRPr lang="en-US" sz="2400" dirty="0" smtClean="0">
              <a:latin typeface="Californian FB" pitchFamily="18" charset="0"/>
            </a:endParaRPr>
          </a:p>
          <a:p>
            <a:pPr marL="612648" lvl="2" indent="-283464">
              <a:spcBef>
                <a:spcPts val="600"/>
              </a:spcBef>
              <a:buSzPct val="80000"/>
              <a:buFont typeface="Courier New" pitchFamily="49" charset="0"/>
              <a:buChar char="o"/>
            </a:pPr>
            <a:endParaRPr lang="en-IN" dirty="0" smtClean="0">
              <a:latin typeface="Californian FB"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gn="ctr"/>
            <a:r>
              <a:rPr lang="en-US" dirty="0"/>
              <a:t>Border &amp; Core</a:t>
            </a:r>
          </a:p>
        </p:txBody>
      </p:sp>
      <p:sp>
        <p:nvSpPr>
          <p:cNvPr id="82947" name="Oval 3"/>
          <p:cNvSpPr>
            <a:spLocks noChangeArrowheads="1"/>
          </p:cNvSpPr>
          <p:nvPr/>
        </p:nvSpPr>
        <p:spPr bwMode="auto">
          <a:xfrm>
            <a:off x="2995613" y="3159125"/>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48" name="Oval 4"/>
          <p:cNvSpPr>
            <a:spLocks noChangeArrowheads="1"/>
          </p:cNvSpPr>
          <p:nvPr/>
        </p:nvSpPr>
        <p:spPr bwMode="auto">
          <a:xfrm>
            <a:off x="2928938" y="3470275"/>
            <a:ext cx="198437"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49" name="Oval 5"/>
          <p:cNvSpPr>
            <a:spLocks noChangeArrowheads="1"/>
          </p:cNvSpPr>
          <p:nvPr/>
        </p:nvSpPr>
        <p:spPr bwMode="auto">
          <a:xfrm>
            <a:off x="3259138" y="3532188"/>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0" name="Oval 6"/>
          <p:cNvSpPr>
            <a:spLocks noChangeArrowheads="1"/>
          </p:cNvSpPr>
          <p:nvPr/>
        </p:nvSpPr>
        <p:spPr bwMode="auto">
          <a:xfrm>
            <a:off x="3390900" y="3159125"/>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1" name="Oval 7"/>
          <p:cNvSpPr>
            <a:spLocks noChangeArrowheads="1"/>
          </p:cNvSpPr>
          <p:nvPr/>
        </p:nvSpPr>
        <p:spPr bwMode="auto">
          <a:xfrm>
            <a:off x="3522663" y="3719513"/>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2" name="Oval 8"/>
          <p:cNvSpPr>
            <a:spLocks noChangeArrowheads="1"/>
          </p:cNvSpPr>
          <p:nvPr/>
        </p:nvSpPr>
        <p:spPr bwMode="auto">
          <a:xfrm>
            <a:off x="2995613" y="3783013"/>
            <a:ext cx="196850" cy="185737"/>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3" name="Oval 9"/>
          <p:cNvSpPr>
            <a:spLocks noChangeArrowheads="1"/>
          </p:cNvSpPr>
          <p:nvPr/>
        </p:nvSpPr>
        <p:spPr bwMode="auto">
          <a:xfrm>
            <a:off x="3259138" y="3968750"/>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4" name="Oval 10"/>
          <p:cNvSpPr>
            <a:spLocks noChangeArrowheads="1"/>
          </p:cNvSpPr>
          <p:nvPr/>
        </p:nvSpPr>
        <p:spPr bwMode="auto">
          <a:xfrm>
            <a:off x="3127375" y="4281488"/>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5" name="Oval 11"/>
          <p:cNvSpPr>
            <a:spLocks noChangeArrowheads="1"/>
          </p:cNvSpPr>
          <p:nvPr/>
        </p:nvSpPr>
        <p:spPr bwMode="auto">
          <a:xfrm>
            <a:off x="3455988" y="4468813"/>
            <a:ext cx="198437" cy="185737"/>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6" name="Oval 12"/>
          <p:cNvSpPr>
            <a:spLocks noChangeArrowheads="1"/>
          </p:cNvSpPr>
          <p:nvPr/>
        </p:nvSpPr>
        <p:spPr bwMode="auto">
          <a:xfrm>
            <a:off x="3587750" y="4718050"/>
            <a:ext cx="198438" cy="185738"/>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7" name="Oval 13"/>
          <p:cNvSpPr>
            <a:spLocks noChangeArrowheads="1"/>
          </p:cNvSpPr>
          <p:nvPr/>
        </p:nvSpPr>
        <p:spPr bwMode="auto">
          <a:xfrm>
            <a:off x="3522663" y="4156075"/>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8" name="Oval 14"/>
          <p:cNvSpPr>
            <a:spLocks noChangeArrowheads="1"/>
          </p:cNvSpPr>
          <p:nvPr/>
        </p:nvSpPr>
        <p:spPr bwMode="auto">
          <a:xfrm>
            <a:off x="4378325" y="2411413"/>
            <a:ext cx="198438" cy="185737"/>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59" name="Oval 15"/>
          <p:cNvSpPr>
            <a:spLocks noChangeArrowheads="1"/>
          </p:cNvSpPr>
          <p:nvPr/>
        </p:nvSpPr>
        <p:spPr bwMode="auto">
          <a:xfrm>
            <a:off x="4510088" y="3159125"/>
            <a:ext cx="198437"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60" name="Oval 16"/>
          <p:cNvSpPr>
            <a:spLocks noChangeArrowheads="1"/>
          </p:cNvSpPr>
          <p:nvPr/>
        </p:nvSpPr>
        <p:spPr bwMode="auto">
          <a:xfrm>
            <a:off x="4313238" y="3408363"/>
            <a:ext cx="196850"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61" name="Oval 17"/>
          <p:cNvSpPr>
            <a:spLocks noChangeArrowheads="1"/>
          </p:cNvSpPr>
          <p:nvPr/>
        </p:nvSpPr>
        <p:spPr bwMode="auto">
          <a:xfrm>
            <a:off x="4773613" y="3532188"/>
            <a:ext cx="198437"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62" name="Oval 18"/>
          <p:cNvSpPr>
            <a:spLocks noChangeArrowheads="1"/>
          </p:cNvSpPr>
          <p:nvPr/>
        </p:nvSpPr>
        <p:spPr bwMode="auto">
          <a:xfrm>
            <a:off x="4905375" y="3221038"/>
            <a:ext cx="198438"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63" name="Oval 19"/>
          <p:cNvSpPr>
            <a:spLocks noChangeArrowheads="1"/>
          </p:cNvSpPr>
          <p:nvPr/>
        </p:nvSpPr>
        <p:spPr bwMode="auto">
          <a:xfrm>
            <a:off x="4510088" y="3657600"/>
            <a:ext cx="198437" cy="187325"/>
          </a:xfrm>
          <a:prstGeom prst="ellipse">
            <a:avLst/>
          </a:prstGeom>
          <a:solidFill>
            <a:srgbClr val="00CCFF"/>
          </a:solidFill>
          <a:ln w="9525">
            <a:solidFill>
              <a:schemeClr val="tx1"/>
            </a:solidFill>
            <a:round/>
            <a:headEnd/>
            <a:tailEnd/>
          </a:ln>
          <a:effectLst/>
        </p:spPr>
        <p:txBody>
          <a:bodyPr wrap="none" anchor="ctr"/>
          <a:lstStyle/>
          <a:p>
            <a:endParaRPr lang="en-IN"/>
          </a:p>
        </p:txBody>
      </p:sp>
      <p:sp>
        <p:nvSpPr>
          <p:cNvPr id="82964" name="Rectangle 20"/>
          <p:cNvSpPr>
            <a:spLocks noChangeArrowheads="1"/>
          </p:cNvSpPr>
          <p:nvPr/>
        </p:nvSpPr>
        <p:spPr bwMode="auto">
          <a:xfrm>
            <a:off x="2336800" y="2286000"/>
            <a:ext cx="3359150" cy="2743200"/>
          </a:xfrm>
          <a:prstGeom prst="rect">
            <a:avLst/>
          </a:prstGeom>
          <a:noFill/>
          <a:ln w="9525">
            <a:solidFill>
              <a:schemeClr val="tx1"/>
            </a:solidFill>
            <a:miter lim="800000"/>
            <a:headEnd/>
            <a:tailEnd/>
          </a:ln>
          <a:effectLst/>
        </p:spPr>
        <p:txBody>
          <a:bodyPr wrap="none" anchor="ctr"/>
          <a:lstStyle/>
          <a:p>
            <a:endParaRPr lang="en-IN"/>
          </a:p>
        </p:txBody>
      </p:sp>
      <p:sp>
        <p:nvSpPr>
          <p:cNvPr id="82965" name="Oval 21"/>
          <p:cNvSpPr>
            <a:spLocks noChangeArrowheads="1"/>
          </p:cNvSpPr>
          <p:nvPr/>
        </p:nvSpPr>
        <p:spPr bwMode="auto">
          <a:xfrm>
            <a:off x="2600325" y="2909888"/>
            <a:ext cx="790575" cy="809625"/>
          </a:xfrm>
          <a:prstGeom prst="ellipse">
            <a:avLst/>
          </a:prstGeom>
          <a:noFill/>
          <a:ln w="9525">
            <a:solidFill>
              <a:schemeClr val="tx1"/>
            </a:solidFill>
            <a:prstDash val="dash"/>
            <a:round/>
            <a:headEnd/>
            <a:tailEnd/>
          </a:ln>
          <a:effectLst/>
        </p:spPr>
        <p:txBody>
          <a:bodyPr wrap="none" anchor="ctr"/>
          <a:lstStyle/>
          <a:p>
            <a:endParaRPr lang="en-IN"/>
          </a:p>
        </p:txBody>
      </p:sp>
      <p:sp>
        <p:nvSpPr>
          <p:cNvPr id="82966" name="Oval 22"/>
          <p:cNvSpPr>
            <a:spLocks noChangeArrowheads="1"/>
          </p:cNvSpPr>
          <p:nvPr/>
        </p:nvSpPr>
        <p:spPr bwMode="auto">
          <a:xfrm>
            <a:off x="2995613" y="3657600"/>
            <a:ext cx="790575" cy="811213"/>
          </a:xfrm>
          <a:prstGeom prst="ellipse">
            <a:avLst/>
          </a:prstGeom>
          <a:noFill/>
          <a:ln w="9525">
            <a:solidFill>
              <a:schemeClr val="tx1"/>
            </a:solidFill>
            <a:prstDash val="dash"/>
            <a:round/>
            <a:headEnd/>
            <a:tailEnd/>
          </a:ln>
          <a:effectLst/>
        </p:spPr>
        <p:txBody>
          <a:bodyPr wrap="none" anchor="ctr"/>
          <a:lstStyle/>
          <a:p>
            <a:endParaRPr lang="en-IN"/>
          </a:p>
        </p:txBody>
      </p:sp>
      <p:sp>
        <p:nvSpPr>
          <p:cNvPr id="82967" name="Oval 23"/>
          <p:cNvSpPr>
            <a:spLocks noChangeArrowheads="1"/>
          </p:cNvSpPr>
          <p:nvPr/>
        </p:nvSpPr>
        <p:spPr bwMode="auto">
          <a:xfrm>
            <a:off x="4114800" y="2286000"/>
            <a:ext cx="790575" cy="811213"/>
          </a:xfrm>
          <a:prstGeom prst="ellipse">
            <a:avLst/>
          </a:prstGeom>
          <a:noFill/>
          <a:ln w="9525">
            <a:solidFill>
              <a:schemeClr val="tx1"/>
            </a:solidFill>
            <a:prstDash val="dash"/>
            <a:round/>
            <a:headEnd/>
            <a:tailEnd/>
          </a:ln>
          <a:effectLst/>
        </p:spPr>
        <p:txBody>
          <a:bodyPr wrap="none" anchor="ctr"/>
          <a:lstStyle/>
          <a:p>
            <a:endParaRPr lang="en-IN"/>
          </a:p>
        </p:txBody>
      </p:sp>
      <p:sp>
        <p:nvSpPr>
          <p:cNvPr id="82968" name="AutoShape 24"/>
          <p:cNvSpPr>
            <a:spLocks/>
          </p:cNvSpPr>
          <p:nvPr/>
        </p:nvSpPr>
        <p:spPr bwMode="auto">
          <a:xfrm>
            <a:off x="1927225" y="3975100"/>
            <a:ext cx="790575" cy="466725"/>
          </a:xfrm>
          <a:prstGeom prst="borderCallout1">
            <a:avLst>
              <a:gd name="adj1" fmla="val 18750"/>
              <a:gd name="adj2" fmla="val 108333"/>
              <a:gd name="adj3" fmla="val 18750"/>
              <a:gd name="adj4" fmla="val 168750"/>
            </a:avLst>
          </a:prstGeom>
          <a:solidFill>
            <a:schemeClr val="bg1"/>
          </a:solidFill>
          <a:ln w="9525">
            <a:solidFill>
              <a:schemeClr val="tx1"/>
            </a:solidFill>
            <a:miter lim="800000"/>
            <a:headEnd/>
            <a:tailEnd/>
          </a:ln>
          <a:effectLst/>
        </p:spPr>
        <p:txBody>
          <a:bodyPr>
            <a:spAutoFit/>
          </a:bodyPr>
          <a:lstStyle/>
          <a:p>
            <a:pPr eaLnBrk="0" hangingPunct="0"/>
            <a:r>
              <a:rPr lang="en-US" altLang="zh-CN" sz="2400">
                <a:latin typeface="Times New Roman" pitchFamily="18" charset="0"/>
                <a:ea typeface="SimSun" pitchFamily="2" charset="-122"/>
              </a:rPr>
              <a:t>Core</a:t>
            </a:r>
          </a:p>
        </p:txBody>
      </p:sp>
      <p:sp>
        <p:nvSpPr>
          <p:cNvPr id="82969" name="AutoShape 25"/>
          <p:cNvSpPr>
            <a:spLocks/>
          </p:cNvSpPr>
          <p:nvPr/>
        </p:nvSpPr>
        <p:spPr bwMode="auto">
          <a:xfrm>
            <a:off x="1347788" y="3194050"/>
            <a:ext cx="1120775" cy="466725"/>
          </a:xfrm>
          <a:prstGeom prst="borderCallout1">
            <a:avLst>
              <a:gd name="adj1" fmla="val 14458"/>
              <a:gd name="adj2" fmla="val 105884"/>
              <a:gd name="adj3" fmla="val 14458"/>
              <a:gd name="adj4" fmla="val 148528"/>
            </a:avLst>
          </a:prstGeom>
          <a:solidFill>
            <a:schemeClr val="bg1"/>
          </a:solidFill>
          <a:ln w="9525">
            <a:solidFill>
              <a:schemeClr val="tx1"/>
            </a:solidFill>
            <a:miter lim="800000"/>
            <a:headEnd/>
            <a:tailEnd/>
          </a:ln>
          <a:effectLst/>
        </p:spPr>
        <p:txBody>
          <a:bodyPr>
            <a:spAutoFit/>
          </a:bodyPr>
          <a:lstStyle/>
          <a:p>
            <a:pPr eaLnBrk="0" hangingPunct="0"/>
            <a:r>
              <a:rPr lang="en-US" altLang="zh-CN" sz="2400">
                <a:latin typeface="Times New Roman" pitchFamily="18" charset="0"/>
                <a:ea typeface="SimSun" pitchFamily="2" charset="-122"/>
              </a:rPr>
              <a:t>Border</a:t>
            </a:r>
          </a:p>
        </p:txBody>
      </p:sp>
      <p:sp>
        <p:nvSpPr>
          <p:cNvPr id="82970" name="AutoShape 26"/>
          <p:cNvSpPr>
            <a:spLocks/>
          </p:cNvSpPr>
          <p:nvPr/>
        </p:nvSpPr>
        <p:spPr bwMode="auto">
          <a:xfrm>
            <a:off x="5499100" y="2411413"/>
            <a:ext cx="1131888" cy="466725"/>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a:effectLst/>
        </p:spPr>
        <p:txBody>
          <a:bodyPr>
            <a:spAutoFit/>
          </a:bodyPr>
          <a:lstStyle/>
          <a:p>
            <a:pPr eaLnBrk="0" hangingPunct="0"/>
            <a:r>
              <a:rPr lang="en-US" altLang="zh-CN" sz="2400">
                <a:latin typeface="Times New Roman" pitchFamily="18" charset="0"/>
                <a:ea typeface="SimSun" pitchFamily="2" charset="-122"/>
              </a:rPr>
              <a:t>Outlier</a:t>
            </a:r>
          </a:p>
        </p:txBody>
      </p:sp>
      <p:sp>
        <p:nvSpPr>
          <p:cNvPr id="82971" name="Text Box 27"/>
          <p:cNvSpPr txBox="1">
            <a:spLocks noChangeArrowheads="1"/>
          </p:cNvSpPr>
          <p:nvPr/>
        </p:nvSpPr>
        <p:spPr bwMode="auto">
          <a:xfrm>
            <a:off x="6096000" y="3886200"/>
            <a:ext cx="1646238" cy="1127125"/>
          </a:xfrm>
          <a:prstGeom prst="rect">
            <a:avLst/>
          </a:prstGeom>
          <a:noFill/>
          <a:ln w="9525">
            <a:noFill/>
            <a:miter lim="800000"/>
            <a:headEnd/>
            <a:tailEnd/>
          </a:ln>
          <a:effectLst/>
        </p:spPr>
        <p:txBody>
          <a:bodyPr>
            <a:spAutoFit/>
          </a:bodyPr>
          <a:lstStyle/>
          <a:p>
            <a:pPr eaLnBrk="0" hangingPunct="0">
              <a:spcBef>
                <a:spcPct val="50000"/>
              </a:spcBef>
            </a:pPr>
            <a:r>
              <a:rPr lang="en-US" sz="3200">
                <a:sym typeface="Symbol" pitchFamily="18" charset="2"/>
              </a:rPr>
              <a:t></a:t>
            </a:r>
            <a:r>
              <a:rPr lang="en-US" altLang="zh-CN" sz="2400">
                <a:latin typeface="Times New Roman" pitchFamily="18" charset="0"/>
                <a:ea typeface="SimSun" pitchFamily="2" charset="-122"/>
              </a:rPr>
              <a:t> = 1unit</a:t>
            </a:r>
          </a:p>
          <a:p>
            <a:pPr eaLnBrk="0" hangingPunct="0">
              <a:spcBef>
                <a:spcPct val="50000"/>
              </a:spcBef>
            </a:pPr>
            <a:r>
              <a:rPr lang="en-US" altLang="zh-CN" sz="2400">
                <a:latin typeface="Times New Roman" pitchFamily="18" charset="0"/>
                <a:ea typeface="SimSun" pitchFamily="2" charset="-122"/>
              </a:rPr>
              <a:t>MinPts = 5</a:t>
            </a:r>
          </a:p>
        </p:txBody>
      </p:sp>
      <p:sp>
        <p:nvSpPr>
          <p:cNvPr id="82972" name="Oval 28"/>
          <p:cNvSpPr>
            <a:spLocks noChangeArrowheads="1"/>
          </p:cNvSpPr>
          <p:nvPr/>
        </p:nvSpPr>
        <p:spPr bwMode="auto">
          <a:xfrm>
            <a:off x="3719513" y="4405313"/>
            <a:ext cx="198437" cy="187325"/>
          </a:xfrm>
          <a:prstGeom prst="ellipse">
            <a:avLst/>
          </a:prstGeom>
          <a:solidFill>
            <a:srgbClr val="00CCFF"/>
          </a:solidFill>
          <a:ln w="9525">
            <a:solidFill>
              <a:schemeClr val="tx1"/>
            </a:solidFill>
            <a:round/>
            <a:headEnd/>
            <a:tailEn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03648" y="404664"/>
            <a:ext cx="7498080" cy="1143000"/>
          </a:xfrm>
        </p:spPr>
        <p:txBody>
          <a:bodyPr>
            <a:normAutofit/>
          </a:bodyPr>
          <a:lstStyle/>
          <a:p>
            <a:pPr algn="ctr"/>
            <a:r>
              <a:rPr lang="en-US" dirty="0" smtClean="0"/>
              <a:t>ADVANTAGES OF DBSCAN OVER K-MEANS</a:t>
            </a:r>
            <a:endParaRPr lang="en-IN" dirty="0"/>
          </a:p>
        </p:txBody>
      </p:sp>
      <p:sp>
        <p:nvSpPr>
          <p:cNvPr id="3" name="Content Placeholder 2"/>
          <p:cNvSpPr>
            <a:spLocks noGrp="1"/>
          </p:cNvSpPr>
          <p:nvPr>
            <p:ph idx="1"/>
          </p:nvPr>
        </p:nvSpPr>
        <p:spPr>
          <a:xfrm>
            <a:off x="1435608" y="620688"/>
            <a:ext cx="7498080" cy="5627712"/>
          </a:xfrm>
        </p:spPr>
        <p:txBody>
          <a:bodyPr>
            <a:normAutofit/>
          </a:bodyPr>
          <a:lstStyle/>
          <a:p>
            <a:pPr marL="596646" indent="-514350"/>
            <a:endParaRPr lang="en-IN" sz="2400" b="1" dirty="0" smtClean="0">
              <a:latin typeface="Californian FB" pitchFamily="18" charset="0"/>
            </a:endParaRPr>
          </a:p>
          <a:p>
            <a:pPr marL="596646" indent="-514350"/>
            <a:endParaRPr lang="en-IN" sz="2400" b="1" dirty="0" smtClean="0">
              <a:latin typeface="Californian FB" pitchFamily="18" charset="0"/>
            </a:endParaRPr>
          </a:p>
          <a:p>
            <a:pPr marL="596646" indent="-514350"/>
            <a:endParaRPr lang="en-IN" sz="2400" b="1" dirty="0" smtClean="0">
              <a:latin typeface="Californian FB" pitchFamily="18" charset="0"/>
            </a:endParaRPr>
          </a:p>
          <a:p>
            <a:pPr marL="596646" indent="-514350"/>
            <a:r>
              <a:rPr lang="en-IN" sz="2400" b="1" dirty="0" smtClean="0">
                <a:latin typeface="Californian FB" pitchFamily="18" charset="0"/>
              </a:rPr>
              <a:t>Cluster shapes</a:t>
            </a:r>
          </a:p>
        </p:txBody>
      </p:sp>
      <p:pic>
        <p:nvPicPr>
          <p:cNvPr id="4" name="Picture 3" descr="kmeshape.png"/>
          <p:cNvPicPr>
            <a:picLocks noChangeAspect="1"/>
          </p:cNvPicPr>
          <p:nvPr/>
        </p:nvPicPr>
        <p:blipFill>
          <a:blip r:embed="rId3" cstate="print"/>
          <a:stretch>
            <a:fillRect/>
          </a:stretch>
        </p:blipFill>
        <p:spPr>
          <a:xfrm>
            <a:off x="1115616" y="2924944"/>
            <a:ext cx="3888432" cy="3600400"/>
          </a:xfrm>
          <a:prstGeom prst="rect">
            <a:avLst/>
          </a:prstGeom>
        </p:spPr>
      </p:pic>
      <p:pic>
        <p:nvPicPr>
          <p:cNvPr id="5" name="Picture 4" descr="dbshape.png"/>
          <p:cNvPicPr>
            <a:picLocks noChangeAspect="1"/>
          </p:cNvPicPr>
          <p:nvPr/>
        </p:nvPicPr>
        <p:blipFill>
          <a:blip r:embed="rId4" cstate="print"/>
          <a:stretch>
            <a:fillRect/>
          </a:stretch>
        </p:blipFill>
        <p:spPr>
          <a:xfrm>
            <a:off x="5076056" y="2924944"/>
            <a:ext cx="3888432" cy="36004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mnoise.png"/>
          <p:cNvPicPr>
            <a:picLocks noGrp="1" noChangeAspect="1"/>
          </p:cNvPicPr>
          <p:nvPr>
            <p:ph sz="half" idx="1"/>
          </p:nvPr>
        </p:nvPicPr>
        <p:blipFill>
          <a:blip r:embed="rId2" cstate="print"/>
          <a:stretch>
            <a:fillRect/>
          </a:stretch>
        </p:blipFill>
        <p:spPr>
          <a:xfrm>
            <a:off x="2143108" y="2786058"/>
            <a:ext cx="2971800" cy="2286016"/>
          </a:xfrm>
        </p:spPr>
      </p:pic>
      <p:pic>
        <p:nvPicPr>
          <p:cNvPr id="6" name="Content Placeholder 3" descr="dbnoise.png"/>
          <p:cNvPicPr>
            <a:picLocks noGrp="1" noChangeAspect="1"/>
          </p:cNvPicPr>
          <p:nvPr>
            <p:ph sz="half" idx="2"/>
          </p:nvPr>
        </p:nvPicPr>
        <p:blipFill>
          <a:blip r:embed="rId3" cstate="print"/>
          <a:stretch>
            <a:fillRect/>
          </a:stretch>
        </p:blipFill>
        <p:spPr>
          <a:xfrm>
            <a:off x="5143504" y="2786058"/>
            <a:ext cx="2971800" cy="2286016"/>
          </a:xfrm>
        </p:spPr>
      </p:pic>
      <p:sp>
        <p:nvSpPr>
          <p:cNvPr id="9" name="TextBox 8"/>
          <p:cNvSpPr txBox="1"/>
          <p:nvPr/>
        </p:nvSpPr>
        <p:spPr>
          <a:xfrm>
            <a:off x="1619672" y="692696"/>
            <a:ext cx="6624736" cy="1107996"/>
          </a:xfrm>
          <a:prstGeom prst="rect">
            <a:avLst/>
          </a:prstGeom>
          <a:noFill/>
        </p:spPr>
        <p:txBody>
          <a:bodyPr wrap="square" rtlCol="0">
            <a:spAutoFit/>
          </a:bodyPr>
          <a:lstStyle/>
          <a:p>
            <a:pPr marL="596646" indent="-514350">
              <a:buFont typeface="Arial" pitchFamily="34" charset="0"/>
              <a:buChar char="•"/>
            </a:pPr>
            <a:r>
              <a:rPr lang="en-IN" sz="2400" b="1" dirty="0" smtClean="0">
                <a:latin typeface="Californian FB" pitchFamily="18" charset="0"/>
              </a:rPr>
              <a:t>Predefined clusters numbers</a:t>
            </a:r>
          </a:p>
          <a:p>
            <a:pPr>
              <a:buFont typeface="Arial" pitchFamily="34" charset="0"/>
              <a:buChar char="•"/>
            </a:pPr>
            <a:r>
              <a:rPr lang="en-IN" sz="2400" b="1" dirty="0" smtClean="0">
                <a:latin typeface="Californian FB" pitchFamily="18" charset="0"/>
              </a:rPr>
              <a:t>       Outliers handling</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ots">
  <a:themeElements>
    <a:clrScheme name="chapter_4_ppt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fontScheme name="chapter_4_pp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0" fontAlgn="base" latinLnBrk="0" hangingPunct="0">
          <a:lnSpc>
            <a:spcPct val="100000"/>
          </a:lnSpc>
          <a:spcBef>
            <a:spcPts val="500"/>
          </a:spcBef>
          <a:spcAft>
            <a:spcPts val="500"/>
          </a:spcAft>
          <a:buClr>
            <a:schemeClr val="hlink"/>
          </a:buClr>
          <a:buSzTx/>
          <a:buFont typeface="Wingdings" pitchFamily="2" charset="2"/>
          <a:buChar char="§"/>
          <a:tabLst/>
          <a:defRPr kumimoji="1"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342900" marR="0" indent="-342900" algn="l" defTabSz="914400" rtl="0" eaLnBrk="0" fontAlgn="base" latinLnBrk="0" hangingPunct="0">
          <a:lnSpc>
            <a:spcPct val="100000"/>
          </a:lnSpc>
          <a:spcBef>
            <a:spcPts val="500"/>
          </a:spcBef>
          <a:spcAft>
            <a:spcPts val="500"/>
          </a:spcAft>
          <a:buClr>
            <a:schemeClr val="hlink"/>
          </a:buClr>
          <a:buSzTx/>
          <a:buFont typeface="Wingdings" pitchFamily="2" charset="2"/>
          <a:buChar char="§"/>
          <a:tabLst/>
          <a:defRPr kumimoji="1"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hapter_4_ppt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hapter_4_ppt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hapter_4_ppt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dots</Template>
  <TotalTime>1496</TotalTime>
  <Words>713</Words>
  <Application>Microsoft Office PowerPoint</Application>
  <PresentationFormat>On-screen Show (4:3)</PresentationFormat>
  <Paragraphs>130</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dots</vt:lpstr>
      <vt:lpstr>Project on  SPATIAL IMAGE CLUSTERING ANALYSIS</vt:lpstr>
      <vt:lpstr>SPATIAL DATA MINING</vt:lpstr>
      <vt:lpstr>Application domains of Spatial Data Mining </vt:lpstr>
      <vt:lpstr>CLUSTERING</vt:lpstr>
      <vt:lpstr>Slide 5</vt:lpstr>
      <vt:lpstr>DBSCAN</vt:lpstr>
      <vt:lpstr>Border &amp; Core</vt:lpstr>
      <vt:lpstr>ADVANTAGES OF DBSCAN OVER K-MEANS</vt:lpstr>
      <vt:lpstr>Slide 9</vt:lpstr>
      <vt:lpstr>  </vt:lpstr>
      <vt:lpstr>  </vt:lpstr>
      <vt:lpstr>IMPLEMENTATION</vt:lpstr>
      <vt:lpstr>Here we take a spatial image and convert into a matrix using matlab </vt:lpstr>
      <vt:lpstr>DBSCAN Algorithm</vt:lpstr>
      <vt:lpstr>PSEUDOCODE</vt:lpstr>
      <vt:lpstr>Slide 16</vt:lpstr>
      <vt:lpstr>An Example</vt:lpstr>
      <vt:lpstr>INTERFACE</vt:lpstr>
      <vt:lpstr>Spatial image</vt:lpstr>
      <vt:lpstr>Image-1</vt:lpstr>
      <vt:lpstr>Slide 21</vt:lpstr>
      <vt:lpstr>Image-2</vt:lpstr>
      <vt:lpstr>Difference in the two images of the same region within a certain interval of time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patavi</dc:creator>
  <cp:lastModifiedBy>Ramya Varanasi</cp:lastModifiedBy>
  <cp:revision>124</cp:revision>
  <dcterms:created xsi:type="dcterms:W3CDTF">2012-02-12T10:43:04Z</dcterms:created>
  <dcterms:modified xsi:type="dcterms:W3CDTF">2012-04-27T13:27:57Z</dcterms:modified>
</cp:coreProperties>
</file>