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75" r:id="rId3"/>
    <p:sldId id="273" r:id="rId4"/>
    <p:sldId id="274" r:id="rId5"/>
    <p:sldId id="272" r:id="rId6"/>
    <p:sldId id="276" r:id="rId7"/>
    <p:sldId id="260" r:id="rId8"/>
    <p:sldId id="266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3E77-08EC-4E1B-ABC0-FCF614F935E4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47E0-BD01-45AA-AFE2-BD4C441DA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D4505-6E9C-4E89-AF0A-EB88AC86443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B02E0-B91A-4D60-9C36-26FA8BDBE2C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4/28/2012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4/28/2012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838200" y="1752600"/>
            <a:ext cx="7772400" cy="95248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Project on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SPATIAL IMAGE CLUSTERING ANALYSIS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743200"/>
            <a:ext cx="8686800" cy="3657600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By</a:t>
            </a:r>
            <a:endParaRPr lang="en-US" sz="2000" b="1" dirty="0" smtClean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buNone/>
              <a:defRPr/>
            </a:pP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 N. </a:t>
            </a:r>
            <a:r>
              <a:rPr lang="en-US" sz="2000" b="1" dirty="0" err="1" smtClean="0">
                <a:latin typeface="Lucida Sans Unicode" pitchFamily="34" charset="0"/>
                <a:cs typeface="Lucida Sans Unicode" pitchFamily="34" charset="0"/>
              </a:rPr>
              <a:t>Pragna</a:t>
            </a: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b="1" dirty="0" err="1" smtClean="0">
                <a:latin typeface="Lucida Sans Unicode" pitchFamily="34" charset="0"/>
                <a:cs typeface="Lucida Sans Unicode" pitchFamily="34" charset="0"/>
              </a:rPr>
              <a:t>Patavi</a:t>
            </a: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 (08241A0582),     </a:t>
            </a:r>
            <a:r>
              <a:rPr lang="en-US" sz="2000" b="1" dirty="0" err="1" smtClean="0">
                <a:latin typeface="Lucida Sans Unicode" pitchFamily="34" charset="0"/>
                <a:cs typeface="Lucida Sans Unicode" pitchFamily="34" charset="0"/>
              </a:rPr>
              <a:t>Sambhavi</a:t>
            </a: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. J(08241A0589</a:t>
            </a: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),</a:t>
            </a:r>
          </a:p>
          <a:p>
            <a:pPr algn="just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G.</a:t>
            </a:r>
            <a:r>
              <a:rPr lang="en-US" sz="2000" b="1" dirty="0" err="1" smtClean="0">
                <a:latin typeface="Lucida Sans Unicode" pitchFamily="34" charset="0"/>
                <a:cs typeface="Lucida Sans Unicode" pitchFamily="34" charset="0"/>
              </a:rPr>
              <a:t>Hema</a:t>
            </a: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b="1" dirty="0" err="1" smtClean="0">
                <a:latin typeface="Lucida Sans Unicode" pitchFamily="34" charset="0"/>
                <a:cs typeface="Lucida Sans Unicode" pitchFamily="34" charset="0"/>
              </a:rPr>
              <a:t>Latha</a:t>
            </a: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(08241A05B7</a:t>
            </a: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),          </a:t>
            </a:r>
            <a:r>
              <a:rPr lang="en-US" sz="2000" b="1" dirty="0" smtClean="0">
                <a:latin typeface="Lucida Sans Unicode" pitchFamily="34" charset="0"/>
                <a:cs typeface="Lucida Sans Unicode" pitchFamily="34" charset="0"/>
              </a:rPr>
              <a:t>Ramya Varanasi(08241A05B9)</a:t>
            </a:r>
            <a:endParaRPr lang="en-US" sz="2000" b="1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ctr"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Under the esteemed  guidance of</a:t>
            </a:r>
            <a:endParaRPr lang="en-US" sz="2000" b="1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ctr">
              <a:buNone/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Ch.Mallikarjuna</a:t>
            </a: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Rao</a:t>
            </a: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,</a:t>
            </a:r>
          </a:p>
          <a:p>
            <a:pPr algn="ctr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Associate Professor</a:t>
            </a:r>
          </a:p>
          <a:p>
            <a:pPr algn="ctr"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Department </a:t>
            </a:r>
            <a:r>
              <a:rPr lang="en-US" sz="2000" b="1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of Computer Science and Engineering</a:t>
            </a:r>
          </a:p>
          <a:p>
            <a:pPr algn="ctr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GOKARAJU RANGARAJU INSTITUTE OF ENGINEERING AND TECHNOLOGY</a:t>
            </a:r>
            <a:endParaRPr lang="en-US" sz="2000" b="1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" name="Picture 4" descr="Logo 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733800" y="152400"/>
            <a:ext cx="1512888" cy="1470025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71600"/>
            <a:ext cx="7498080" cy="4800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alifornian FB" pitchFamily="18" charset="0"/>
                <a:ea typeface="SimSun" pitchFamily="2" charset="-122"/>
              </a:rPr>
              <a:t>Directly density –reachable</a:t>
            </a:r>
            <a:r>
              <a:rPr lang="en-US" altLang="zh-CN" sz="2400" dirty="0" smtClean="0">
                <a:latin typeface="Californian FB" pitchFamily="18" charset="0"/>
                <a:ea typeface="SimSun" pitchFamily="2" charset="-122"/>
              </a:rPr>
              <a:t>: A 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point </a:t>
            </a:r>
            <a:r>
              <a:rPr lang="en-US" altLang="zh-CN" sz="2400" i="1" dirty="0">
                <a:latin typeface="Californian FB" pitchFamily="18" charset="0"/>
                <a:ea typeface="SimSun" pitchFamily="2" charset="-122"/>
              </a:rPr>
              <a:t>p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 is directly density-reachable from a point </a:t>
            </a:r>
            <a:r>
              <a:rPr lang="en-US" altLang="zh-CN" sz="2400" i="1" dirty="0">
                <a:latin typeface="Californian FB" pitchFamily="18" charset="0"/>
                <a:ea typeface="SimSun" pitchFamily="2" charset="-122"/>
              </a:rPr>
              <a:t>q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 </a:t>
            </a:r>
            <a:r>
              <a:rPr lang="en-US" altLang="zh-CN" sz="2400" dirty="0" err="1">
                <a:latin typeface="Californian FB" pitchFamily="18" charset="0"/>
                <a:ea typeface="SimSun" pitchFamily="2" charset="-122"/>
              </a:rPr>
              <a:t>w.r.t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. </a:t>
            </a:r>
            <a:r>
              <a:rPr lang="en-US" altLang="zh-CN" sz="2400" i="1" dirty="0" err="1">
                <a:latin typeface="Californian FB" pitchFamily="18" charset="0"/>
                <a:ea typeface="SimSun" pitchFamily="2" charset="-122"/>
              </a:rPr>
              <a:t>Eps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, </a:t>
            </a:r>
            <a:r>
              <a:rPr lang="en-US" altLang="zh-CN" sz="2400" i="1" dirty="0" err="1">
                <a:latin typeface="Californian FB" pitchFamily="18" charset="0"/>
                <a:ea typeface="SimSun" pitchFamily="2" charset="-122"/>
              </a:rPr>
              <a:t>MinPts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 if 	</a:t>
            </a:r>
          </a:p>
          <a:p>
            <a:pPr lvl="1">
              <a:spcBef>
                <a:spcPct val="50000"/>
              </a:spcBef>
            </a:pPr>
            <a:r>
              <a:rPr lang="en-US" altLang="zh-CN" sz="2400" i="1" dirty="0">
                <a:latin typeface="Californian FB" pitchFamily="18" charset="0"/>
                <a:ea typeface="SimSun" pitchFamily="2" charset="-122"/>
              </a:rPr>
              <a:t>p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 belongs to </a:t>
            </a:r>
            <a:r>
              <a:rPr lang="en-US" altLang="zh-CN" sz="2400" i="1" dirty="0" err="1">
                <a:latin typeface="Californian FB" pitchFamily="18" charset="0"/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latin typeface="Californian FB" pitchFamily="18" charset="0"/>
                <a:ea typeface="SimSun" pitchFamily="2" charset="-122"/>
              </a:rPr>
              <a:t>Eps</a:t>
            </a:r>
            <a:r>
              <a:rPr lang="en-US" altLang="zh-CN" sz="2400" i="1" dirty="0">
                <a:latin typeface="Californian FB" pitchFamily="18" charset="0"/>
                <a:ea typeface="SimSun" pitchFamily="2" charset="-122"/>
              </a:rPr>
              <a:t>(q)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core point condition: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    |</a:t>
            </a:r>
            <a:r>
              <a:rPr lang="en-US" altLang="zh-CN" sz="2400" i="1" dirty="0" err="1">
                <a:latin typeface="Californian FB" pitchFamily="18" charset="0"/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latin typeface="Californian FB" pitchFamily="18" charset="0"/>
                <a:ea typeface="SimSun" pitchFamily="2" charset="-122"/>
              </a:rPr>
              <a:t>Eps</a:t>
            </a:r>
            <a:r>
              <a:rPr lang="en-US" altLang="zh-CN" sz="2400" i="1" dirty="0">
                <a:latin typeface="Californian FB" pitchFamily="18" charset="0"/>
                <a:ea typeface="SimSun" pitchFamily="2" charset="-122"/>
              </a:rPr>
              <a:t> (q)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| &gt;= </a:t>
            </a:r>
            <a:r>
              <a:rPr lang="en-US" altLang="zh-CN" sz="2400" i="1" dirty="0" err="1">
                <a:latin typeface="Californian FB" pitchFamily="18" charset="0"/>
                <a:ea typeface="SimSun" pitchFamily="2" charset="-122"/>
              </a:rPr>
              <a:t>MinPts</a:t>
            </a:r>
            <a:r>
              <a:rPr lang="en-US" altLang="zh-CN" sz="2400" dirty="0">
                <a:latin typeface="Californian FB" pitchFamily="18" charset="0"/>
                <a:ea typeface="SimSun" pitchFamily="2" charset="-122"/>
              </a:rPr>
              <a:t> </a:t>
            </a:r>
            <a:endParaRPr lang="en-US" altLang="zh-CN" sz="2400" i="1" dirty="0">
              <a:latin typeface="Californian FB" pitchFamily="18" charset="0"/>
              <a:ea typeface="SimSun" pitchFamily="2" charset="-122"/>
            </a:endParaRPr>
          </a:p>
          <a:p>
            <a:endParaRPr lang="en-US" dirty="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717032"/>
            <a:ext cx="4320480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fornian FB" pitchFamily="18" charset="0"/>
              </a:rPr>
              <a:t>Density-reachable: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fornian FB" pitchFamily="18" charset="0"/>
              </a:rPr>
              <a:t>An object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dirty="0" smtClean="0">
                <a:latin typeface="Californian FB" pitchFamily="18" charset="0"/>
              </a:rPr>
              <a:t> is density-reachable from </a:t>
            </a:r>
            <a:r>
              <a:rPr lang="en-US" sz="2400" i="1" dirty="0" smtClean="0">
                <a:latin typeface="Californian FB" pitchFamily="18" charset="0"/>
              </a:rPr>
              <a:t>q</a:t>
            </a:r>
            <a:r>
              <a:rPr lang="en-US" sz="2400" dirty="0" smtClean="0">
                <a:latin typeface="Californian FB" pitchFamily="18" charset="0"/>
              </a:rPr>
              <a:t> </a:t>
            </a:r>
            <a:r>
              <a:rPr lang="en-US" sz="2400" dirty="0" err="1" smtClean="0">
                <a:latin typeface="Californian FB" pitchFamily="18" charset="0"/>
              </a:rPr>
              <a:t>w.r.t</a:t>
            </a:r>
            <a:r>
              <a:rPr lang="en-US" sz="2400" dirty="0" smtClean="0">
                <a:latin typeface="Californian FB" pitchFamily="18" charset="0"/>
              </a:rPr>
              <a:t> ε and </a:t>
            </a:r>
            <a:r>
              <a:rPr lang="en-US" sz="2400" i="1" dirty="0" err="1" smtClean="0">
                <a:latin typeface="Californian FB" pitchFamily="18" charset="0"/>
              </a:rPr>
              <a:t>MinPts</a:t>
            </a:r>
            <a:r>
              <a:rPr lang="en-US" sz="2400" dirty="0" smtClean="0">
                <a:latin typeface="Californian FB" pitchFamily="18" charset="0"/>
              </a:rPr>
              <a:t> if there is a chain of objects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i="1" baseline="-25000" dirty="0" smtClean="0">
                <a:latin typeface="Californian FB" pitchFamily="18" charset="0"/>
              </a:rPr>
              <a:t>1</a:t>
            </a:r>
            <a:r>
              <a:rPr lang="en-US" sz="2400" dirty="0" smtClean="0">
                <a:latin typeface="Californian FB" pitchFamily="18" charset="0"/>
              </a:rPr>
              <a:t>,…,</a:t>
            </a:r>
            <a:r>
              <a:rPr lang="en-US" sz="2400" i="1" dirty="0" err="1" smtClean="0">
                <a:latin typeface="Californian FB" pitchFamily="18" charset="0"/>
              </a:rPr>
              <a:t>p</a:t>
            </a:r>
            <a:r>
              <a:rPr lang="en-US" sz="2400" i="1" baseline="-25000" dirty="0" err="1" smtClean="0">
                <a:latin typeface="Californian FB" pitchFamily="18" charset="0"/>
              </a:rPr>
              <a:t>n</a:t>
            </a:r>
            <a:r>
              <a:rPr lang="en-US" sz="2400" dirty="0" smtClean="0">
                <a:latin typeface="Californian FB" pitchFamily="18" charset="0"/>
              </a:rPr>
              <a:t>, with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i="1" baseline="-25000" dirty="0" smtClean="0">
                <a:latin typeface="Californian FB" pitchFamily="18" charset="0"/>
              </a:rPr>
              <a:t>1</a:t>
            </a:r>
            <a:r>
              <a:rPr lang="en-US" sz="2400" dirty="0" smtClean="0">
                <a:latin typeface="Californian FB" pitchFamily="18" charset="0"/>
              </a:rPr>
              <a:t>=</a:t>
            </a:r>
            <a:r>
              <a:rPr lang="en-US" sz="2400" i="1" dirty="0" smtClean="0">
                <a:latin typeface="Californian FB" pitchFamily="18" charset="0"/>
              </a:rPr>
              <a:t>q</a:t>
            </a:r>
            <a:r>
              <a:rPr lang="en-US" sz="2400" dirty="0" smtClean="0">
                <a:latin typeface="Californian FB" pitchFamily="18" charset="0"/>
              </a:rPr>
              <a:t>, </a:t>
            </a:r>
            <a:r>
              <a:rPr lang="en-US" sz="2400" i="1" dirty="0" err="1" smtClean="0">
                <a:latin typeface="Californian FB" pitchFamily="18" charset="0"/>
              </a:rPr>
              <a:t>p</a:t>
            </a:r>
            <a:r>
              <a:rPr lang="en-US" sz="2400" i="1" baseline="-25000" dirty="0" err="1" smtClean="0">
                <a:latin typeface="Californian FB" pitchFamily="18" charset="0"/>
              </a:rPr>
              <a:t>n</a:t>
            </a:r>
            <a:r>
              <a:rPr lang="en-US" sz="2400" dirty="0" smtClean="0">
                <a:latin typeface="Californian FB" pitchFamily="18" charset="0"/>
              </a:rPr>
              <a:t>=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dirty="0" smtClean="0">
                <a:latin typeface="Californian FB" pitchFamily="18" charset="0"/>
              </a:rPr>
              <a:t> such that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i="1" baseline="-25000" dirty="0" smtClean="0">
                <a:latin typeface="Californian FB" pitchFamily="18" charset="0"/>
              </a:rPr>
              <a:t>i+1</a:t>
            </a:r>
            <a:r>
              <a:rPr lang="en-US" sz="2400" dirty="0" smtClean="0">
                <a:latin typeface="Californian FB" pitchFamily="18" charset="0"/>
              </a:rPr>
              <a:t>is directly density-reachable from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i="1" baseline="-25000" dirty="0" smtClean="0">
                <a:latin typeface="Californian FB" pitchFamily="18" charset="0"/>
              </a:rPr>
              <a:t>i</a:t>
            </a:r>
            <a:r>
              <a:rPr lang="en-US" sz="2400" dirty="0" smtClean="0">
                <a:latin typeface="Californian FB" pitchFamily="18" charset="0"/>
              </a:rPr>
              <a:t> </a:t>
            </a:r>
            <a:r>
              <a:rPr lang="en-US" sz="2400" dirty="0" err="1" smtClean="0">
                <a:latin typeface="Californian FB" pitchFamily="18" charset="0"/>
              </a:rPr>
              <a:t>w.r.t</a:t>
            </a:r>
            <a:r>
              <a:rPr lang="en-US" sz="2400" dirty="0" smtClean="0">
                <a:latin typeface="Californian FB" pitchFamily="18" charset="0"/>
              </a:rPr>
              <a:t> ε and </a:t>
            </a:r>
            <a:r>
              <a:rPr lang="en-US" sz="2400" i="1" dirty="0" err="1" smtClean="0">
                <a:latin typeface="Californian FB" pitchFamily="18" charset="0"/>
              </a:rPr>
              <a:t>MinPts</a:t>
            </a:r>
            <a:r>
              <a:rPr lang="en-US" sz="2400" dirty="0" smtClean="0">
                <a:latin typeface="Californian FB" pitchFamily="18" charset="0"/>
              </a:rPr>
              <a:t> for all      1 &lt;= </a:t>
            </a:r>
            <a:r>
              <a:rPr lang="en-US" sz="2400" i="1" dirty="0" err="1" smtClean="0">
                <a:latin typeface="Californian FB" pitchFamily="18" charset="0"/>
              </a:rPr>
              <a:t>i</a:t>
            </a:r>
            <a:r>
              <a:rPr lang="en-US" sz="2400" dirty="0" smtClean="0">
                <a:latin typeface="Californian FB" pitchFamily="18" charset="0"/>
              </a:rPr>
              <a:t> &lt;= </a:t>
            </a:r>
            <a:r>
              <a:rPr lang="en-US" sz="2400" i="1" dirty="0" smtClean="0">
                <a:latin typeface="Californian FB" pitchFamily="18" charset="0"/>
              </a:rPr>
              <a:t>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fornian FB" pitchFamily="18" charset="0"/>
              </a:rPr>
              <a:t>Two border points of same cluster are not density reachable from each other because the core point condition might not hold for both of them. </a:t>
            </a:r>
          </a:p>
          <a:p>
            <a:pPr lvl="4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i="1" dirty="0" smtClean="0">
                <a:latin typeface="Californian FB" pitchFamily="18" charset="0"/>
              </a:rPr>
              <a:t> </a:t>
            </a:r>
            <a:r>
              <a:rPr lang="en-US" sz="2400" i="1" dirty="0" smtClean="0">
                <a:latin typeface="Californian FB" pitchFamily="18" charset="0"/>
              </a:rPr>
              <a:t>q</a:t>
            </a:r>
            <a:r>
              <a:rPr lang="en-US" sz="2400" dirty="0" smtClean="0">
                <a:latin typeface="Californian FB" pitchFamily="18" charset="0"/>
              </a:rPr>
              <a:t> is density-reachable from </a:t>
            </a:r>
            <a:r>
              <a:rPr lang="en-US" sz="2400" i="1" dirty="0" smtClean="0">
                <a:latin typeface="Californian FB" pitchFamily="18" charset="0"/>
              </a:rPr>
              <a:t>p.</a:t>
            </a:r>
            <a:endParaRPr lang="en-US" sz="2800" i="1" dirty="0" smtClean="0">
              <a:latin typeface="Californian FB" pitchFamily="18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1066800" y="50292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1752600" y="49530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2362200" y="50292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2057400" y="57912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endParaRPr lang="en-US" sz="24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2971800" y="59436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2362200" y="55626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600200" y="49530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533400" y="44958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295400" y="62484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1143000" y="51054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676400" y="5638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endParaRPr lang="en-US" sz="24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47800"/>
            <a:ext cx="6096000" cy="4114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fornian FB" pitchFamily="18" charset="0"/>
              </a:rPr>
              <a:t>Density-connectivity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Californian FB" pitchFamily="18" charset="0"/>
              </a:rPr>
              <a:t>Object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dirty="0" smtClean="0">
                <a:latin typeface="Californian FB" pitchFamily="18" charset="0"/>
              </a:rPr>
              <a:t> is density-connected to object </a:t>
            </a:r>
            <a:r>
              <a:rPr lang="en-US" sz="2400" i="1" dirty="0" smtClean="0">
                <a:latin typeface="Californian FB" pitchFamily="18" charset="0"/>
              </a:rPr>
              <a:t>q</a:t>
            </a:r>
            <a:r>
              <a:rPr lang="en-US" sz="2400" dirty="0" smtClean="0">
                <a:latin typeface="Californian FB" pitchFamily="18" charset="0"/>
              </a:rPr>
              <a:t> </a:t>
            </a:r>
            <a:r>
              <a:rPr lang="en-US" sz="2400" dirty="0" err="1" smtClean="0">
                <a:latin typeface="Californian FB" pitchFamily="18" charset="0"/>
              </a:rPr>
              <a:t>w.r.t</a:t>
            </a:r>
            <a:r>
              <a:rPr lang="en-US" sz="2400" dirty="0" smtClean="0">
                <a:latin typeface="Californian FB" pitchFamily="18" charset="0"/>
              </a:rPr>
              <a:t> ε and </a:t>
            </a:r>
            <a:r>
              <a:rPr lang="en-US" sz="2400" i="1" dirty="0" err="1" smtClean="0">
                <a:latin typeface="Californian FB" pitchFamily="18" charset="0"/>
              </a:rPr>
              <a:t>MinPts</a:t>
            </a:r>
            <a:r>
              <a:rPr lang="en-US" sz="2400" dirty="0" smtClean="0">
                <a:latin typeface="Californian FB" pitchFamily="18" charset="0"/>
              </a:rPr>
              <a:t> if there is an object </a:t>
            </a:r>
            <a:r>
              <a:rPr lang="en-US" sz="2400" i="1" dirty="0" smtClean="0">
                <a:latin typeface="Californian FB" pitchFamily="18" charset="0"/>
              </a:rPr>
              <a:t>o</a:t>
            </a:r>
            <a:r>
              <a:rPr lang="en-US" sz="2400" dirty="0" smtClean="0">
                <a:latin typeface="Californian FB" pitchFamily="18" charset="0"/>
              </a:rPr>
              <a:t> such that both </a:t>
            </a:r>
            <a:r>
              <a:rPr lang="en-US" sz="2400" i="1" dirty="0" smtClean="0">
                <a:latin typeface="Californian FB" pitchFamily="18" charset="0"/>
              </a:rPr>
              <a:t>p</a:t>
            </a:r>
            <a:r>
              <a:rPr lang="en-US" sz="2400" dirty="0" smtClean="0">
                <a:latin typeface="Californian FB" pitchFamily="18" charset="0"/>
              </a:rPr>
              <a:t> and </a:t>
            </a:r>
            <a:r>
              <a:rPr lang="en-US" sz="2400" i="1" dirty="0" smtClean="0">
                <a:latin typeface="Californian FB" pitchFamily="18" charset="0"/>
              </a:rPr>
              <a:t>q</a:t>
            </a:r>
            <a:r>
              <a:rPr lang="en-US" sz="2400" dirty="0" smtClean="0">
                <a:latin typeface="Californian FB" pitchFamily="18" charset="0"/>
              </a:rPr>
              <a:t> are density-reachable from </a:t>
            </a:r>
            <a:r>
              <a:rPr lang="en-US" sz="2400" i="1" dirty="0" smtClean="0">
                <a:latin typeface="Californian FB" pitchFamily="18" charset="0"/>
              </a:rPr>
              <a:t>o</a:t>
            </a:r>
            <a:r>
              <a:rPr lang="en-US" sz="2400" dirty="0" smtClean="0">
                <a:latin typeface="Californian FB" pitchFamily="18" charset="0"/>
              </a:rPr>
              <a:t> </a:t>
            </a:r>
            <a:r>
              <a:rPr lang="en-US" sz="2400" dirty="0" err="1" smtClean="0">
                <a:latin typeface="Californian FB" pitchFamily="18" charset="0"/>
              </a:rPr>
              <a:t>w.r.t</a:t>
            </a:r>
            <a:r>
              <a:rPr lang="en-US" sz="2400" dirty="0" smtClean="0">
                <a:latin typeface="Californian FB" pitchFamily="18" charset="0"/>
              </a:rPr>
              <a:t> ε and </a:t>
            </a:r>
            <a:r>
              <a:rPr lang="en-US" sz="2400" i="1" dirty="0" err="1" smtClean="0">
                <a:latin typeface="Californian FB" pitchFamily="18" charset="0"/>
              </a:rPr>
              <a:t>MinPts</a:t>
            </a:r>
            <a:endParaRPr lang="en-US" sz="2400" i="1" dirty="0" smtClean="0">
              <a:latin typeface="Californian FB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latin typeface="Californian FB" pitchFamily="18" charset="0"/>
              </a:rPr>
              <a:t>P </a:t>
            </a:r>
            <a:r>
              <a:rPr lang="en-US" sz="2400" dirty="0" smtClean="0">
                <a:latin typeface="Californian FB" pitchFamily="18" charset="0"/>
              </a:rPr>
              <a:t>and</a:t>
            </a:r>
            <a:r>
              <a:rPr lang="en-US" sz="2400" i="1" dirty="0" smtClean="0">
                <a:latin typeface="Californian FB" pitchFamily="18" charset="0"/>
              </a:rPr>
              <a:t> q</a:t>
            </a:r>
            <a:r>
              <a:rPr lang="en-US" sz="2400" dirty="0" smtClean="0">
                <a:latin typeface="Californian FB" pitchFamily="18" charset="0"/>
              </a:rPr>
              <a:t> are density-connected to each other by </a:t>
            </a:r>
            <a:r>
              <a:rPr lang="en-US" sz="2400" i="1" dirty="0" smtClean="0">
                <a:latin typeface="Californian FB" pitchFamily="18" charset="0"/>
              </a:rPr>
              <a:t>r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Californian FB" pitchFamily="18" charset="0"/>
              </a:rPr>
              <a:t>Density-connectivity is symmetric.</a:t>
            </a:r>
            <a:endParaRPr lang="en-US" sz="2400" i="1" dirty="0" smtClean="0">
              <a:latin typeface="Californian FB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lifornian FB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latin typeface="Californian FB" pitchFamily="18" charset="0"/>
              </a:rPr>
              <a:t>		</a:t>
            </a:r>
            <a:endParaRPr lang="en-IN" sz="2400" dirty="0">
              <a:latin typeface="Californian FB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962004" y="4319598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647804" y="4243398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7404" y="43195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952604" y="50815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endParaRPr lang="en-US" sz="24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67004" y="52339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257404" y="48529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495404" y="42433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28604" y="3786198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190604" y="55387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38204" y="43957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571604" y="49291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114404" y="48529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81004" y="4319598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ADVANTAGES OF DBSCAN OVER K-MEANS</a:t>
            </a:r>
            <a:endParaRPr lang="en-IN" sz="2800" dirty="0"/>
          </a:p>
        </p:txBody>
      </p:sp>
      <p:pic>
        <p:nvPicPr>
          <p:cNvPr id="4" name="Picture 3" descr="kmesha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981200"/>
            <a:ext cx="3888432" cy="3600400"/>
          </a:xfrm>
          <a:prstGeom prst="rect">
            <a:avLst/>
          </a:prstGeom>
        </p:spPr>
      </p:pic>
      <p:pic>
        <p:nvPicPr>
          <p:cNvPr id="5" name="Picture 4" descr="dbsha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981200"/>
            <a:ext cx="388843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mnois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143108" y="2786058"/>
            <a:ext cx="2971800" cy="2286016"/>
          </a:xfrm>
        </p:spPr>
      </p:pic>
      <p:pic>
        <p:nvPicPr>
          <p:cNvPr id="6" name="Content Placeholder 3" descr="dbnois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43504" y="2786058"/>
            <a:ext cx="2971800" cy="2286016"/>
          </a:xfrm>
        </p:spPr>
      </p:pic>
      <p:sp>
        <p:nvSpPr>
          <p:cNvPr id="9" name="TextBox 8"/>
          <p:cNvSpPr txBox="1"/>
          <p:nvPr/>
        </p:nvSpPr>
        <p:spPr>
          <a:xfrm>
            <a:off x="1524000" y="1295400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646" indent="-514350">
              <a:buFont typeface="Arial" pitchFamily="34" charset="0"/>
              <a:buChar char="•"/>
            </a:pPr>
            <a:r>
              <a:rPr lang="en-IN" sz="2400" b="1" dirty="0" smtClean="0">
                <a:latin typeface="Californian FB" pitchFamily="18" charset="0"/>
              </a:rPr>
              <a:t>Predefined clusters numbers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latin typeface="Californian FB" pitchFamily="18" charset="0"/>
              </a:rPr>
              <a:t>       Outliers handling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48680"/>
            <a:ext cx="8229600" cy="57499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lifornian FB" pitchFamily="18" charset="0"/>
              </a:rPr>
              <a:t>Clusters discovered by CLARANS</a:t>
            </a:r>
          </a:p>
          <a:p>
            <a:pPr eaLnBrk="1" hangingPunct="1"/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latin typeface="Californian FB" pitchFamily="18" charset="0"/>
              </a:rPr>
              <a:t>   </a:t>
            </a: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latin typeface="Californian FB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alifornian FB" pitchFamily="18" charset="0"/>
              </a:rPr>
              <a:t>Clusters discovered by DBSCAN</a:t>
            </a: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Californian FB" pitchFamily="18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572000"/>
            <a:ext cx="6242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6037263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03848" y="3326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457200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  Vs CLARANS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673725"/>
          </a:xfrm>
        </p:spPr>
        <p:txBody>
          <a:bodyPr/>
          <a:lstStyle/>
          <a:p>
            <a:pPr eaLnBrk="1" hangingPunct="1">
              <a:buFont typeface="Wingdings" charset="2"/>
              <a:buChar char="Ø"/>
            </a:pPr>
            <a:endParaRPr lang="en-US" sz="3200" dirty="0" smtClean="0">
              <a:latin typeface="Times New Roman" pitchFamily="16" charset="0"/>
            </a:endParaRPr>
          </a:p>
          <a:p>
            <a:pPr eaLnBrk="1" hangingPunct="1">
              <a:buFont typeface="Wingdings" charset="2"/>
              <a:buChar char="ü"/>
            </a:pPr>
            <a:r>
              <a:rPr lang="en-US" sz="2400" dirty="0" smtClean="0">
                <a:latin typeface="Times New Roman" pitchFamily="16" charset="0"/>
              </a:rPr>
              <a:t>DBSCAN is more effective in discovering clusters of arbitrary shape than CLARANS.</a:t>
            </a:r>
          </a:p>
          <a:p>
            <a:pPr eaLnBrk="1" hangingPunct="1">
              <a:buFont typeface="Wingdings" charset="2"/>
              <a:buChar char="ü"/>
            </a:pPr>
            <a:r>
              <a:rPr lang="en-US" sz="2400" dirty="0" smtClean="0">
                <a:latin typeface="Times New Roman" pitchFamily="16" charset="0"/>
              </a:rPr>
              <a:t>DBSCAN can identify noise whereas CLARANS cannot.</a:t>
            </a:r>
          </a:p>
          <a:p>
            <a:pPr eaLnBrk="1" hangingPunct="1">
              <a:buFont typeface="Wingdings" charset="2"/>
              <a:buChar char="ü"/>
            </a:pPr>
            <a:r>
              <a:rPr lang="en-US" sz="2400" dirty="0" smtClean="0">
                <a:latin typeface="Times New Roman" pitchFamily="16" charset="0"/>
              </a:rPr>
              <a:t>Runtime of CLARANS  is comparatively very large.</a:t>
            </a:r>
          </a:p>
          <a:p>
            <a:pPr eaLnBrk="1" hangingPunct="1">
              <a:buFont typeface="Wingdings" charset="2"/>
              <a:buChar char="ü"/>
            </a:pPr>
            <a:r>
              <a:rPr lang="en-US" sz="2400" dirty="0" smtClean="0">
                <a:latin typeface="Times New Roman" pitchFamily="16" charset="0"/>
              </a:rPr>
              <a:t>CLARANS cannot be applied for large databases.</a:t>
            </a:r>
          </a:p>
          <a:p>
            <a:pPr eaLnBrk="1" hangingPunct="1">
              <a:buFont typeface="Wingdings" charset="2"/>
              <a:buChar char="ü"/>
            </a:pPr>
            <a:r>
              <a:rPr lang="en-US" sz="2400" dirty="0" smtClean="0">
                <a:latin typeface="Times New Roman" pitchFamily="16" charset="0"/>
              </a:rPr>
              <a:t>Results show that DBSCAN  outperforms CLARANS by a factor of at least 100  in terms of efficiency.</a:t>
            </a: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914400"/>
          </a:xfrm>
        </p:spPr>
        <p:txBody>
          <a:bodyPr/>
          <a:lstStyle/>
          <a:p>
            <a:r>
              <a:rPr lang="en-US" dirty="0" smtClean="0"/>
              <a:t>			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990600"/>
          </a:xfrm>
        </p:spPr>
        <p:txBody>
          <a:bodyPr/>
          <a:lstStyle/>
          <a:p>
            <a:r>
              <a:rPr lang="en-US" dirty="0" smtClean="0"/>
              <a:t>			DATA MINING?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990600"/>
          </a:xfrm>
        </p:spPr>
        <p:txBody>
          <a:bodyPr/>
          <a:lstStyle/>
          <a:p>
            <a:r>
              <a:rPr lang="en-US" dirty="0" smtClean="0"/>
              <a:t>		SPATIAL DATA MINING?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8229600" cy="990600"/>
          </a:xfrm>
        </p:spPr>
        <p:txBody>
          <a:bodyPr/>
          <a:lstStyle/>
          <a:p>
            <a:r>
              <a:rPr lang="en-US" dirty="0" smtClean="0"/>
              <a:t>	SPATIAL DATA CLUSTERING?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990600"/>
          </a:xfrm>
        </p:spPr>
        <p:txBody>
          <a:bodyPr/>
          <a:lstStyle/>
          <a:p>
            <a:r>
              <a:rPr lang="en-US" dirty="0" smtClean="0"/>
              <a:t>			DBSCAN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DBSCAN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fornian FB" pitchFamily="18" charset="0"/>
              </a:rPr>
              <a:t>DBSCAN is a density-based algorithm.</a:t>
            </a: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sz="2400" dirty="0" smtClean="0">
                <a:latin typeface="Californian FB" pitchFamily="18" charset="0"/>
              </a:rPr>
              <a:t>(</a:t>
            </a:r>
            <a:r>
              <a:rPr lang="en-US" sz="2400" b="1" dirty="0" smtClean="0">
                <a:latin typeface="Californian FB" pitchFamily="18" charset="0"/>
              </a:rPr>
              <a:t>D</a:t>
            </a:r>
            <a:r>
              <a:rPr lang="en-US" sz="2400" dirty="0" smtClean="0">
                <a:latin typeface="Californian FB" pitchFamily="18" charset="0"/>
              </a:rPr>
              <a:t>ensity </a:t>
            </a:r>
            <a:r>
              <a:rPr lang="en-US" sz="2400" b="1" dirty="0" smtClean="0">
                <a:latin typeface="Californian FB" pitchFamily="18" charset="0"/>
              </a:rPr>
              <a:t>B</a:t>
            </a:r>
            <a:r>
              <a:rPr lang="en-US" sz="2400" dirty="0" smtClean="0">
                <a:latin typeface="Californian FB" pitchFamily="18" charset="0"/>
              </a:rPr>
              <a:t>ased </a:t>
            </a:r>
            <a:r>
              <a:rPr lang="en-US" sz="2400" b="1" dirty="0" smtClean="0">
                <a:latin typeface="Californian FB" pitchFamily="18" charset="0"/>
              </a:rPr>
              <a:t>S</a:t>
            </a:r>
            <a:r>
              <a:rPr lang="en-US" sz="2400" dirty="0" smtClean="0">
                <a:latin typeface="Californian FB" pitchFamily="18" charset="0"/>
              </a:rPr>
              <a:t>patial </a:t>
            </a:r>
            <a:r>
              <a:rPr lang="en-US" sz="2400" b="1" dirty="0" smtClean="0">
                <a:latin typeface="Californian FB" pitchFamily="18" charset="0"/>
              </a:rPr>
              <a:t>C</a:t>
            </a:r>
            <a:r>
              <a:rPr lang="en-US" sz="2400" dirty="0" smtClean="0">
                <a:latin typeface="Californian FB" pitchFamily="18" charset="0"/>
              </a:rPr>
              <a:t>lustering of </a:t>
            </a:r>
            <a:r>
              <a:rPr lang="en-US" sz="2400" b="1" dirty="0" smtClean="0">
                <a:latin typeface="Californian FB" pitchFamily="18" charset="0"/>
              </a:rPr>
              <a:t>A</a:t>
            </a:r>
            <a:r>
              <a:rPr lang="en-US" sz="2400" dirty="0" smtClean="0">
                <a:latin typeface="Californian FB" pitchFamily="18" charset="0"/>
              </a:rPr>
              <a:t>pplication with </a:t>
            </a:r>
            <a:r>
              <a:rPr lang="en-US" sz="2400" b="1" dirty="0" smtClean="0">
                <a:latin typeface="Californian FB" pitchFamily="18" charset="0"/>
              </a:rPr>
              <a:t>N</a:t>
            </a:r>
            <a:r>
              <a:rPr lang="en-US" sz="2400" dirty="0" smtClean="0">
                <a:latin typeface="Californian FB" pitchFamily="18" charset="0"/>
              </a:rPr>
              <a:t>oise)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Californian FB" pitchFamily="18" charset="0"/>
                <a:ea typeface="SimSun" pitchFamily="2" charset="-122"/>
              </a:rPr>
              <a:t>It takes two parameters</a:t>
            </a:r>
            <a:r>
              <a:rPr lang="en-US" altLang="zh-CN" sz="2400" i="1" dirty="0" smtClean="0">
                <a:latin typeface="Californian FB" pitchFamily="18" charset="0"/>
                <a:ea typeface="SimSun" pitchFamily="2" charset="-122"/>
              </a:rPr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err="1" smtClean="0">
                <a:latin typeface="Californian FB" pitchFamily="18" charset="0"/>
                <a:ea typeface="SimSun" pitchFamily="2" charset="-122"/>
              </a:rPr>
              <a:t>Eps</a:t>
            </a:r>
            <a:r>
              <a:rPr lang="en-US" altLang="zh-CN" sz="2400" dirty="0" smtClean="0">
                <a:latin typeface="Californian FB" pitchFamily="18" charset="0"/>
                <a:ea typeface="SimSun" pitchFamily="2" charset="-122"/>
              </a:rPr>
              <a:t>:	Maximum radius of the neighborhood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err="1" smtClean="0">
                <a:latin typeface="Californian FB" pitchFamily="18" charset="0"/>
                <a:ea typeface="SimSun" pitchFamily="2" charset="-122"/>
              </a:rPr>
              <a:t>MinPts</a:t>
            </a:r>
            <a:r>
              <a:rPr lang="en-US" altLang="zh-CN" sz="2400" dirty="0" smtClean="0">
                <a:latin typeface="Californian FB" pitchFamily="18" charset="0"/>
                <a:ea typeface="SimSun" pitchFamily="2" charset="-122"/>
              </a:rPr>
              <a:t>: 	 Minimum number of points in an </a:t>
            </a:r>
            <a:r>
              <a:rPr lang="en-US" altLang="zh-CN" sz="2400" dirty="0" err="1" smtClean="0">
                <a:latin typeface="Californian FB" pitchFamily="18" charset="0"/>
                <a:ea typeface="SimSun" pitchFamily="2" charset="-122"/>
              </a:rPr>
              <a:t>Eps</a:t>
            </a:r>
            <a:r>
              <a:rPr lang="en-US" altLang="zh-CN" sz="2400" dirty="0" smtClean="0">
                <a:latin typeface="Californian FB" pitchFamily="18" charset="0"/>
                <a:ea typeface="SimSun" pitchFamily="2" charset="-122"/>
              </a:rPr>
              <a:t>-	 	 	neighborhood of that point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400" dirty="0" smtClean="0">
                <a:latin typeface="Californian FB" pitchFamily="18" charset="0"/>
              </a:rPr>
              <a:t>Density = number of points within a specified radius (</a:t>
            </a:r>
            <a:r>
              <a:rPr lang="en-US" sz="2400" dirty="0" err="1" smtClean="0">
                <a:latin typeface="Californian FB" pitchFamily="18" charset="0"/>
              </a:rPr>
              <a:t>Eps</a:t>
            </a:r>
            <a:r>
              <a:rPr lang="en-US" sz="2400" dirty="0" smtClean="0">
                <a:latin typeface="Californian FB" pitchFamily="18" charset="0"/>
              </a:rPr>
              <a:t>)</a:t>
            </a:r>
          </a:p>
          <a:p>
            <a:pPr lvl="1">
              <a:spcBef>
                <a:spcPct val="50000"/>
              </a:spcBef>
            </a:pPr>
            <a:endParaRPr lang="en-US" sz="2400" dirty="0" smtClean="0">
              <a:latin typeface="Californian FB" pitchFamily="18" charset="0"/>
              <a:ea typeface="SimSun" pitchFamily="2" charset="-122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endParaRPr lang="en-US" sz="2400" dirty="0" smtClean="0">
              <a:latin typeface="Californian FB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Courier New" pitchFamily="49" charset="0"/>
              <a:buChar char="o"/>
            </a:pPr>
            <a:endParaRPr lang="en-IN" dirty="0" smtClean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DBSCAN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784"/>
            <a:ext cx="7498080" cy="4611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fornian FB" pitchFamily="18" charset="0"/>
              </a:rPr>
              <a:t>A point is said to be: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latin typeface="Californian FB" pitchFamily="18" charset="0"/>
              </a:rPr>
              <a:t> Core point:</a:t>
            </a:r>
          </a:p>
          <a:p>
            <a:pPr>
              <a:buNone/>
            </a:pPr>
            <a:r>
              <a:rPr lang="en-US" sz="2400" dirty="0" smtClean="0">
                <a:latin typeface="Californian FB" pitchFamily="18" charset="0"/>
              </a:rPr>
              <a:t>   It is a point inside the cluster i.e., a point having an </a:t>
            </a:r>
            <a:r>
              <a:rPr lang="en-US" sz="2400" dirty="0" err="1" smtClean="0">
                <a:latin typeface="Californian FB" pitchFamily="18" charset="0"/>
              </a:rPr>
              <a:t>Eps</a:t>
            </a:r>
            <a:r>
              <a:rPr lang="en-US" sz="2400" dirty="0" smtClean="0">
                <a:latin typeface="Californian FB" pitchFamily="18" charset="0"/>
              </a:rPr>
              <a:t> neighborhood not less that </a:t>
            </a:r>
            <a:r>
              <a:rPr lang="en-US" sz="2400" dirty="0" err="1" smtClean="0">
                <a:latin typeface="Californian FB" pitchFamily="18" charset="0"/>
              </a:rPr>
              <a:t>MinPts</a:t>
            </a:r>
            <a:r>
              <a:rPr lang="en-US" sz="2400" dirty="0" smtClean="0">
                <a:latin typeface="Californian FB" pitchFamily="18" charset="0"/>
              </a:rPr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latin typeface="Californian FB" pitchFamily="18" charset="0"/>
              </a:rPr>
              <a:t> Border point:</a:t>
            </a:r>
          </a:p>
          <a:p>
            <a:pPr>
              <a:buNone/>
            </a:pPr>
            <a:r>
              <a:rPr lang="en-US" sz="2400" dirty="0" smtClean="0">
                <a:latin typeface="Californian FB" pitchFamily="18" charset="0"/>
              </a:rPr>
              <a:t>   It is a point which lies on the border of clusters. It has its </a:t>
            </a:r>
            <a:r>
              <a:rPr lang="en-US" sz="2400" dirty="0" err="1" smtClean="0">
                <a:latin typeface="Californian FB" pitchFamily="18" charset="0"/>
              </a:rPr>
              <a:t>Eps</a:t>
            </a:r>
            <a:r>
              <a:rPr lang="en-US" sz="2400" dirty="0" smtClean="0">
                <a:latin typeface="Californian FB" pitchFamily="18" charset="0"/>
              </a:rPr>
              <a:t> neighborhood less than </a:t>
            </a:r>
            <a:r>
              <a:rPr lang="en-US" sz="2400" dirty="0" err="1" smtClean="0">
                <a:latin typeface="Californian FB" pitchFamily="18" charset="0"/>
              </a:rPr>
              <a:t>MinPts</a:t>
            </a:r>
            <a:r>
              <a:rPr lang="en-US" sz="2400" dirty="0" smtClean="0">
                <a:latin typeface="Californian FB" pitchFamily="18" charset="0"/>
              </a:rPr>
              <a:t>.</a:t>
            </a:r>
          </a:p>
          <a:p>
            <a:pPr marL="612648" lvl="2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>
                <a:latin typeface="Californian FB" pitchFamily="18" charset="0"/>
              </a:rPr>
              <a:t>Noise point:</a:t>
            </a:r>
          </a:p>
          <a:p>
            <a:pPr marL="365760" lvl="1">
              <a:buNone/>
            </a:pPr>
            <a:r>
              <a:rPr lang="en-US" sz="2400" dirty="0" smtClean="0">
                <a:latin typeface="Californian FB" pitchFamily="18" charset="0"/>
              </a:rPr>
              <a:t>  It  is any point that is not a core point or a border point.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Courier New" pitchFamily="49" charset="0"/>
              <a:buChar char="o"/>
            </a:pPr>
            <a:endParaRPr lang="en-IN" dirty="0" smtClean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838200" y="44958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1524000" y="44196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ε-Neighborhood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fornian FB" pitchFamily="18" charset="0"/>
              </a:rPr>
              <a:t>ε-Neighborhood</a:t>
            </a:r>
            <a:r>
              <a:rPr lang="en-US" sz="2400" dirty="0">
                <a:latin typeface="Californian FB" pitchFamily="18" charset="0"/>
              </a:rPr>
              <a:t> - Objects within a radius of ε from an object. (epsilon-neighborhood)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fornian FB" pitchFamily="18" charset="0"/>
              </a:rPr>
              <a:t>Core objects</a:t>
            </a:r>
            <a:r>
              <a:rPr lang="en-US" sz="2400" dirty="0">
                <a:latin typeface="Californian FB" pitchFamily="18" charset="0"/>
              </a:rPr>
              <a:t> - ε-Neighborhood of an object contains at least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fornian FB" pitchFamily="18" charset="0"/>
              </a:rPr>
              <a:t>MinPts</a:t>
            </a:r>
            <a:r>
              <a:rPr lang="en-US" sz="2400" dirty="0">
                <a:latin typeface="Californian FB" pitchFamily="18" charset="0"/>
              </a:rPr>
              <a:t> of objects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1447800" y="51054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828800" y="5257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2133600" y="50292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362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438400" y="4800600"/>
            <a:ext cx="314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981075" y="4800600"/>
            <a:ext cx="314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060825" y="4487863"/>
            <a:ext cx="3178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984625" y="4487863"/>
            <a:ext cx="3940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ε-Neighborhood of </a:t>
            </a:r>
            <a:r>
              <a:rPr lang="en-US" sz="2400" i="1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62400" y="4876800"/>
            <a:ext cx="3940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ε-Neighborhood of </a:t>
            </a:r>
            <a:r>
              <a:rPr lang="en-US" sz="2400" i="1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3962400" y="5334000"/>
            <a:ext cx="3940175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is a core object (</a:t>
            </a:r>
            <a:r>
              <a:rPr lang="en-US" sz="2400" dirty="0" err="1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sz="2400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 = 4)</a:t>
            </a:r>
          </a:p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 is not a core object</a:t>
            </a:r>
            <a:endParaRPr lang="en-US" sz="2400" i="1" dirty="0">
              <a:solidFill>
                <a:srgbClr val="23238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 animBg="1"/>
      <p:bldP spid="64516" grpId="0" animBg="1"/>
      <p:bldP spid="64519" grpId="0" animBg="1" autoUpdateAnimBg="0"/>
      <p:bldP spid="64520" grpId="0" animBg="1"/>
      <p:bldP spid="64521" grpId="0" animBg="1"/>
      <p:bldP spid="64522" grpId="0" animBg="1" autoUpdateAnimBg="0"/>
      <p:bldP spid="64523" grpId="0" animBg="1"/>
      <p:bldP spid="64524" grpId="0" autoUpdateAnimBg="0"/>
      <p:bldP spid="64525" grpId="0" autoUpdateAnimBg="0"/>
      <p:bldP spid="64527" grpId="0" autoUpdateAnimBg="0"/>
      <p:bldP spid="64528" grpId="0" autoUpdateAnimBg="0"/>
      <p:bldP spid="6452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</TotalTime>
  <Words>439</Words>
  <Application>Microsoft Office PowerPoint</Application>
  <PresentationFormat>On-screen Show (4:3)</PresentationFormat>
  <Paragraphs>87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Project on  SPATIAL IMAGE CLUSTERING ANALYSIS</vt:lpstr>
      <vt:lpstr>   INTRODUCTION</vt:lpstr>
      <vt:lpstr>   DATA MINING?</vt:lpstr>
      <vt:lpstr>  SPATIAL DATA MINING?</vt:lpstr>
      <vt:lpstr> SPATIAL DATA CLUSTERING?</vt:lpstr>
      <vt:lpstr>   DBSCAN </vt:lpstr>
      <vt:lpstr>DBSCAN</vt:lpstr>
      <vt:lpstr>DBSCAN TERMINOLOGY</vt:lpstr>
      <vt:lpstr>Concepts: ε-Neighborhood</vt:lpstr>
      <vt:lpstr>Slide 10</vt:lpstr>
      <vt:lpstr>Slide 11</vt:lpstr>
      <vt:lpstr>Slide 12</vt:lpstr>
      <vt:lpstr>ADVANTAGES OF DBSCAN OVER K-MEANS</vt:lpstr>
      <vt:lpstr>Slide 14</vt:lpstr>
      <vt:lpstr>  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SPATIAL IMAGE CLUSTERING ANALYSIS</dc:title>
  <dc:creator>Ramya Varanasi</dc:creator>
  <cp:lastModifiedBy>Ramya Varanasi</cp:lastModifiedBy>
  <cp:revision>3</cp:revision>
  <dcterms:created xsi:type="dcterms:W3CDTF">2012-04-27T15:07:51Z</dcterms:created>
  <dcterms:modified xsi:type="dcterms:W3CDTF">2012-04-28T00:23:39Z</dcterms:modified>
</cp:coreProperties>
</file>