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DCB33-E090-4D5A-84CD-2A6AB598DFA0}" v="253" dt="2024-05-18T08:00:02.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57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8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49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6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93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45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86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16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4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29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5/18/2024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2083519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87" r:id="rId8"/>
    <p:sldLayoutId id="2147483688" r:id="rId9"/>
    <p:sldLayoutId id="2147483689"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8BE09D3-E7F5-B826-1B08-1A80A270CF07}"/>
              </a:ext>
            </a:extLst>
          </p:cNvPr>
          <p:cNvPicPr>
            <a:picLocks noChangeAspect="1"/>
          </p:cNvPicPr>
          <p:nvPr/>
        </p:nvPicPr>
        <p:blipFill rotWithShape="1">
          <a:blip r:embed="rId2"/>
          <a:srcRect t="5736" b="21448"/>
          <a:stretch/>
        </p:blipFill>
        <p:spPr>
          <a:xfrm>
            <a:off x="20" y="-22"/>
            <a:ext cx="12191977" cy="6858022"/>
          </a:xfrm>
          <a:prstGeom prst="rect">
            <a:avLst/>
          </a:prstGeom>
        </p:spPr>
      </p:pic>
      <p:sp>
        <p:nvSpPr>
          <p:cNvPr id="30" name="Rectangle 29">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5452529" cy="3569242"/>
          </a:xfrm>
        </p:spPr>
        <p:txBody>
          <a:bodyPr anchor="t">
            <a:normAutofit/>
          </a:bodyPr>
          <a:lstStyle/>
          <a:p>
            <a:r>
              <a:rPr lang="en-US" sz="5600" b="1" i="1">
                <a:solidFill>
                  <a:schemeClr val="bg1"/>
                </a:solidFill>
                <a:latin typeface="Angsana New"/>
                <a:ea typeface="+mj-lt"/>
                <a:cs typeface="+mj-lt"/>
              </a:rPr>
              <a:t>OPTIMIZING CALL CENTER OPERATIONS: A DATA-DRIVEN APPROACH</a:t>
            </a:r>
            <a:endParaRPr lang="en-US" sz="5600" b="1" i="1">
              <a:solidFill>
                <a:schemeClr val="bg1"/>
              </a:solidFill>
              <a:latin typeface="Angsana New"/>
              <a:cs typeface="Angsana New"/>
            </a:endParaRPr>
          </a:p>
        </p:txBody>
      </p:sp>
      <p:sp>
        <p:nvSpPr>
          <p:cNvPr id="3" name="Subtitle 2"/>
          <p:cNvSpPr>
            <a:spLocks noGrp="1"/>
          </p:cNvSpPr>
          <p:nvPr>
            <p:ph type="subTitle" idx="1"/>
          </p:nvPr>
        </p:nvSpPr>
        <p:spPr>
          <a:xfrm>
            <a:off x="643466" y="4551036"/>
            <a:ext cx="5449479" cy="1919433"/>
          </a:xfrm>
        </p:spPr>
        <p:txBody>
          <a:bodyPr vert="horz" lIns="91440" tIns="45720" rIns="91440" bIns="45720" rtlCol="0" anchor="b">
            <a:normAutofit/>
          </a:bodyPr>
          <a:lstStyle/>
          <a:p>
            <a:r>
              <a:rPr lang="en-US" b="1">
                <a:solidFill>
                  <a:schemeClr val="bg1"/>
                </a:solidFill>
                <a:latin typeface="Angsana New"/>
                <a:cs typeface="Angsana New"/>
              </a:rPr>
              <a:t>RAMYA KRISHNAN A</a:t>
            </a:r>
            <a:endParaRPr lang="en-US">
              <a:solidFill>
                <a:schemeClr val="bg1"/>
              </a:solidFill>
              <a:latin typeface="Aptos" panose="020B0004020202020204"/>
              <a:cs typeface="Angsana New"/>
            </a:endParaRPr>
          </a:p>
          <a:p>
            <a:r>
              <a:rPr lang="en-US" b="1">
                <a:solidFill>
                  <a:schemeClr val="bg1"/>
                </a:solidFill>
                <a:latin typeface="Angsana New"/>
                <a:cs typeface="Angsana New"/>
              </a:rPr>
              <a:t>ramyakrishnana2001@gmail.com</a:t>
            </a:r>
          </a:p>
        </p:txBody>
      </p:sp>
      <p:sp>
        <p:nvSpPr>
          <p:cNvPr id="32" name="Rectangle 31">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B27D-032C-99E6-5187-2782FF063CB1}"/>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CALL BAR CHART FOR ID WISE CUSTOMER DURATION:</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7614FF65-5349-3214-ED91-FA09C2E32CEC}"/>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4000" dirty="0">
                <a:solidFill>
                  <a:srgbClr val="0D0D0D"/>
                </a:solidFill>
                <a:latin typeface="Angsana New"/>
                <a:ea typeface="+mn-lt"/>
                <a:cs typeface="+mn-lt"/>
              </a:rPr>
              <a:t>Illustrates the customer duration (seconds) for each call ID.</a:t>
            </a:r>
            <a:endParaRPr lang="en-US" sz="4000" dirty="0">
              <a:latin typeface="Angsana New"/>
              <a:cs typeface="Angsana New"/>
            </a:endParaRPr>
          </a:p>
          <a:p>
            <a:pPr>
              <a:buFont typeface="Wingdings" panose="020B0604020202020204" pitchFamily="34" charset="0"/>
              <a:buChar char="Ø"/>
            </a:pPr>
            <a:r>
              <a:rPr lang="en-US" sz="4000" dirty="0">
                <a:solidFill>
                  <a:srgbClr val="0D0D0D"/>
                </a:solidFill>
                <a:latin typeface="Angsana New"/>
                <a:ea typeface="+mn-lt"/>
                <a:cs typeface="+mn-lt"/>
              </a:rPr>
              <a:t>Provides a visual representation of call durations, allowing comparison across different call IDs.</a:t>
            </a:r>
            <a:endParaRPr lang="en-US" sz="4000" dirty="0">
              <a:latin typeface="Angsana New"/>
              <a:cs typeface="Angsana New"/>
            </a:endParaRPr>
          </a:p>
          <a:p>
            <a:pPr>
              <a:buFont typeface="Wingdings" panose="020B0604020202020204" pitchFamily="34" charset="0"/>
              <a:buChar char="Ø"/>
            </a:pPr>
            <a:r>
              <a:rPr lang="en-US" sz="4000" dirty="0">
                <a:solidFill>
                  <a:srgbClr val="0D0D0D"/>
                </a:solidFill>
                <a:latin typeface="Angsana New"/>
                <a:ea typeface="+mn-lt"/>
                <a:cs typeface="+mn-lt"/>
              </a:rPr>
              <a:t>Facilitates identification of calls with unusually long or short durations.</a:t>
            </a:r>
            <a:endParaRPr lang="en-US" sz="4000" dirty="0">
              <a:latin typeface="Angsana New"/>
              <a:cs typeface="Angsana New"/>
            </a:endParaRPr>
          </a:p>
        </p:txBody>
      </p:sp>
    </p:spTree>
    <p:extLst>
      <p:ext uri="{BB962C8B-B14F-4D97-AF65-F5344CB8AC3E}">
        <p14:creationId xmlns:p14="http://schemas.microsoft.com/office/powerpoint/2010/main" val="143444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B7A7-9C3B-EB36-F05F-7BB8C1B88C2B}"/>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PIE CHART FOR CAMPAIGN ID WISE AGENT DURATION:</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E501BB7A-C6CD-FDC5-BACC-7257F5E924D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Displays the distribution of agent duration (seconds) across different campaign IDs.</a:t>
            </a:r>
            <a:endParaRPr lang="en-US" sz="3600" dirty="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Each segment of the pie chart represents a campaign ID, with the size proportional to the total agent duration.</a:t>
            </a:r>
            <a:endParaRPr lang="en-US" sz="3600" dirty="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Offers insights into the distribution of agent effort across different campaigns.</a:t>
            </a:r>
            <a:endParaRPr lang="en-US" sz="3600" dirty="0">
              <a:latin typeface="Angsana New"/>
              <a:cs typeface="Angsana New"/>
            </a:endParaRPr>
          </a:p>
        </p:txBody>
      </p:sp>
    </p:spTree>
    <p:extLst>
      <p:ext uri="{BB962C8B-B14F-4D97-AF65-F5344CB8AC3E}">
        <p14:creationId xmlns:p14="http://schemas.microsoft.com/office/powerpoint/2010/main" val="309810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9E4-4DDC-B540-A03D-9CFE90F53216}"/>
              </a:ext>
            </a:extLst>
          </p:cNvPr>
          <p:cNvSpPr>
            <a:spLocks noGrp="1"/>
          </p:cNvSpPr>
          <p:nvPr>
            <p:ph type="title"/>
          </p:nvPr>
        </p:nvSpPr>
        <p:spPr/>
        <p:txBody>
          <a:bodyPr>
            <a:normAutofit/>
          </a:bodyPr>
          <a:lstStyle/>
          <a:p>
            <a:r>
              <a:rPr lang="en-US" sz="4000" b="1" i="1" dirty="0">
                <a:solidFill>
                  <a:srgbClr val="FF0000"/>
                </a:solidFill>
                <a:latin typeface="Angsana New"/>
                <a:ea typeface="+mj-lt"/>
                <a:cs typeface="+mj-lt"/>
              </a:rPr>
              <a:t>SIDE-BY-SIDE BARS FOR ADVERTISER ID WISE FROM AND TO CALLING:</a:t>
            </a:r>
            <a:endParaRPr lang="en-US" sz="4000"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C78F9EB2-EFE7-E6AE-5C9F-C13F718973F1}"/>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Compares the frequency of calls made from and to different advertiser IDs.</a:t>
            </a:r>
            <a:endParaRPr lang="en-US" sz="360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Each advertiser ID is represented by a pair of bars, one for calls made from the advertiser and the other for calls made to the advertiser.</a:t>
            </a:r>
            <a:endParaRPr lang="en-US" sz="360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Facilitates analysis of calling patterns and interactions with advertisers.</a:t>
            </a:r>
            <a:endParaRPr lang="en-US" sz="3600" dirty="0">
              <a:latin typeface="Angsana New"/>
              <a:cs typeface="Angsana New"/>
            </a:endParaRPr>
          </a:p>
        </p:txBody>
      </p:sp>
    </p:spTree>
    <p:extLst>
      <p:ext uri="{BB962C8B-B14F-4D97-AF65-F5344CB8AC3E}">
        <p14:creationId xmlns:p14="http://schemas.microsoft.com/office/powerpoint/2010/main" val="409960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C4D2-E0E2-45A5-B9C8-BF5AD4592EE4}"/>
              </a:ext>
            </a:extLst>
          </p:cNvPr>
          <p:cNvSpPr>
            <a:spLocks noGrp="1"/>
          </p:cNvSpPr>
          <p:nvPr>
            <p:ph type="title"/>
          </p:nvPr>
        </p:nvSpPr>
        <p:spPr/>
        <p:txBody>
          <a:bodyPr/>
          <a:lstStyle/>
          <a:p>
            <a:r>
              <a:rPr lang="en-US" b="1" i="1" dirty="0">
                <a:solidFill>
                  <a:srgbClr val="FF0000"/>
                </a:solidFill>
                <a:latin typeface="Angsana New"/>
                <a:cs typeface="Angsana New"/>
              </a:rPr>
              <a:t>CONCLUSION</a:t>
            </a:r>
            <a:endParaRPr lang="en-US" dirty="0"/>
          </a:p>
        </p:txBody>
      </p:sp>
      <p:sp>
        <p:nvSpPr>
          <p:cNvPr id="3" name="Content Placeholder 2">
            <a:extLst>
              <a:ext uri="{FF2B5EF4-FFF2-40B4-BE49-F238E27FC236}">
                <a16:creationId xmlns:a16="http://schemas.microsoft.com/office/drawing/2014/main" id="{A7703F48-B6BD-3C2A-71CB-819FDE2187AF}"/>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latin typeface="Angsana New"/>
                <a:ea typeface="+mn-lt"/>
                <a:cs typeface="+mn-lt"/>
              </a:rPr>
              <a:t>In summary, this project has offered data-driven insights and solutions to address challenges in call center management. By analyzing historical data, forecasting call volumes, optimizing lead conversion, enhancing agent productivity, and allocating resources efficiently, we've outlined strategies for improving overall performance and customer satisfaction. Through data-driven decision-making, call centers can enhance efficiency, meet service level agreements, and ultimately improve the customer experience.</a:t>
            </a:r>
            <a:endParaRPr lang="en-US" sz="3600">
              <a:latin typeface="Angsana New"/>
              <a:cs typeface="Angsana New"/>
            </a:endParaRPr>
          </a:p>
        </p:txBody>
      </p:sp>
    </p:spTree>
    <p:extLst>
      <p:ext uri="{BB962C8B-B14F-4D97-AF65-F5344CB8AC3E}">
        <p14:creationId xmlns:p14="http://schemas.microsoft.com/office/powerpoint/2010/main" val="175886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820D944-C73B-3B14-98A5-201559A9186C}"/>
              </a:ext>
            </a:extLst>
          </p:cNvPr>
          <p:cNvPicPr>
            <a:picLocks noChangeAspect="1"/>
          </p:cNvPicPr>
          <p:nvPr/>
        </p:nvPicPr>
        <p:blipFill rotWithShape="1">
          <a:blip r:embed="rId2"/>
          <a:srcRect t="5046" b="3365"/>
          <a:stretch/>
        </p:blipFill>
        <p:spPr>
          <a:xfrm>
            <a:off x="307775" y="261437"/>
            <a:ext cx="11576450" cy="6335126"/>
          </a:xfrm>
          <a:prstGeom prst="rect">
            <a:avLst/>
          </a:prstGeom>
        </p:spPr>
      </p:pic>
    </p:spTree>
    <p:extLst>
      <p:ext uri="{BB962C8B-B14F-4D97-AF65-F5344CB8AC3E}">
        <p14:creationId xmlns:p14="http://schemas.microsoft.com/office/powerpoint/2010/main" val="205428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7CC-2E37-B920-503F-E4D4EE738E8C}"/>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INTRODUCTION:</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56AE418A-1892-6D52-A610-04232537CD58}"/>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In today's fast-paced business environment, call centers play a crucial role in customer service and sales. However, efficiently managing call center operations can be challenging due to factors such as fluctuating call volumes, agent performance, and resource allocation. In this project, we leverage data-driven techniques to optimize call center operations and improve overall efficiency.</a:t>
            </a:r>
            <a:endParaRPr lang="en-US" sz="3600">
              <a:latin typeface="Angsana New"/>
              <a:cs typeface="Angsana New"/>
            </a:endParaRPr>
          </a:p>
        </p:txBody>
      </p:sp>
    </p:spTree>
    <p:extLst>
      <p:ext uri="{BB962C8B-B14F-4D97-AF65-F5344CB8AC3E}">
        <p14:creationId xmlns:p14="http://schemas.microsoft.com/office/powerpoint/2010/main" val="390462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D2B-FF2E-3A3E-17E3-1699458C9858}"/>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PROBLEM STATEMENT:</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A8D9E874-51B8-42A5-01E7-6904F4A33F40}"/>
              </a:ext>
            </a:extLst>
          </p:cNvPr>
          <p:cNvSpPr>
            <a:spLocks noGrp="1"/>
          </p:cNvSpPr>
          <p:nvPr>
            <p:ph idx="1"/>
          </p:nvPr>
        </p:nvSpPr>
        <p:spPr/>
        <p:txBody>
          <a:bodyPr vert="horz" lIns="91440" tIns="45720" rIns="91440" bIns="45720" rtlCol="0" anchor="t">
            <a:noAutofit/>
          </a:bodyPr>
          <a:lstStyle/>
          <a:p>
            <a:pPr>
              <a:buFont typeface="Wingdings" panose="020B0604020202020204" pitchFamily="34" charset="0"/>
              <a:buChar char="Ø"/>
            </a:pPr>
            <a:r>
              <a:rPr lang="en-US" sz="3200" dirty="0">
                <a:solidFill>
                  <a:srgbClr val="0D0D0D"/>
                </a:solidFill>
                <a:latin typeface="Angsana New"/>
                <a:ea typeface="+mn-lt"/>
                <a:cs typeface="+mn-lt"/>
              </a:rPr>
              <a:t>Call centers face several challenges impacting their efficiency and effectiveness. These include managing fluctuating call volumes influenced by seasonality and campaigns, which can lead to longer wait times and reduced customer satisfaction. Optimizing lead conversion involves identifying engagement factors and refining follow-up strategies. Enhancing agent productivity requires monitoring metrics like call handling time and resolution rates, adjusting staffing and training accordingly. Resource allocation poses another challenge, balancing agent capacity, technology needs, and infrastructure costs to meet SLAs efficiently. Addressing these challenges is crucial for maintaining high service standards while managing operational costs effectively in dynamic environments.</a:t>
            </a:r>
            <a:endParaRPr lang="en-US" sz="3200">
              <a:latin typeface="Angsana New"/>
              <a:cs typeface="Angsana New"/>
            </a:endParaRPr>
          </a:p>
        </p:txBody>
      </p:sp>
    </p:spTree>
    <p:extLst>
      <p:ext uri="{BB962C8B-B14F-4D97-AF65-F5344CB8AC3E}">
        <p14:creationId xmlns:p14="http://schemas.microsoft.com/office/powerpoint/2010/main" val="408039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D85B-E598-7900-8B95-8ABFE829F60E}"/>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DATA IMPORT AND PREPROCESSING:</a:t>
            </a:r>
            <a:endParaRPr lang="en-US" b="1"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45D75047-41B7-EB60-49B5-639CC88D483B}"/>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 Importing Excel file into </a:t>
            </a:r>
            <a:r>
              <a:rPr lang="en-US" sz="3600" err="1">
                <a:solidFill>
                  <a:srgbClr val="0D0D0D"/>
                </a:solidFill>
                <a:latin typeface="Angsana New"/>
                <a:ea typeface="+mn-lt"/>
                <a:cs typeface="+mn-lt"/>
              </a:rPr>
              <a:t>Jupyter</a:t>
            </a:r>
            <a:r>
              <a:rPr lang="en-US" sz="3600" dirty="0">
                <a:solidFill>
                  <a:srgbClr val="0D0D0D"/>
                </a:solidFill>
                <a:latin typeface="Angsana New"/>
                <a:ea typeface="+mn-lt"/>
                <a:cs typeface="+mn-lt"/>
              </a:rPr>
              <a:t> Notebook</a:t>
            </a:r>
            <a:endParaRPr lang="en-US" sz="360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 Data cleaning process, including removal of null values and handling of missing data</a:t>
            </a:r>
            <a:endParaRPr lang="en-US" sz="3600">
              <a:latin typeface="Angsana New"/>
              <a:cs typeface="Angsana New"/>
            </a:endParaRPr>
          </a:p>
          <a:p>
            <a:pPr marL="0" indent="0">
              <a:buNone/>
            </a:pPr>
            <a:endParaRPr lang="en-US" sz="6600" dirty="0">
              <a:latin typeface="Angsana New"/>
              <a:cs typeface="Angsana New"/>
            </a:endParaRPr>
          </a:p>
        </p:txBody>
      </p:sp>
    </p:spTree>
    <p:extLst>
      <p:ext uri="{BB962C8B-B14F-4D97-AF65-F5344CB8AC3E}">
        <p14:creationId xmlns:p14="http://schemas.microsoft.com/office/powerpoint/2010/main" val="249130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00189178-0B11-32DF-7713-D117F7FAB102}"/>
              </a:ext>
            </a:extLst>
          </p:cNvPr>
          <p:cNvPicPr>
            <a:picLocks noChangeAspect="1"/>
          </p:cNvPicPr>
          <p:nvPr/>
        </p:nvPicPr>
        <p:blipFill rotWithShape="1">
          <a:blip r:embed="rId2"/>
          <a:srcRect r="-2" b="6263"/>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E31F82-FDD6-208A-DD60-63B234666C04}"/>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3800" b="1" i="0" kern="1200" cap="all" baseline="0">
                <a:solidFill>
                  <a:schemeClr val="tx1"/>
                </a:solidFill>
                <a:latin typeface="+mj-lt"/>
                <a:ea typeface="+mj-ea"/>
                <a:cs typeface="+mj-cs"/>
              </a:rPr>
              <a:t>DATA VISUALIZATION USING TABLEAU:</a:t>
            </a:r>
          </a:p>
        </p:txBody>
      </p:sp>
    </p:spTree>
    <p:extLst>
      <p:ext uri="{BB962C8B-B14F-4D97-AF65-F5344CB8AC3E}">
        <p14:creationId xmlns:p14="http://schemas.microsoft.com/office/powerpoint/2010/main" val="38374384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AF2CEF8-B07E-C6FD-D084-A46B13131A6B}"/>
              </a:ext>
            </a:extLst>
          </p:cNvPr>
          <p:cNvPicPr>
            <a:picLocks noChangeAspect="1"/>
          </p:cNvPicPr>
          <p:nvPr/>
        </p:nvPicPr>
        <p:blipFill rotWithShape="1">
          <a:blip r:embed="rId2"/>
          <a:srcRect t="8506" b="2511"/>
          <a:stretch/>
        </p:blipFill>
        <p:spPr>
          <a:xfrm>
            <a:off x="307775" y="261437"/>
            <a:ext cx="11576450" cy="6335126"/>
          </a:xfrm>
          <a:prstGeom prst="rect">
            <a:avLst/>
          </a:prstGeom>
        </p:spPr>
      </p:pic>
    </p:spTree>
    <p:extLst>
      <p:ext uri="{BB962C8B-B14F-4D97-AF65-F5344CB8AC3E}">
        <p14:creationId xmlns:p14="http://schemas.microsoft.com/office/powerpoint/2010/main" val="7711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0994-E424-D9C5-0D43-3E15A83EB926}"/>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BAR CHART FOR AGENT WISE ATTEMPT NUMBER:</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3379F0A9-FFA6-6715-6F1E-7DCEDB3A0D4F}"/>
              </a:ext>
            </a:extLst>
          </p:cNvPr>
          <p:cNvSpPr>
            <a:spLocks noGrp="1"/>
          </p:cNvSpPr>
          <p:nvPr>
            <p:ph idx="1"/>
          </p:nvPr>
        </p:nvSpPr>
        <p:spPr/>
        <p:txBody>
          <a:bodyPr vert="horz" lIns="91440" tIns="45720" rIns="91440" bIns="45720" rtlCol="0" anchor="t">
            <a:normAutofit/>
          </a:bodyPr>
          <a:lstStyle/>
          <a:p>
            <a:pPr marL="571500" indent="-571500">
              <a:buFont typeface="Wingdings" panose="020B0604020202020204" pitchFamily="34" charset="0"/>
              <a:buChar char="Ø"/>
            </a:pPr>
            <a:r>
              <a:rPr lang="en-US" sz="3600">
                <a:solidFill>
                  <a:srgbClr val="0D0D0D"/>
                </a:solidFill>
                <a:latin typeface="Angsana New"/>
                <a:ea typeface="+mn-lt"/>
                <a:cs typeface="+mn-lt"/>
              </a:rPr>
              <a:t>Visualizes the distribution of attempts made by each agent.</a:t>
            </a:r>
            <a:endParaRPr lang="en-US" sz="3600">
              <a:solidFill>
                <a:srgbClr val="000000"/>
              </a:solidFill>
              <a:latin typeface="Angsana New"/>
              <a:ea typeface="+mn-lt"/>
              <a:cs typeface="Angsana New"/>
            </a:endParaRPr>
          </a:p>
          <a:p>
            <a:pPr marL="571500" indent="-571500">
              <a:buFont typeface="Wingdings" panose="020B0604020202020204" pitchFamily="34" charset="0"/>
              <a:buChar char="Ø"/>
            </a:pPr>
            <a:r>
              <a:rPr lang="en-US" sz="3600" dirty="0">
                <a:solidFill>
                  <a:srgbClr val="0D0D0D"/>
                </a:solidFill>
                <a:latin typeface="Angsana New"/>
                <a:ea typeface="+mn-lt"/>
                <a:cs typeface="+mn-lt"/>
              </a:rPr>
              <a:t>Allows comparison of </a:t>
            </a:r>
            <a:r>
              <a:rPr lang="en-US" sz="3600">
                <a:solidFill>
                  <a:srgbClr val="0D0D0D"/>
                </a:solidFill>
                <a:latin typeface="Angsana New"/>
                <a:ea typeface="+mn-lt"/>
                <a:cs typeface="+mn-lt"/>
              </a:rPr>
              <a:t>attempt numbers across different agents.</a:t>
            </a:r>
            <a:endParaRPr lang="en-US" sz="6600">
              <a:solidFill>
                <a:srgbClr val="000000"/>
              </a:solidFill>
              <a:latin typeface="Angsana New"/>
              <a:ea typeface="+mn-lt"/>
              <a:cs typeface="Angsana New"/>
            </a:endParaRPr>
          </a:p>
          <a:p>
            <a:pPr marL="571500" indent="-571500">
              <a:buFont typeface="Wingdings" panose="020B0604020202020204" pitchFamily="34" charset="0"/>
              <a:buChar char="Ø"/>
            </a:pPr>
            <a:r>
              <a:rPr lang="en-US" sz="3600" dirty="0">
                <a:solidFill>
                  <a:srgbClr val="0D0D0D"/>
                </a:solidFill>
                <a:latin typeface="Angsana New"/>
                <a:ea typeface="+mn-lt"/>
                <a:cs typeface="+mn-lt"/>
              </a:rPr>
              <a:t>Enables identification of top-performing agents based on the number of attempts.</a:t>
            </a:r>
            <a:endParaRPr lang="en-US" dirty="0"/>
          </a:p>
        </p:txBody>
      </p:sp>
    </p:spTree>
    <p:extLst>
      <p:ext uri="{BB962C8B-B14F-4D97-AF65-F5344CB8AC3E}">
        <p14:creationId xmlns:p14="http://schemas.microsoft.com/office/powerpoint/2010/main" val="10981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AB6A-2741-181E-45B1-30F36E61DBAC}"/>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DONUT CHART FOR CALL STATUS WISE DURATION:</a:t>
            </a:r>
            <a:endParaRPr lang="en-US" b="1"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787983C4-E547-C40B-5F0E-71844C929346}"/>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4000" dirty="0">
                <a:solidFill>
                  <a:srgbClr val="0D0D0D"/>
                </a:solidFill>
                <a:latin typeface="Angsana New"/>
                <a:ea typeface="+mn-lt"/>
                <a:cs typeface="+mn-lt"/>
              </a:rPr>
              <a:t>Represents the distribution of call durations based on call status.</a:t>
            </a:r>
            <a:endParaRPr lang="en-US" sz="4000">
              <a:latin typeface="Angsana New"/>
              <a:cs typeface="Angsana New"/>
            </a:endParaRPr>
          </a:p>
          <a:p>
            <a:pPr>
              <a:buFont typeface="Wingdings" panose="020B0604020202020204" pitchFamily="34" charset="0"/>
              <a:buChar char="Ø"/>
            </a:pPr>
            <a:r>
              <a:rPr lang="en-US" sz="4000" dirty="0">
                <a:solidFill>
                  <a:srgbClr val="0D0D0D"/>
                </a:solidFill>
                <a:latin typeface="Angsana New"/>
                <a:ea typeface="+mn-lt"/>
                <a:cs typeface="+mn-lt"/>
              </a:rPr>
              <a:t>Inner circle displays agent duration (seconds) for each call status.</a:t>
            </a:r>
            <a:endParaRPr lang="en-US" sz="4000">
              <a:latin typeface="Angsana New"/>
              <a:cs typeface="Angsana New"/>
            </a:endParaRPr>
          </a:p>
          <a:p>
            <a:pPr>
              <a:buFont typeface="Wingdings" panose="020B0604020202020204" pitchFamily="34" charset="0"/>
              <a:buChar char="Ø"/>
            </a:pPr>
            <a:r>
              <a:rPr lang="en-US" sz="4000" dirty="0">
                <a:solidFill>
                  <a:srgbClr val="0D0D0D"/>
                </a:solidFill>
                <a:latin typeface="Angsana New"/>
                <a:ea typeface="+mn-lt"/>
                <a:cs typeface="+mn-lt"/>
              </a:rPr>
              <a:t>Outer circle displays customer duration (seconds) for each call status.</a:t>
            </a:r>
            <a:endParaRPr lang="en-US" sz="4000">
              <a:latin typeface="Angsana New"/>
              <a:cs typeface="Angsana New"/>
            </a:endParaRPr>
          </a:p>
          <a:p>
            <a:pPr>
              <a:buFont typeface="Wingdings" panose="020B0604020202020204" pitchFamily="34" charset="0"/>
              <a:buChar char="Ø"/>
            </a:pPr>
            <a:r>
              <a:rPr lang="en-US" sz="4000" dirty="0">
                <a:solidFill>
                  <a:srgbClr val="0D0D0D"/>
                </a:solidFill>
                <a:latin typeface="Angsana New"/>
                <a:ea typeface="+mn-lt"/>
                <a:cs typeface="+mn-lt"/>
              </a:rPr>
              <a:t>Provides insights into the duration of calls based on their status.</a:t>
            </a:r>
            <a:endParaRPr lang="en-US" sz="4000" dirty="0">
              <a:latin typeface="Angsana New"/>
              <a:cs typeface="Angsana New"/>
            </a:endParaRPr>
          </a:p>
        </p:txBody>
      </p:sp>
    </p:spTree>
    <p:extLst>
      <p:ext uri="{BB962C8B-B14F-4D97-AF65-F5344CB8AC3E}">
        <p14:creationId xmlns:p14="http://schemas.microsoft.com/office/powerpoint/2010/main" val="301713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0DB5-0628-AC38-10C9-1FB9F5CDE1DB}"/>
              </a:ext>
            </a:extLst>
          </p:cNvPr>
          <p:cNvSpPr>
            <a:spLocks noGrp="1"/>
          </p:cNvSpPr>
          <p:nvPr>
            <p:ph type="title"/>
          </p:nvPr>
        </p:nvSpPr>
        <p:spPr/>
        <p:txBody>
          <a:bodyPr>
            <a:normAutofit/>
          </a:bodyPr>
          <a:lstStyle/>
          <a:p>
            <a:r>
              <a:rPr lang="en-US" b="1" i="1" dirty="0">
                <a:solidFill>
                  <a:srgbClr val="FF0000"/>
                </a:solidFill>
                <a:latin typeface="Angsana New"/>
                <a:ea typeface="+mj-lt"/>
                <a:cs typeface="+mj-lt"/>
              </a:rPr>
              <a:t>TREE MAP FOR ID DETAILS:</a:t>
            </a:r>
            <a:endParaRPr lang="en-US" i="1">
              <a:solidFill>
                <a:srgbClr val="FF0000"/>
              </a:solidFill>
              <a:latin typeface="Angsana New"/>
              <a:cs typeface="Angsana New"/>
            </a:endParaRPr>
          </a:p>
        </p:txBody>
      </p:sp>
      <p:sp>
        <p:nvSpPr>
          <p:cNvPr id="3" name="Content Placeholder 2">
            <a:extLst>
              <a:ext uri="{FF2B5EF4-FFF2-40B4-BE49-F238E27FC236}">
                <a16:creationId xmlns:a16="http://schemas.microsoft.com/office/drawing/2014/main" id="{B382835F-307D-33B8-69BA-36C3E6B27C99}"/>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3600" dirty="0">
                <a:solidFill>
                  <a:srgbClr val="0D0D0D"/>
                </a:solidFill>
                <a:latin typeface="Angsana New"/>
                <a:ea typeface="+mn-lt"/>
                <a:cs typeface="+mn-lt"/>
              </a:rPr>
              <a:t>Utilizes a hierarchical structure to visualize ID details, including call status, lead status, and attempt number.</a:t>
            </a:r>
            <a:endParaRPr lang="en-US" sz="3600" dirty="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Each rectangle within the tree map represents a specific ID, with the size proportional to the associated metric (e.g., duration).</a:t>
            </a:r>
            <a:endParaRPr lang="en-US" sz="3600" dirty="0">
              <a:latin typeface="Angsana New"/>
              <a:cs typeface="Angsana New"/>
            </a:endParaRPr>
          </a:p>
          <a:p>
            <a:pPr>
              <a:buFont typeface="Wingdings" panose="020B0604020202020204" pitchFamily="34" charset="0"/>
              <a:buChar char="Ø"/>
            </a:pPr>
            <a:r>
              <a:rPr lang="en-US" sz="3600" dirty="0">
                <a:solidFill>
                  <a:srgbClr val="0D0D0D"/>
                </a:solidFill>
                <a:latin typeface="Angsana New"/>
                <a:ea typeface="+mn-lt"/>
                <a:cs typeface="+mn-lt"/>
              </a:rPr>
              <a:t>Enables easy identification of patterns and outliers in ID-related metrics.</a:t>
            </a:r>
            <a:endParaRPr lang="en-US" sz="3600" dirty="0">
              <a:latin typeface="Angsana New"/>
              <a:cs typeface="Angsana New"/>
            </a:endParaRPr>
          </a:p>
        </p:txBody>
      </p:sp>
    </p:spTree>
    <p:extLst>
      <p:ext uri="{BB962C8B-B14F-4D97-AF65-F5344CB8AC3E}">
        <p14:creationId xmlns:p14="http://schemas.microsoft.com/office/powerpoint/2010/main" val="85821853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GradientVTI</vt:lpstr>
      <vt:lpstr>OPTIMIZING CALL CENTER OPERATIONS: A DATA-DRIVEN APPROACH</vt:lpstr>
      <vt:lpstr>INTRODUCTION:</vt:lpstr>
      <vt:lpstr>PROBLEM STATEMENT:</vt:lpstr>
      <vt:lpstr>DATA IMPORT AND PREPROCESSING:</vt:lpstr>
      <vt:lpstr>DATA VISUALIZATION USING TABLEAU:</vt:lpstr>
      <vt:lpstr>PowerPoint Presentation</vt:lpstr>
      <vt:lpstr>BAR CHART FOR AGENT WISE ATTEMPT NUMBER:</vt:lpstr>
      <vt:lpstr>DONUT CHART FOR CALL STATUS WISE DURATION:</vt:lpstr>
      <vt:lpstr>TREE MAP FOR ID DETAILS:</vt:lpstr>
      <vt:lpstr>CALL BAR CHART FOR ID WISE CUSTOMER DURATION:</vt:lpstr>
      <vt:lpstr>PIE CHART FOR CAMPAIGN ID WISE AGENT DURATION:</vt:lpstr>
      <vt:lpstr>SIDE-BY-SIDE BARS FOR ADVERTISER ID WISE FROM AND TO CALLING: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122</cp:revision>
  <dcterms:created xsi:type="dcterms:W3CDTF">2024-05-18T07:39:09Z</dcterms:created>
  <dcterms:modified xsi:type="dcterms:W3CDTF">2024-05-18T08:01:21Z</dcterms:modified>
</cp:coreProperties>
</file>