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0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09FA66-1B62-4253-9031-8B95F144F8FD}" v="1171" dt="2024-02-08T07:27:40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5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0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364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26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7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72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4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0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6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1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2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9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4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4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4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7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5300" i="1" spc="750" dirty="0">
                <a:solidFill>
                  <a:schemeClr val="accent1"/>
                </a:solidFill>
                <a:latin typeface="Angsana New"/>
                <a:cs typeface="Angsana New"/>
              </a:rPr>
              <a:t>CARDEKHO USED CAR PRICE PREDICTION</a:t>
            </a:r>
          </a:p>
          <a:p>
            <a:pPr algn="r">
              <a:lnSpc>
                <a:spcPct val="90000"/>
              </a:lnSpc>
            </a:pPr>
            <a:br>
              <a:rPr lang="en-US" sz="2200" spc="750" dirty="0"/>
            </a:br>
            <a:br>
              <a:rPr lang="en-US" sz="2200" spc="750" dirty="0"/>
            </a:br>
            <a:endParaRPr lang="en-US" sz="2200" spc="75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56FB-B566-5C90-49EB-CDB4EB82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latin typeface="Angsana New"/>
                <a:cs typeface="Angsana New"/>
              </a:rPr>
              <a:t>MODEL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07AF-213D-F396-FC8E-6C313FE8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i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Serialization Format:</a:t>
            </a:r>
            <a:endParaRPr lang="en-US" sz="4000" i="1" dirty="0">
              <a:solidFill>
                <a:srgbClr val="F00AAB"/>
              </a:solidFill>
              <a:latin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80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Serialized the Extra Trees Regressor model as 'car_regression_model.pkl'.</a:t>
            </a:r>
            <a:endParaRPr lang="en-US" sz="28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4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ED18-8C64-9DB4-18FF-7EC2406E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82" y="277761"/>
            <a:ext cx="8596668" cy="878349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Angsana New"/>
                <a:cs typeface="Angsana New"/>
              </a:rPr>
              <a:t>MODEL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81CA-BBBB-1BBC-C4D1-57F20BB5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99" y="1533783"/>
            <a:ext cx="8811748" cy="52327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Input Values:</a:t>
            </a:r>
            <a:endParaRPr lang="en-US" sz="2400" dirty="0">
              <a:solidFill>
                <a:srgbClr val="F00AAB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No. of Owners: 1.0</a:t>
            </a:r>
            <a:endParaRPr lang="en-US" sz="2200" dirty="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Car Age: 7.0</a:t>
            </a:r>
            <a:endParaRPr lang="en-US" sz="22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Mileage: 23.1</a:t>
            </a:r>
            <a:endParaRPr lang="en-US" sz="22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Fuel Type: 4.0</a:t>
            </a:r>
            <a:endParaRPr lang="en-US" sz="22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Kilometers Driven: 10.239995502805316</a:t>
            </a:r>
            <a:r>
              <a:rPr lang="en-US" sz="2200" dirty="0">
                <a:solidFill>
                  <a:srgbClr val="0D0D0D"/>
                </a:solidFill>
                <a:latin typeface="Trebuchet MS"/>
                <a:ea typeface="+mn-lt"/>
                <a:cs typeface="+mn-lt"/>
              </a:rPr>
              <a:t> </a:t>
            </a:r>
            <a:r>
              <a:rPr lang="en-US" sz="22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[log-transformed value]</a:t>
            </a:r>
            <a:endParaRPr lang="en-US" sz="2200" dirty="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200" dirty="0">
                <a:solidFill>
                  <a:srgbClr val="000000"/>
                </a:solidFill>
                <a:latin typeface="Angsana New"/>
                <a:ea typeface="+mn-lt"/>
                <a:cs typeface="+mn-lt"/>
              </a:rPr>
              <a:t>Features : 129.000000</a:t>
            </a:r>
            <a:endParaRPr lang="en-US" sz="2200" dirty="0">
              <a:solidFill>
                <a:srgbClr val="404040"/>
              </a:solidFill>
              <a:latin typeface="Angsana New"/>
              <a:ea typeface="+mn-lt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200" dirty="0">
                <a:solidFill>
                  <a:srgbClr val="000000"/>
                </a:solidFill>
                <a:latin typeface="Angsana New"/>
                <a:ea typeface="+mn-lt"/>
                <a:cs typeface="+mn-lt"/>
              </a:rPr>
              <a:t>Model: 133.000000</a:t>
            </a:r>
            <a:endParaRPr lang="en-US" sz="2200" dirty="0">
              <a:solidFill>
                <a:srgbClr val="404040"/>
              </a:solidFill>
              <a:latin typeface="Angsana New"/>
              <a:ea typeface="+mn-lt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200" dirty="0">
                <a:solidFill>
                  <a:srgbClr val="000000"/>
                </a:solidFill>
                <a:latin typeface="Angsana New"/>
                <a:ea typeface="+mn-lt"/>
                <a:cs typeface="+mn-lt"/>
              </a:rPr>
              <a:t>location : 224.000000</a:t>
            </a:r>
            <a:endParaRPr lang="en-US" sz="22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4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Predicted Price:</a:t>
            </a:r>
            <a:endParaRPr lang="en-US" sz="2400" dirty="0">
              <a:solidFill>
                <a:srgbClr val="F00AAB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200" dirty="0">
                <a:solidFill>
                  <a:srgbClr val="000000"/>
                </a:solidFill>
                <a:latin typeface="Angsana New"/>
                <a:ea typeface="+mn-lt"/>
                <a:cs typeface="+mn-lt"/>
              </a:rPr>
              <a:t>94494.79191949 </a:t>
            </a: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[Display the predicted price]</a:t>
            </a:r>
            <a:endParaRPr lang="en-US" sz="2400">
              <a:latin typeface="Angsana New"/>
              <a:cs typeface="Angsana New"/>
            </a:endParaRPr>
          </a:p>
          <a:p>
            <a:pPr marL="0" indent="0">
              <a:buClr>
                <a:srgbClr val="EB3D9F"/>
              </a:buClr>
              <a:buNone/>
            </a:pP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B269-C44A-424F-AD5C-93FDE560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317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Angsana New"/>
                <a:cs typeface="Angsana New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61FF-5A84-412C-8EBE-1E2086B9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66" y="1896348"/>
            <a:ext cx="8596668" cy="44154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Accurate Valuations for Sellers:</a:t>
            </a:r>
            <a:endParaRPr lang="en-US" sz="2400" dirty="0">
              <a:solidFill>
                <a:srgbClr val="F00AAB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Sellers can confidently determine competitive prices for their used cars based on real-time data, optimizing their listings for a successful sale.</a:t>
            </a:r>
            <a:endParaRPr lang="en-US" sz="24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4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Informed Buying Decisions for Consumers:</a:t>
            </a:r>
            <a:endParaRPr lang="en-US" sz="2400" dirty="0">
              <a:solidFill>
                <a:srgbClr val="F00AAB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Prospective buyers gain access to reliable predictions, empowering them to make informed decisions and negotiate fair deals in the used car market.</a:t>
            </a:r>
            <a:endParaRPr lang="en-US" sz="24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4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Streamlining Transactions:</a:t>
            </a:r>
            <a:endParaRPr lang="en-US" sz="2400" dirty="0">
              <a:solidFill>
                <a:srgbClr val="F00AAB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The project streamlines the buying and selling process by providing a user-friendly interface to predict used car prices efficiently.</a:t>
            </a:r>
            <a:endParaRPr lang="en-US" sz="24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D6EE-E4E6-F65C-ADA5-109EED7C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>
                <a:latin typeface="Angsana New"/>
                <a:cs typeface="Angsana New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46195-F227-9C7C-2DA8-EC4737327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Marketplace Transparency:</a:t>
            </a:r>
            <a:endParaRPr lang="en-US" sz="2400" dirty="0">
              <a:solidFill>
                <a:srgbClr val="F00AAB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0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Promotes transparency within the used car marketplace, fostering trust and efficiency for both sellers and buyers.</a:t>
            </a:r>
            <a:endParaRPr lang="en-US" sz="20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4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Continuous Improvement:</a:t>
            </a:r>
            <a:endParaRPr lang="en-US" sz="2400" dirty="0">
              <a:solidFill>
                <a:srgbClr val="F00AAB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0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The model's flexibility allows for continuous improvement, enabling the incorporation of additional features and exploration of advanced algorithms for enhanced accuracy.</a:t>
            </a:r>
            <a:endParaRPr lang="en-US" sz="20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4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Contributing to Automotive Trust:</a:t>
            </a:r>
            <a:endParaRPr lang="en-US" sz="2400" dirty="0">
              <a:solidFill>
                <a:srgbClr val="404040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0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By offering a precise valuation tool, our project contributes to building trust in the automotive industry, ensuring fair and transparent transactions.</a:t>
            </a:r>
            <a:endParaRPr lang="en-US" sz="20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sz="32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290913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075829-0507-EF39-A277-32D8E11A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 i="1">
                <a:solidFill>
                  <a:schemeClr val="accent1"/>
                </a:solidFill>
              </a:rPr>
              <a:t>Empower Your Journey in the Used Car Market with Accurate Price Predictions!</a:t>
            </a:r>
          </a:p>
        </p:txBody>
      </p:sp>
    </p:spTree>
    <p:extLst>
      <p:ext uri="{BB962C8B-B14F-4D97-AF65-F5344CB8AC3E}">
        <p14:creationId xmlns:p14="http://schemas.microsoft.com/office/powerpoint/2010/main" val="2404706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9A489E-57C9-7904-1003-A1D4F956F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9" b="20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91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E1CB-DCA9-DFC3-16ED-5283BEEC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0277"/>
            <a:ext cx="8596668" cy="939801"/>
          </a:xfrm>
        </p:spPr>
        <p:txBody>
          <a:bodyPr>
            <a:normAutofit/>
          </a:bodyPr>
          <a:lstStyle/>
          <a:p>
            <a:r>
              <a:rPr lang="en-US" sz="4400" b="1" i="1" dirty="0">
                <a:latin typeface="Angsana New"/>
                <a:cs typeface="Angsana New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45F2-A3C0-855D-5B3E-823ADE981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28" y="1275687"/>
            <a:ext cx="9088280" cy="51835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Welcome to our innovative project, reshaping how we approach used car transactions. By harnessing data science, we aim to provide accurate price predictions, empowering both sellers and buyers in a marketplace characterized by trust and transparency.</a:t>
            </a:r>
            <a:endParaRPr lang="en-US" sz="24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8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Objectives:</a:t>
            </a:r>
            <a:endParaRPr lang="en-US" sz="2800">
              <a:solidFill>
                <a:srgbClr val="F00AAB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b="1" dirty="0">
                <a:latin typeface="Angsana New"/>
                <a:ea typeface="+mn-lt"/>
                <a:cs typeface="+mn-lt"/>
              </a:rPr>
              <a:t>Accurate Valuations:</a:t>
            </a: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Assist sellers in determining competitive and fair prices.</a:t>
            </a:r>
            <a:endParaRPr lang="en-US" sz="24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b="1" dirty="0">
                <a:latin typeface="Angsana New"/>
                <a:ea typeface="+mn-lt"/>
                <a:cs typeface="+mn-lt"/>
              </a:rPr>
              <a:t>Informed Decisions:</a:t>
            </a: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Empower buyers with insights for well-informed choices.</a:t>
            </a:r>
            <a:endParaRPr lang="en-US" sz="24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8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Journey Highlights:</a:t>
            </a:r>
            <a:endParaRPr lang="en-US" sz="2800">
              <a:solidFill>
                <a:srgbClr val="F00AAB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b="1" dirty="0">
                <a:latin typeface="Angsana New"/>
                <a:ea typeface="+mn-lt"/>
                <a:cs typeface="+mn-lt"/>
              </a:rPr>
              <a:t>Data-Driven Insights:</a:t>
            </a: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Extract meaningful insights through exploratory data analysis (EDA).</a:t>
            </a:r>
            <a:endParaRPr lang="en-US" sz="24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b="1" dirty="0">
                <a:latin typeface="Angsana New"/>
                <a:ea typeface="+mn-lt"/>
                <a:cs typeface="+mn-lt"/>
              </a:rPr>
              <a:t>Model Mastery:</a:t>
            </a: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Navigate algorithms to select the most potent model for predictions.</a:t>
            </a:r>
            <a:endParaRPr lang="en-US" sz="24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b="1" dirty="0">
                <a:latin typeface="Angsana New"/>
                <a:ea typeface="+mn-lt"/>
                <a:cs typeface="+mn-lt"/>
              </a:rPr>
              <a:t>User-Friendly Interface:</a:t>
            </a: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 Develop an easy-to-use tool for predicting prices based on key features.</a:t>
            </a:r>
            <a:endParaRPr lang="en-US" sz="2400">
              <a:latin typeface="Angsana New"/>
              <a:cs typeface="Angsana New"/>
            </a:endParaRPr>
          </a:p>
          <a:p>
            <a:pPr marL="0" indent="0">
              <a:buClr>
                <a:srgbClr val="EB3D9F"/>
              </a:buClr>
              <a:buNone/>
            </a:pPr>
            <a:br>
              <a:rPr lang="en-US" dirty="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360440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539CFF-E747-3B6D-8906-C86FB7D5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 b="1" i="1">
                <a:solidFill>
                  <a:schemeClr val="accent1"/>
                </a:solidFill>
              </a:rPr>
              <a:t>Join us on this journey to revolutionize the used car market—one prediction at a time!</a:t>
            </a:r>
            <a:endParaRPr lang="en-US" sz="3400" i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4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16F9-A597-06F8-41BC-F1072106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dirty="0">
                <a:latin typeface="Angsana New"/>
                <a:cs typeface="Angsana New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DC41-5EC5-8843-338B-E54BC2C9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Objective:</a:t>
            </a:r>
            <a:endParaRPr lang="en-US" sz="2400" dirty="0">
              <a:solidFill>
                <a:srgbClr val="F00AAB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Predict used car prices accurately by analyzing a diverse dataset.</a:t>
            </a:r>
            <a:endParaRPr lang="en-US" sz="24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4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Key Factors:</a:t>
            </a:r>
            <a:endParaRPr lang="en-US" sz="2400" dirty="0">
              <a:solidFill>
                <a:srgbClr val="F00AAB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Car model, number of owners, age, mileage, fuel type, kilometers driven, features, and location.</a:t>
            </a:r>
            <a:endParaRPr lang="en-US" sz="2400">
              <a:latin typeface="Angsana New"/>
              <a:cs typeface="Angsana New"/>
            </a:endParaRPr>
          </a:p>
          <a:p>
            <a:pPr marL="0" indent="0">
              <a:buClr>
                <a:srgbClr val="EB3D9F"/>
              </a:buCl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B4C3-1A9D-EF5C-025D-0C817015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>
                <a:latin typeface="Angsana New"/>
                <a:cs typeface="Angsana New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927F2-17DD-7967-16C1-0AECA5A6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Tools Utilized:</a:t>
            </a:r>
            <a:endParaRPr lang="en-US" sz="2800" b="1" dirty="0">
              <a:solidFill>
                <a:srgbClr val="F00AAB"/>
              </a:solidFill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0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Pandas</a:t>
            </a:r>
            <a:endParaRPr lang="en-US" sz="20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0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NumPy</a:t>
            </a:r>
            <a:endParaRPr lang="en-US" sz="20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0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Scikit-learn</a:t>
            </a:r>
            <a:endParaRPr lang="en-US" sz="20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00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XGBoos</a:t>
            </a:r>
            <a:endParaRPr lang="en-US" sz="20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4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43AA-42D9-7065-6961-206A066E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73" y="240890"/>
            <a:ext cx="9002249" cy="1136446"/>
          </a:xfrm>
        </p:spPr>
        <p:txBody>
          <a:bodyPr/>
          <a:lstStyle/>
          <a:p>
            <a:r>
              <a:rPr lang="en-US" sz="4800" b="1" i="1" dirty="0">
                <a:latin typeface="Angsana New"/>
                <a:cs typeface="Angsana New"/>
              </a:rPr>
              <a:t>EDA </a:t>
            </a:r>
            <a:r>
              <a:rPr lang="en-US" sz="4800" dirty="0">
                <a:latin typeface="Angsana New"/>
                <a:cs typeface="Angsana New"/>
              </a:rPr>
              <a:t>- </a:t>
            </a:r>
            <a:r>
              <a:rPr lang="en-US" sz="4800" b="1" i="1" dirty="0">
                <a:solidFill>
                  <a:srgbClr val="F00AAB"/>
                </a:solidFill>
                <a:latin typeface="Angsana New"/>
                <a:ea typeface="+mj-lt"/>
                <a:cs typeface="+mj-lt"/>
              </a:rPr>
              <a:t>Exploratory Data Analysis</a:t>
            </a:r>
            <a:endParaRPr lang="en-US" sz="4800" i="1" dirty="0">
              <a:solidFill>
                <a:srgbClr val="F00AAB"/>
              </a:solidFill>
              <a:latin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A14D0-51D1-0F25-256E-BF32295A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71" y="1804171"/>
            <a:ext cx="9592182" cy="4765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Univariate Analysis:</a:t>
            </a:r>
            <a:endParaRPr lang="en-US" sz="2800" dirty="0">
              <a:solidFill>
                <a:srgbClr val="F00AAB"/>
              </a:solidFill>
              <a:latin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Histograms for key features:</a:t>
            </a:r>
            <a:endParaRPr lang="en-US" sz="2400">
              <a:latin typeface="Angsana New"/>
              <a:cs typeface="Angsana New"/>
            </a:endParaRPr>
          </a:p>
          <a:p>
            <a:pPr lvl="2">
              <a:buClr>
                <a:srgbClr val="EB3D9F"/>
              </a:buClr>
              <a:buFont typeface="Wingdings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No. of Owners</a:t>
            </a:r>
            <a:endParaRPr lang="en-US" sz="2400">
              <a:latin typeface="Angsana New"/>
              <a:cs typeface="Angsana New"/>
            </a:endParaRPr>
          </a:p>
          <a:p>
            <a:pPr lvl="2">
              <a:buClr>
                <a:srgbClr val="EB3D9F"/>
              </a:buClr>
              <a:buFont typeface="Wingdings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Car Age</a:t>
            </a:r>
            <a:endParaRPr lang="en-US" sz="2400">
              <a:latin typeface="Angsana New"/>
              <a:cs typeface="Angsana New"/>
            </a:endParaRPr>
          </a:p>
          <a:p>
            <a:pPr lvl="2">
              <a:buClr>
                <a:srgbClr val="EB3D9F"/>
              </a:buClr>
              <a:buFont typeface="Wingdings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Mileage</a:t>
            </a:r>
            <a:endParaRPr lang="en-US" sz="2400">
              <a:latin typeface="Angsana New"/>
              <a:cs typeface="Angsana New"/>
            </a:endParaRPr>
          </a:p>
          <a:p>
            <a:pPr lvl="2">
              <a:buClr>
                <a:srgbClr val="EB3D9F"/>
              </a:buClr>
              <a:buFont typeface="Wingdings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Kilometers Driven</a:t>
            </a:r>
            <a:endParaRPr lang="en-US" sz="2400">
              <a:latin typeface="Angsana New"/>
              <a:cs typeface="Angsana New"/>
            </a:endParaRPr>
          </a:p>
          <a:p>
            <a:pPr lvl="2">
              <a:buClr>
                <a:srgbClr val="EB3D9F"/>
              </a:buClr>
              <a:buFont typeface="Wingdings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Fuel Type</a:t>
            </a:r>
            <a:endParaRPr lang="en-US" sz="2400">
              <a:latin typeface="Angsana New"/>
              <a:cs typeface="Angsana New"/>
            </a:endParaRPr>
          </a:p>
          <a:p>
            <a:pPr lvl="2">
              <a:buClr>
                <a:srgbClr val="EB3D9F"/>
              </a:buClr>
              <a:buFont typeface="Wingdings" charset="2"/>
              <a:buChar char="§"/>
            </a:pP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Price</a:t>
            </a:r>
            <a:endParaRPr lang="en-US" sz="2400">
              <a:solidFill>
                <a:srgbClr val="404040"/>
              </a:solidFill>
              <a:latin typeface="Angsana New"/>
              <a:ea typeface="+mn-lt"/>
              <a:cs typeface="+mn-lt"/>
            </a:endParaRPr>
          </a:p>
          <a:p>
            <a:pPr>
              <a:buClr>
                <a:srgbClr val="EB3D9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4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0060-ECFA-95B3-9EA3-83A8ED0F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1" dirty="0">
                <a:latin typeface="Angsana New"/>
                <a:cs typeface="Angsana New"/>
              </a:rPr>
              <a:t>EDA </a:t>
            </a:r>
            <a:r>
              <a:rPr lang="en-US" sz="4800" dirty="0">
                <a:latin typeface="Angsana New"/>
                <a:cs typeface="Angsana New"/>
              </a:rPr>
              <a:t>- </a:t>
            </a:r>
            <a:r>
              <a:rPr lang="en-US" sz="4800" b="1" i="1" dirty="0">
                <a:solidFill>
                  <a:srgbClr val="F00AAB"/>
                </a:solidFill>
                <a:latin typeface="Angsana New"/>
                <a:cs typeface="Angsana New"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90D1-8FEB-405B-5158-E7142651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Bivariate Analysis:</a:t>
            </a:r>
            <a:endParaRPr lang="en-US" sz="2800" b="1">
              <a:solidFill>
                <a:srgbClr val="F00AAB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Scatter plots showing relationships between features and the target variable (Price).</a:t>
            </a:r>
            <a:endParaRPr lang="en-US" sz="24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8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Categorical Variables Analysis:</a:t>
            </a:r>
            <a:endParaRPr lang="en-US" sz="2800">
              <a:solidFill>
                <a:srgbClr val="F00AAB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Count plots for Fuel Type and Location.</a:t>
            </a:r>
            <a:endParaRPr lang="en-US" sz="24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800" b="1" dirty="0">
                <a:solidFill>
                  <a:srgbClr val="F00AAB"/>
                </a:solidFill>
                <a:latin typeface="Angsana New"/>
                <a:ea typeface="+mn-lt"/>
                <a:cs typeface="Angsana New"/>
              </a:rPr>
              <a:t>Correlation Analysis:</a:t>
            </a:r>
            <a:endParaRPr lang="en-US" sz="2800" b="1">
              <a:solidFill>
                <a:srgbClr val="F00AAB"/>
              </a:solidFill>
              <a:latin typeface="Trebuchet MS" panose="020B0603020202020204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4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Heatmap displaying the correlation matrix.</a:t>
            </a:r>
            <a:endParaRPr lang="en-US" sz="24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51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9626-3F38-7946-899B-E7CE072A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latin typeface="Angsana New"/>
                <a:cs typeface="Angsana New"/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FE79-5459-21CE-9D1B-C17C0C60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12" y="1865622"/>
            <a:ext cx="8694990" cy="47288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Algorithms Tested:</a:t>
            </a:r>
            <a:endParaRPr lang="en-US" sz="2400" dirty="0">
              <a:solidFill>
                <a:srgbClr val="F00AAB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1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Decision Tree</a:t>
            </a:r>
            <a:endParaRPr lang="en-US" sz="1800" dirty="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1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Extra Trees</a:t>
            </a:r>
            <a:endParaRPr lang="en-US" sz="18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1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Random Forest</a:t>
            </a:r>
            <a:endParaRPr lang="en-US" sz="18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180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XGBoost</a:t>
            </a:r>
            <a:endParaRPr lang="en-US" sz="18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1800" err="1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KNeighbors</a:t>
            </a:r>
            <a:endParaRPr lang="en-US" sz="18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1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Gradient Boosting</a:t>
            </a:r>
            <a:endParaRPr lang="en-US" sz="18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1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SVR</a:t>
            </a:r>
            <a:endParaRPr lang="en-US" sz="1800"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18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Gaussian Process</a:t>
            </a:r>
            <a:endParaRPr lang="en-US" sz="1800" dirty="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r>
              <a:rPr lang="en-US" sz="2400" b="1" dirty="0">
                <a:solidFill>
                  <a:srgbClr val="F00AAB"/>
                </a:solidFill>
                <a:latin typeface="Angsana New"/>
                <a:ea typeface="+mn-lt"/>
                <a:cs typeface="+mn-lt"/>
              </a:rPr>
              <a:t>Final Model:</a:t>
            </a:r>
            <a:endParaRPr lang="en-US" sz="2400" dirty="0">
              <a:solidFill>
                <a:srgbClr val="404040"/>
              </a:solidFill>
              <a:latin typeface="Angsana New"/>
              <a:cs typeface="Angsana New"/>
            </a:endParaRPr>
          </a:p>
          <a:p>
            <a:pPr lvl="1">
              <a:buClr>
                <a:srgbClr val="EB3D9F"/>
              </a:buClr>
              <a:buFont typeface="Courier New" charset="2"/>
              <a:buChar char="o"/>
            </a:pPr>
            <a:r>
              <a:rPr lang="en-US" sz="2000" dirty="0">
                <a:solidFill>
                  <a:srgbClr val="0D0D0D"/>
                </a:solidFill>
                <a:latin typeface="Angsana New"/>
                <a:ea typeface="+mn-lt"/>
                <a:cs typeface="+mn-lt"/>
              </a:rPr>
              <a:t>Selected Extra Trees Regressor based on superior performance.</a:t>
            </a:r>
            <a:endParaRPr lang="en-US" sz="2000">
              <a:latin typeface="Angsana New"/>
              <a:cs typeface="Angsana New"/>
            </a:endParaRPr>
          </a:p>
          <a:p>
            <a:pPr>
              <a:buClr>
                <a:srgbClr val="EB3D9F"/>
              </a:buClr>
            </a:pPr>
            <a:endParaRPr lang="en-US" dirty="0">
              <a:solidFill>
                <a:srgbClr val="404040"/>
              </a:solidFill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9850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31D3-1C29-767A-120B-B25181A6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34" y="231600"/>
            <a:ext cx="8596668" cy="756800"/>
          </a:xfrm>
        </p:spPr>
        <p:txBody>
          <a:bodyPr>
            <a:normAutofit fontScale="90000"/>
          </a:bodyPr>
          <a:lstStyle/>
          <a:p>
            <a:r>
              <a:rPr lang="en-US" sz="4400" b="1" i="1" dirty="0">
                <a:latin typeface="Angsana New"/>
                <a:cs typeface="Angsana New"/>
              </a:rPr>
              <a:t>MODEL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8917E4-F1E1-B9B0-487C-83ED82BB2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555332"/>
              </p:ext>
            </p:extLst>
          </p:nvPr>
        </p:nvGraphicFramePr>
        <p:xfrm>
          <a:off x="515863" y="1548588"/>
          <a:ext cx="9100224" cy="406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3408">
                  <a:extLst>
                    <a:ext uri="{9D8B030D-6E8A-4147-A177-3AD203B41FA5}">
                      <a16:colId xmlns:a16="http://schemas.microsoft.com/office/drawing/2014/main" val="2371433679"/>
                    </a:ext>
                  </a:extLst>
                </a:gridCol>
                <a:gridCol w="3033408">
                  <a:extLst>
                    <a:ext uri="{9D8B030D-6E8A-4147-A177-3AD203B41FA5}">
                      <a16:colId xmlns:a16="http://schemas.microsoft.com/office/drawing/2014/main" val="2799818145"/>
                    </a:ext>
                  </a:extLst>
                </a:gridCol>
                <a:gridCol w="3033408">
                  <a:extLst>
                    <a:ext uri="{9D8B030D-6E8A-4147-A177-3AD203B41FA5}">
                      <a16:colId xmlns:a16="http://schemas.microsoft.com/office/drawing/2014/main" val="1801317510"/>
                    </a:ext>
                  </a:extLst>
                </a:gridCol>
              </a:tblGrid>
              <a:tr h="4515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Trebuchet MS"/>
                        </a:rPr>
                        <a:t>TRAINING 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00559"/>
                  </a:ext>
                </a:extLst>
              </a:tr>
              <a:tr h="451536">
                <a:tc>
                  <a:txBody>
                    <a:bodyPr/>
                    <a:lstStyle/>
                    <a:p>
                      <a:r>
                        <a:rPr lang="en-US" dirty="0" err="1"/>
                        <a:t>DecisionTree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0.9999937689906662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-0.43505707326529386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499013"/>
                  </a:ext>
                </a:extLst>
              </a:tr>
              <a:tr h="451536">
                <a:tc>
                  <a:txBody>
                    <a:bodyPr/>
                    <a:lstStyle/>
                    <a:p>
                      <a:r>
                        <a:rPr lang="en-US" dirty="0" err="1"/>
                        <a:t>ExtraTrees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0.9999937689906662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0.23260364740441308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8287"/>
                  </a:ext>
                </a:extLst>
              </a:tr>
              <a:tr h="451536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0.898949709728722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0.1263428898001253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122185"/>
                  </a:ext>
                </a:extLst>
              </a:tr>
              <a:tr h="451536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0.9999936561825878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-0.04705056114548389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42956"/>
                  </a:ext>
                </a:extLst>
              </a:tr>
              <a:tr h="451536">
                <a:tc>
                  <a:txBody>
                    <a:bodyPr/>
                    <a:lstStyle/>
                    <a:p>
                      <a:r>
                        <a:rPr lang="en-US" dirty="0" err="1"/>
                        <a:t>KNeighbours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0.4232358133100662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-0.02360992428101616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58438"/>
                  </a:ext>
                </a:extLst>
              </a:tr>
              <a:tr h="451536">
                <a:tc>
                  <a:txBody>
                    <a:bodyPr/>
                    <a:lstStyle/>
                    <a:p>
                      <a:r>
                        <a:rPr lang="en-US" dirty="0" err="1"/>
                        <a:t>GradiantBoosting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0.9328277042750583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-0.058092043985825015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41705"/>
                  </a:ext>
                </a:extLst>
              </a:tr>
              <a:tr h="451536">
                <a:tc>
                  <a:txBody>
                    <a:bodyPr/>
                    <a:lstStyle/>
                    <a:p>
                      <a:r>
                        <a:rPr lang="en-US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-0.003628492444455844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-0.0046237609296557736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0619"/>
                  </a:ext>
                </a:extLst>
              </a:tr>
              <a:tr h="4515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GaussianProcess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0.9999937689906662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-0.0052051507746098125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37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38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CARDEKHO USED CAR PRICE PREDICTION   </vt:lpstr>
      <vt:lpstr>INTRODUCTION</vt:lpstr>
      <vt:lpstr>Join us on this journey to revolutionize the used car market—one prediction at a time!</vt:lpstr>
      <vt:lpstr>PROBLEM STATEMENT</vt:lpstr>
      <vt:lpstr>TOOLS USED</vt:lpstr>
      <vt:lpstr>EDA - Exploratory Data Analysis</vt:lpstr>
      <vt:lpstr>EDA - Exploratory Data Analysis</vt:lpstr>
      <vt:lpstr>MODEL SELECTION</vt:lpstr>
      <vt:lpstr>MODEL PERFORMANCE</vt:lpstr>
      <vt:lpstr>MODEL SERIALIZATION</vt:lpstr>
      <vt:lpstr>MODEL PREDICTION</vt:lpstr>
      <vt:lpstr>CONCLUSION</vt:lpstr>
      <vt:lpstr>CONCLUSION</vt:lpstr>
      <vt:lpstr>Empower Your Journey in the Used Car Market with Accurate Price Predictions!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308</cp:revision>
  <dcterms:created xsi:type="dcterms:W3CDTF">2024-02-08T06:33:55Z</dcterms:created>
  <dcterms:modified xsi:type="dcterms:W3CDTF">2024-02-08T07:29:29Z</dcterms:modified>
</cp:coreProperties>
</file>