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81E57-D148-49B1-B4E8-8DC8FFDE91DC}" v="563" dt="2024-03-05T05:47:57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5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3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5959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18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60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22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7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9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1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2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8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3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9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4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7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i="1">
                <a:solidFill>
                  <a:schemeClr val="accent1"/>
                </a:solidFill>
              </a:rPr>
              <a:t>FINANCIAL RISK DETECTION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7871971" y="999460"/>
            <a:ext cx="3123620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Using Machine Learning and Exploratory Data Analysis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758D-178D-3C1E-C5A9-E9FDED02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i="1" dirty="0">
                <a:latin typeface="Angsana New"/>
                <a:ea typeface="+mj-lt"/>
                <a:cs typeface="+mj-lt"/>
              </a:rPr>
              <a:t>EDA ANALYSIS MENU:</a:t>
            </a:r>
            <a:endParaRPr lang="en-US" sz="4900" i="1" dirty="0">
              <a:latin typeface="Angsana New"/>
              <a:cs typeface="Angsana New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7C31-C036-6F3C-EA7C-E13837418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EB3D9F"/>
              </a:buClr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Tabs: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Tab 1 (Univariate Analysis):</a:t>
            </a:r>
            <a:r>
              <a:rPr lang="en-US" sz="20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 Provides insights into individual variables with radio buttons for specific analysis types.</a:t>
            </a:r>
            <a:endParaRPr lang="en-US" sz="20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Tab 2 (Bivariate Bar Analysis):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Displays bar graphs illustrating relationships between two variables.</a:t>
            </a:r>
            <a:endParaRPr lang="en-US" sz="20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Tab 3 (Bivariate Relationship Analysis):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Presents an analysis of relationships between various pairs of variables.</a:t>
            </a:r>
            <a:endParaRPr lang="en-US" sz="20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Tab 4 (Merged Univariate Analysis):</a:t>
            </a:r>
            <a:r>
              <a:rPr lang="en-US" sz="20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 Offers insights from a merged perspective, considering multiple variables simultaneously.</a:t>
            </a:r>
            <a:endParaRPr lang="en-US" sz="20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Tab 5 (Merged Point Plot Analysis):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Provides point plot analyses based on merged data.</a:t>
            </a:r>
            <a:endParaRPr lang="en-US" sz="20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sz="3200" dirty="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87443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2419-ED63-FF06-E3E6-F1E6EF58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14" y="682752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i="1" dirty="0">
                <a:latin typeface="Angsana New"/>
                <a:ea typeface="Söhne"/>
                <a:cs typeface="Söhne"/>
              </a:rPr>
              <a:t>EXPLORATION MENU:</a:t>
            </a:r>
            <a:endParaRPr lang="en-US" dirty="0">
              <a:latin typeface="Angsana New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1BE8-A410-E6B0-F624-6502CD85D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Answers to Questions:</a:t>
            </a:r>
            <a:r>
              <a:rPr lang="en-US" sz="36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 This section addresses specific questions posed in the problem statement document. Users can explore and understand the dataset more comprehensively.</a:t>
            </a:r>
            <a:endParaRPr lang="en-US" sz="36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sz="4800" dirty="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378593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C6CD-94B5-0FE7-51B7-51A4237A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ngsana New"/>
                <a:cs typeface="Angsana New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707D-3D39-4037-3CF0-BD59663F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This financial risk detection project successfully leveraged a combination of data exploration, machine learning, and an interactive </a:t>
            </a:r>
            <a:r>
              <a:rPr lang="en-US" sz="2800" dirty="0" err="1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Streamlit</a:t>
            </a:r>
            <a:r>
              <a:rPr lang="en-US" sz="2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 interface. By merging and analyzing both previous and recent customer data, we developed a robust model, primarily utilizing the Random Forest Classifier. The </a:t>
            </a:r>
            <a:r>
              <a:rPr lang="en-US" sz="2800" dirty="0" err="1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Streamlit</a:t>
            </a:r>
            <a:r>
              <a:rPr lang="en-US" sz="2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 page provides an accessible platform for users to predict whether a customer is a defaulter or </a:t>
            </a:r>
            <a:r>
              <a:rPr lang="en-US" sz="2800" dirty="0" err="1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repayer</a:t>
            </a:r>
            <a:r>
              <a:rPr lang="en-US" sz="2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, explore the dataset through extensive EDA, and gain insights into the underlying financial risk factors. This project showcases the effectiveness of data-driven approaches in making informed decisions regarding loan approvals, contributing to enhanced risk management in the financial domain.</a:t>
            </a:r>
            <a:endParaRPr lang="en-US" sz="280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36692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0F24A4-F1B9-0E6A-D224-A4C900357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9" b="20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8F5D-2A41-DD06-0B4A-04E65863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>
                <a:latin typeface="Angsana New"/>
                <a:cs typeface="Angsana New"/>
              </a:rPr>
              <a:t>PROBLEM STATEMENT</a:t>
            </a:r>
            <a:endParaRPr lang="en-US" i="1" dirty="0">
              <a:latin typeface="Angsana New"/>
              <a:cs typeface="Angsana New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AB3E-F378-F45D-8269-D117A5EB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Develop a predictive model to determine whether a loan applicant is likely to be a defaulter or a </a:t>
            </a:r>
            <a:r>
              <a:rPr lang="en-US" sz="3600" err="1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repayer</a:t>
            </a:r>
            <a:r>
              <a:rPr lang="en-US" sz="36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. The goal is to help financial institutions identify and manage potential risks associated with loan approvals, ensuring a more informed and stable lending process</a:t>
            </a:r>
            <a:r>
              <a:rPr lang="en-US" sz="1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.</a:t>
            </a:r>
            <a:endParaRPr lang="en-US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332407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3B8A-BDAA-EB92-2695-B49F08C2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>
                <a:latin typeface="Angsana New"/>
                <a:cs typeface="Angsana New"/>
              </a:rPr>
              <a:t>TOOLS USED</a:t>
            </a:r>
            <a:endParaRPr lang="en-US" sz="4400" b="1" i="1">
              <a:latin typeface="Angsana New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AB96-D454-8A5B-761D-AC3227C3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74" y="1810069"/>
            <a:ext cx="8771928" cy="42312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 </a:t>
            </a:r>
            <a:r>
              <a:rPr lang="en-US" sz="3600" dirty="0" err="1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Jupyter</a:t>
            </a:r>
            <a:r>
              <a:rPr lang="en-US" sz="36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 Notebook</a:t>
            </a:r>
            <a:endParaRPr lang="en-US" sz="36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36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 Python Libraries: </a:t>
            </a:r>
            <a:endParaRPr lang="en-US" sz="3600" dirty="0">
              <a:solidFill>
                <a:srgbClr val="404040"/>
              </a:solidFill>
              <a:latin typeface="Angsana New"/>
              <a:ea typeface="+mn-lt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3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Pandas, NumPy, Scikit-Learn, </a:t>
            </a:r>
            <a:r>
              <a:rPr lang="en-US" sz="3400" dirty="0" err="1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Streamlit</a:t>
            </a:r>
            <a:endParaRPr lang="en-US" sz="34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36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 Visual Studio Code (VS Code)</a:t>
            </a:r>
            <a:endParaRPr lang="en-US" sz="3600" dirty="0">
              <a:latin typeface="Angsana New"/>
            </a:endParaRPr>
          </a:p>
          <a:p>
            <a:pPr>
              <a:buClr>
                <a:srgbClr val="EB3D9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8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28FB-3804-1DB4-9223-429EBBA9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2920"/>
            <a:ext cx="8589048" cy="1320800"/>
          </a:xfrm>
        </p:spPr>
        <p:txBody>
          <a:bodyPr/>
          <a:lstStyle/>
          <a:p>
            <a:r>
              <a:rPr lang="en-US" sz="4400" b="1" i="1" dirty="0">
                <a:latin typeface="Angsana New"/>
                <a:cs typeface="Angsana New"/>
              </a:rPr>
              <a:t>APPROACH</a:t>
            </a:r>
            <a:endParaRPr lang="en-US" sz="4400" i="1" dirty="0">
              <a:latin typeface="Angsana New"/>
              <a:cs typeface="Angsana New"/>
            </a:endParaRPr>
          </a:p>
          <a:p>
            <a:endParaRPr lang="en-US" i="1" dirty="0">
              <a:latin typeface="Angsana New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DAFD-CBEC-C7B8-F3C4-B23E24B3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Data Cleaning and Analysis: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Application Data: 122 columns, 300,000 rows</a:t>
            </a:r>
            <a:endParaRPr lang="en-US" sz="28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Previous Application Data: 38 columns, 1,600,000 rows</a:t>
            </a:r>
            <a:endParaRPr lang="en-US" sz="28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Merged Data: 46 columns, 1,400,000 rows</a:t>
            </a:r>
            <a:endParaRPr lang="en-US" sz="28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sz="4000" dirty="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82811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5E7F-8FEA-CDF0-01BB-EC0AD31D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034" y="396240"/>
            <a:ext cx="8901468" cy="1320800"/>
          </a:xfrm>
        </p:spPr>
        <p:txBody>
          <a:bodyPr/>
          <a:lstStyle/>
          <a:p>
            <a:r>
              <a:rPr lang="en-US" sz="4400" b="1" i="1" dirty="0">
                <a:latin typeface="Angsana New"/>
                <a:cs typeface="Angsana New"/>
              </a:rPr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7D38-7940-0B65-6810-D84F0804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214" y="197028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496CB">
                  <a:lumMod val="75000"/>
                </a:srgbClr>
              </a:buClr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Exploratory Data Analysis (EDA):</a:t>
            </a:r>
            <a:endParaRPr lang="en-US" sz="2800">
              <a:solidFill>
                <a:schemeClr val="accent1">
                  <a:lumMod val="75000"/>
                </a:schemeClr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Univariate and Bivariate Analysis</a:t>
            </a:r>
            <a:endParaRPr lang="en-US" sz="28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Insights from EDA</a:t>
            </a:r>
            <a:endParaRPr lang="en-US" sz="28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800" err="1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Streamlit</a:t>
            </a:r>
            <a:r>
              <a:rPr lang="en-US" sz="2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 Page with Home, Prediction, EDA Analysis, and Exploration</a:t>
            </a:r>
            <a:endParaRPr lang="en-US" sz="28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3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3138-1E30-2BAF-B06F-982D1E79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>
                <a:latin typeface="Angsana New"/>
                <a:cs typeface="Angsana New"/>
              </a:rPr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2661-E1B6-9F5E-8975-3B3B293B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Machine Learning Feature Selection:</a:t>
            </a:r>
            <a:endParaRPr lang="en-US" sz="3200">
              <a:solidFill>
                <a:schemeClr val="accent1">
                  <a:lumMod val="75000"/>
                </a:schemeClr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3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Considered Random Forest Classifier, </a:t>
            </a:r>
            <a:r>
              <a:rPr lang="en-US" sz="3200" err="1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ExtraTreeClassifier</a:t>
            </a:r>
            <a:r>
              <a:rPr lang="en-US" sz="3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, and </a:t>
            </a:r>
            <a:r>
              <a:rPr lang="en-US" sz="3200" err="1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DecisionTreeClassifier</a:t>
            </a:r>
            <a:endParaRPr lang="en-US" sz="32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3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Selected Random Forest Classifier based on evaluation metrics</a:t>
            </a:r>
            <a:endParaRPr lang="en-US" sz="32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sz="4400" dirty="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423404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85E5-598E-D547-251F-CC60F928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>
                <a:latin typeface="Angsana New"/>
                <a:cs typeface="Angsana New"/>
              </a:rPr>
              <a:t>CLASSIFICATION MODEL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E61FF2-074C-B9A6-2C68-34CF0E8E3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955408"/>
              </p:ext>
            </p:extLst>
          </p:nvPr>
        </p:nvGraphicFramePr>
        <p:xfrm>
          <a:off x="327343" y="2145348"/>
          <a:ext cx="9644105" cy="348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1">
                  <a:extLst>
                    <a:ext uri="{9D8B030D-6E8A-4147-A177-3AD203B41FA5}">
                      <a16:colId xmlns:a16="http://schemas.microsoft.com/office/drawing/2014/main" val="2482731557"/>
                    </a:ext>
                  </a:extLst>
                </a:gridCol>
                <a:gridCol w="1928821">
                  <a:extLst>
                    <a:ext uri="{9D8B030D-6E8A-4147-A177-3AD203B41FA5}">
                      <a16:colId xmlns:a16="http://schemas.microsoft.com/office/drawing/2014/main" val="986352664"/>
                    </a:ext>
                  </a:extLst>
                </a:gridCol>
                <a:gridCol w="1928821">
                  <a:extLst>
                    <a:ext uri="{9D8B030D-6E8A-4147-A177-3AD203B41FA5}">
                      <a16:colId xmlns:a16="http://schemas.microsoft.com/office/drawing/2014/main" val="3531048291"/>
                    </a:ext>
                  </a:extLst>
                </a:gridCol>
                <a:gridCol w="1928821">
                  <a:extLst>
                    <a:ext uri="{9D8B030D-6E8A-4147-A177-3AD203B41FA5}">
                      <a16:colId xmlns:a16="http://schemas.microsoft.com/office/drawing/2014/main" val="2135540476"/>
                    </a:ext>
                  </a:extLst>
                </a:gridCol>
                <a:gridCol w="1928821">
                  <a:extLst>
                    <a:ext uri="{9D8B030D-6E8A-4147-A177-3AD203B41FA5}">
                      <a16:colId xmlns:a16="http://schemas.microsoft.com/office/drawing/2014/main" val="162395553"/>
                    </a:ext>
                  </a:extLst>
                </a:gridCol>
              </a:tblGrid>
              <a:tr h="8721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/>
                        </a:rPr>
                        <a:t>ACCURACY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/>
                        </a:rPr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333266"/>
                  </a:ext>
                </a:extLst>
              </a:tr>
              <a:tr h="872129"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DecisionTree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ngsana New"/>
                        </a:rPr>
                        <a:t>0.9469213535638823</a:t>
                      </a:r>
                      <a:endParaRPr lang="en-US" sz="2000">
                        <a:latin typeface="Angsana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ngsana New"/>
                        </a:rPr>
                        <a:t>0.6850718108659659</a:t>
                      </a:r>
                      <a:endParaRPr lang="en-US" sz="2000">
                        <a:latin typeface="Angsana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ngsana New"/>
                        </a:rPr>
                        <a:t>0.722958147094677</a:t>
                      </a:r>
                      <a:endParaRPr lang="en-US" sz="2000">
                        <a:latin typeface="Angsana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ngsana New"/>
                        </a:rPr>
                        <a:t>0.7035052687768135</a:t>
                      </a:r>
                      <a:endParaRPr lang="en-US" sz="2000">
                        <a:latin typeface="Angsana New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856979"/>
                  </a:ext>
                </a:extLst>
              </a:tr>
              <a:tr h="872129"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ExtraTree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ngsana New"/>
                        </a:rPr>
                        <a:t>0.942015905543581</a:t>
                      </a:r>
                      <a:endParaRPr lang="en-US" sz="2000">
                        <a:latin typeface="Angsana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ngsana New"/>
                        </a:rPr>
                        <a:t>0.9995142683667274</a:t>
                      </a:r>
                      <a:endParaRPr lang="en-US" sz="2000">
                        <a:latin typeface="Angsana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ngsana New"/>
                        </a:rPr>
                        <a:t>0.334457537586347</a:t>
                      </a:r>
                      <a:endParaRPr lang="en-US" sz="2000">
                        <a:latin typeface="Angsana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ngsana New"/>
                        </a:rPr>
                        <a:t>0.5012026183589587</a:t>
                      </a:r>
                      <a:endParaRPr lang="en-US" sz="2000">
                        <a:latin typeface="Angsana New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463454"/>
                  </a:ext>
                </a:extLst>
              </a:tr>
              <a:tr h="872129"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RandomForest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ngsana New"/>
                        </a:rPr>
                        <a:t>0.9999518655974222</a:t>
                      </a:r>
                      <a:endParaRPr lang="en-US" sz="2000">
                        <a:latin typeface="Angsana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ngsana New"/>
                        </a:rPr>
                        <a:t>1.0</a:t>
                      </a:r>
                      <a:endParaRPr lang="en-US" sz="2000">
                        <a:latin typeface="Angsana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ngsana New"/>
                        </a:rPr>
                        <a:t>0.9994437582311512</a:t>
                      </a:r>
                      <a:endParaRPr lang="en-US" sz="2000">
                        <a:latin typeface="Angsana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ngsana New"/>
                        </a:rPr>
                        <a:t>0.9997218017428303</a:t>
                      </a:r>
                      <a:endParaRPr lang="en-US" sz="2000">
                        <a:latin typeface="Angsana New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46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39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8BDB-E4BE-A959-D74B-1820064C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latin typeface="Angsana New"/>
                <a:ea typeface="+mj-lt"/>
                <a:cs typeface="+mj-lt"/>
              </a:rPr>
              <a:t>HOME MENU:</a:t>
            </a:r>
            <a:endParaRPr lang="en-US" sz="4000" i="1">
              <a:latin typeface="Angsana New"/>
              <a:cs typeface="Angsana New"/>
            </a:endParaRPr>
          </a:p>
          <a:p>
            <a:endParaRPr lang="en-US" sz="8800" i="1" dirty="0">
              <a:latin typeface="Angsana New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7F08-E06C-FFD2-F1A4-9DF0234F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Domain:</a:t>
            </a:r>
            <a:r>
              <a:rPr lang="en-US" sz="3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 Provides an overview of the domain, specifying that the project revolves around financial risk detection in the context of loan applications.</a:t>
            </a:r>
            <a:endParaRPr lang="en-US" sz="32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Technology Used:</a:t>
            </a:r>
            <a:r>
              <a:rPr lang="en-US" sz="3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 Lists the technologies employed in the project.</a:t>
            </a:r>
            <a:endParaRPr lang="en-US" sz="32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Overview:</a:t>
            </a:r>
            <a:r>
              <a:rPr lang="en-US" sz="3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 Offers a brief summary of the project.</a:t>
            </a:r>
            <a:endParaRPr lang="en-US" sz="32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sz="2800" dirty="0">
              <a:solidFill>
                <a:srgbClr val="0D0D0D"/>
              </a:solidFill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1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5D0D-3A9D-FD6B-760D-ED9EB7A1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i="1" dirty="0">
                <a:latin typeface="Angsana New"/>
                <a:ea typeface="+mj-lt"/>
                <a:cs typeface="+mj-lt"/>
              </a:rPr>
              <a:t>PREDICTION MENU:</a:t>
            </a:r>
            <a:endParaRPr lang="en-US" sz="4900" i="1" dirty="0">
              <a:latin typeface="Angsana New"/>
              <a:cs typeface="Angsana New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8D7A-3E05-1F93-2169-537225F2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Form Structure: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 </a:t>
            </a:r>
            <a:r>
              <a:rPr lang="en-US" sz="2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Displays a structured form where users can input relevant information about a loan applicant.</a:t>
            </a:r>
            <a:endParaRPr lang="en-US" sz="28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Submit Button: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 </a:t>
            </a:r>
            <a:r>
              <a:rPr lang="en-US" sz="2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Users can submit the form, triggering the model to predict whether the customer is a defaulter or a </a:t>
            </a:r>
            <a:r>
              <a:rPr lang="en-US" sz="2800" err="1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repayer</a:t>
            </a:r>
            <a:r>
              <a:rPr lang="en-US" sz="2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.</a:t>
            </a:r>
            <a:endParaRPr lang="en-US" sz="28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Prediction Outcome:</a:t>
            </a:r>
            <a:r>
              <a:rPr lang="en-US" sz="2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 The result of the prediction (defaulter or </a:t>
            </a:r>
            <a:r>
              <a:rPr lang="en-US" sz="2800" err="1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repayer</a:t>
            </a:r>
            <a:r>
              <a:rPr lang="en-US" sz="2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) is then displayed to the user.</a:t>
            </a:r>
            <a:endParaRPr lang="en-US" sz="28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sz="4000" dirty="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3355280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FINANCIAL RISK DETECTION PROJECT</vt:lpstr>
      <vt:lpstr>PROBLEM STATEMENT </vt:lpstr>
      <vt:lpstr>TOOLS USED</vt:lpstr>
      <vt:lpstr>APPROACH </vt:lpstr>
      <vt:lpstr>APPROACH</vt:lpstr>
      <vt:lpstr>APPROACH</vt:lpstr>
      <vt:lpstr>CLASSIFICATION MODEL</vt:lpstr>
      <vt:lpstr>HOME MENU: </vt:lpstr>
      <vt:lpstr>PREDICTION MENU:   </vt:lpstr>
      <vt:lpstr>EDA ANALYSIS MENU:   </vt:lpstr>
      <vt:lpstr>EXPLORATION MENU: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178</cp:revision>
  <dcterms:created xsi:type="dcterms:W3CDTF">2024-03-05T05:19:06Z</dcterms:created>
  <dcterms:modified xsi:type="dcterms:W3CDTF">2024-03-05T06:14:37Z</dcterms:modified>
</cp:coreProperties>
</file>