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98B9D-2D3F-DB43-08A8-D4B20F8CB76A}" v="930" dt="2024-05-06T05:30:06.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5/5/2024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97838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901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191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9821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906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4114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646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9906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71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3751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9255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5/5/2024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74593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3" name="Picture 22">
            <a:extLst>
              <a:ext uri="{FF2B5EF4-FFF2-40B4-BE49-F238E27FC236}">
                <a16:creationId xmlns:a16="http://schemas.microsoft.com/office/drawing/2014/main" id="{6D9C2F77-5CAF-C3A2-A32C-EBBD483FFD8F}"/>
              </a:ext>
            </a:extLst>
          </p:cNvPr>
          <p:cNvPicPr>
            <a:picLocks noChangeAspect="1"/>
          </p:cNvPicPr>
          <p:nvPr/>
        </p:nvPicPr>
        <p:blipFill rotWithShape="1">
          <a:blip r:embed="rId2">
            <a:alphaModFix/>
          </a:blip>
          <a:srcRect l="281" r="10852"/>
          <a:stretch/>
        </p:blipFill>
        <p:spPr>
          <a:xfrm>
            <a:off x="1525" y="10"/>
            <a:ext cx="12188951" cy="6857990"/>
          </a:xfrm>
          <a:prstGeom prst="rect">
            <a:avLst/>
          </a:prstGeom>
        </p:spPr>
      </p:pic>
      <p:sp>
        <p:nvSpPr>
          <p:cNvPr id="30" name="Rectangle 29">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sz="6000">
                <a:solidFill>
                  <a:srgbClr val="FFFFFF"/>
                </a:solidFill>
                <a:latin typeface="Angsana New"/>
                <a:cs typeface="Angsana New"/>
              </a:rPr>
              <a:t>TRACE DATA ANALYSIS</a:t>
            </a:r>
          </a:p>
        </p:txBody>
      </p:sp>
      <p:sp>
        <p:nvSpPr>
          <p:cNvPr id="3" name="Subtitle 2"/>
          <p:cNvSpPr>
            <a:spLocks noGrp="1"/>
          </p:cNvSpPr>
          <p:nvPr>
            <p:ph type="subTitle" idx="1"/>
          </p:nvPr>
        </p:nvSpPr>
        <p:spPr>
          <a:xfrm>
            <a:off x="777240" y="4456143"/>
            <a:ext cx="4887458" cy="1327421"/>
          </a:xfrm>
        </p:spPr>
        <p:txBody>
          <a:bodyPr vert="horz" lIns="91440" tIns="45720" rIns="91440" bIns="45720" rtlCol="0" anchor="t">
            <a:normAutofit/>
          </a:bodyPr>
          <a:lstStyle/>
          <a:p>
            <a:pPr algn="l"/>
            <a:r>
              <a:rPr lang="en-US" sz="2200" dirty="0">
                <a:solidFill>
                  <a:srgbClr val="FFFFFF"/>
                </a:solidFill>
                <a:latin typeface="Angsana New"/>
                <a:cs typeface="Angsana New"/>
              </a:rPr>
              <a:t>RAMYA KRISHNAN A</a:t>
            </a:r>
          </a:p>
          <a:p>
            <a:pPr algn="l"/>
            <a:r>
              <a:rPr lang="en-US" sz="2200" dirty="0">
                <a:solidFill>
                  <a:srgbClr val="FFFFFF"/>
                </a:solidFill>
                <a:latin typeface="Angsana New"/>
                <a:cs typeface="Angsana New"/>
              </a:rPr>
              <a:t>ramyaarul192001@gamil.com</a:t>
            </a:r>
          </a:p>
        </p:txBody>
      </p:sp>
      <p:grpSp>
        <p:nvGrpSpPr>
          <p:cNvPr id="32" name="Group 31">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3" name="Oval 32">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CBB6-50F6-1C87-4595-F3299972F59C}"/>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DISTRIBUTION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5D49716C-1B9C-0D92-383F-70516F504D88}"/>
              </a:ext>
            </a:extLst>
          </p:cNvPr>
          <p:cNvSpPr>
            <a:spLocks noGrp="1"/>
          </p:cNvSpPr>
          <p:nvPr>
            <p:ph idx="1"/>
          </p:nvPr>
        </p:nvSpPr>
        <p:spPr>
          <a:xfrm>
            <a:off x="777240" y="2213429"/>
            <a:ext cx="10659110" cy="2432731"/>
          </a:xfrm>
        </p:spPr>
        <p:txBody>
          <a:bodyPr vert="horz" lIns="91440" tIns="45720" rIns="91440" bIns="45720" rtlCol="0" anchor="t">
            <a:normAutofit/>
          </a:bodyPr>
          <a:lstStyle/>
          <a:p>
            <a:pPr>
              <a:buFont typeface="Wingdings" panose="020B0604020202020204" pitchFamily="34" charset="0"/>
              <a:buChar char="Ø"/>
            </a:pPr>
            <a:r>
              <a:rPr lang="en-US" sz="3200" dirty="0">
                <a:solidFill>
                  <a:schemeClr val="accent1"/>
                </a:solidFill>
                <a:latin typeface="Angsana New"/>
                <a:ea typeface="+mn-lt"/>
                <a:cs typeface="+mn-lt"/>
              </a:rPr>
              <a:t>Examine the distribution of </a:t>
            </a:r>
            <a:r>
              <a:rPr lang="en-US" sz="3200" err="1">
                <a:solidFill>
                  <a:schemeClr val="accent1"/>
                </a:solidFill>
                <a:latin typeface="Angsana New"/>
                <a:ea typeface="+mn-lt"/>
                <a:cs typeface="+mn-lt"/>
              </a:rPr>
              <a:t>durationNano</a:t>
            </a:r>
            <a:r>
              <a:rPr lang="en-US" sz="3200" dirty="0">
                <a:solidFill>
                  <a:schemeClr val="accent1"/>
                </a:solidFill>
                <a:latin typeface="Angsana New"/>
                <a:ea typeface="+mn-lt"/>
                <a:cs typeface="+mn-lt"/>
              </a:rPr>
              <a:t> within different categories of </a:t>
            </a:r>
            <a:r>
              <a:rPr lang="en-US" sz="3200" err="1">
                <a:solidFill>
                  <a:schemeClr val="accent1"/>
                </a:solidFill>
                <a:latin typeface="Angsana New"/>
                <a:ea typeface="+mn-lt"/>
                <a:cs typeface="+mn-lt"/>
              </a:rPr>
              <a:t>serviceName</a:t>
            </a:r>
            <a:r>
              <a:rPr lang="en-US" sz="3200" dirty="0">
                <a:solidFill>
                  <a:schemeClr val="accent1"/>
                </a:solidFill>
                <a:latin typeface="Angsana New"/>
                <a:ea typeface="+mn-lt"/>
                <a:cs typeface="+mn-lt"/>
              </a:rPr>
              <a:t>:</a:t>
            </a: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 This involves analyzing how the </a:t>
            </a:r>
            <a:r>
              <a:rPr lang="en-US" sz="2800" err="1">
                <a:solidFill>
                  <a:srgbClr val="0D0D0D"/>
                </a:solidFill>
                <a:latin typeface="Angsana New"/>
                <a:ea typeface="+mn-lt"/>
                <a:cs typeface="+mn-lt"/>
              </a:rPr>
              <a:t>durationNano</a:t>
            </a:r>
            <a:r>
              <a:rPr lang="en-US" sz="2800" dirty="0">
                <a:solidFill>
                  <a:srgbClr val="0D0D0D"/>
                </a:solidFill>
                <a:latin typeface="Angsana New"/>
                <a:ea typeface="+mn-lt"/>
                <a:cs typeface="+mn-lt"/>
              </a:rPr>
              <a:t> is distributed within different categories of </a:t>
            </a:r>
            <a:r>
              <a:rPr lang="en-US" sz="2800" err="1">
                <a:solidFill>
                  <a:srgbClr val="0D0D0D"/>
                </a:solidFill>
                <a:latin typeface="Angsana New"/>
                <a:ea typeface="+mn-lt"/>
                <a:cs typeface="+mn-lt"/>
              </a:rPr>
              <a:t>serviceName</a:t>
            </a:r>
            <a:r>
              <a:rPr lang="en-US" sz="2800" dirty="0">
                <a:solidFill>
                  <a:srgbClr val="0D0D0D"/>
                </a:solidFill>
                <a:latin typeface="Angsana New"/>
                <a:ea typeface="+mn-lt"/>
                <a:cs typeface="+mn-lt"/>
              </a:rPr>
              <a:t> to understand variations in event durations among different services.</a:t>
            </a:r>
            <a:endParaRPr lang="en-US" sz="2800">
              <a:latin typeface="Angsana New"/>
              <a:cs typeface="Calibri"/>
            </a:endParaRPr>
          </a:p>
          <a:p>
            <a:pPr marL="0" indent="0">
              <a:buClr>
                <a:srgbClr val="435776"/>
              </a:buClr>
              <a:buNone/>
            </a:pPr>
            <a:endParaRPr lang="en-US" sz="4800" dirty="0">
              <a:latin typeface="Angsana New"/>
              <a:cs typeface="Calibri"/>
            </a:endParaRPr>
          </a:p>
        </p:txBody>
      </p:sp>
    </p:spTree>
    <p:extLst>
      <p:ext uri="{BB962C8B-B14F-4D97-AF65-F5344CB8AC3E}">
        <p14:creationId xmlns:p14="http://schemas.microsoft.com/office/powerpoint/2010/main" val="171390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C381-80D2-AE25-B77B-62143B39D0A8}"/>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SERVICE-LEVEL AND METHOD-LEVEL ANALYSES: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561475CC-ACF6-ECF4-6954-DCA38B876D2C}"/>
              </a:ext>
            </a:extLst>
          </p:cNvPr>
          <p:cNvSpPr>
            <a:spLocks noGrp="1"/>
          </p:cNvSpPr>
          <p:nvPr>
            <p:ph idx="1"/>
          </p:nvPr>
        </p:nvSpPr>
        <p:spPr>
          <a:xfrm>
            <a:off x="777240" y="2437946"/>
            <a:ext cx="10659110" cy="2623231"/>
          </a:xfrm>
        </p:spPr>
        <p:txBody>
          <a:bodyPr vert="horz" lIns="91440" tIns="45720" rIns="91440" bIns="45720" rtlCol="0" anchor="t">
            <a:normAutofit/>
          </a:bodyPr>
          <a:lstStyle/>
          <a:p>
            <a:pPr>
              <a:buFont typeface="Wingdings" panose="020B0604020202020204" pitchFamily="34" charset="0"/>
              <a:buChar char="Ø"/>
            </a:pPr>
            <a:r>
              <a:rPr lang="en-US" sz="3600" dirty="0">
                <a:solidFill>
                  <a:schemeClr val="accent1"/>
                </a:solidFill>
                <a:latin typeface="Angsana New"/>
                <a:ea typeface="+mn-lt"/>
                <a:cs typeface="+mn-lt"/>
              </a:rPr>
              <a:t>Perform analyses at the service and method levels:</a:t>
            </a:r>
            <a:r>
              <a:rPr lang="en-US" sz="3600" dirty="0">
                <a:solidFill>
                  <a:srgbClr val="0D0D0D"/>
                </a:solidFill>
                <a:latin typeface="Angsana New"/>
                <a:ea typeface="+mn-lt"/>
                <a:cs typeface="+mn-lt"/>
              </a:rPr>
              <a:t> </a:t>
            </a:r>
            <a:endParaRPr lang="en-US" sz="3600">
              <a:solidFill>
                <a:srgbClr val="1C2431"/>
              </a:solidFill>
              <a:latin typeface="Angsana New"/>
              <a:ea typeface="+mn-lt"/>
              <a:cs typeface="+mn-lt"/>
            </a:endParaRPr>
          </a:p>
          <a:p>
            <a:pPr lvl="1">
              <a:buClr>
                <a:srgbClr val="435776"/>
              </a:buClr>
              <a:buFont typeface="Courier New" panose="020B0604020202020204" pitchFamily="34" charset="0"/>
              <a:buChar char="o"/>
            </a:pPr>
            <a:r>
              <a:rPr lang="en-US" sz="3200">
                <a:solidFill>
                  <a:srgbClr val="0D0D0D"/>
                </a:solidFill>
                <a:latin typeface="Angsana New"/>
                <a:ea typeface="+mn-lt"/>
                <a:cs typeface="+mn-lt"/>
              </a:rPr>
              <a:t>This involves conducting detailed analyses, </a:t>
            </a:r>
            <a:r>
              <a:rPr lang="en-US" sz="3200" dirty="0">
                <a:solidFill>
                  <a:srgbClr val="0D0D0D"/>
                </a:solidFill>
                <a:latin typeface="Angsana New"/>
                <a:ea typeface="+mn-lt"/>
                <a:cs typeface="+mn-lt"/>
              </a:rPr>
              <a:t>such as aggregating </a:t>
            </a:r>
            <a:r>
              <a:rPr lang="en-US" sz="3200" err="1">
                <a:solidFill>
                  <a:srgbClr val="0D0D0D"/>
                </a:solidFill>
                <a:latin typeface="Angsana New"/>
                <a:ea typeface="+mn-lt"/>
                <a:cs typeface="+mn-lt"/>
              </a:rPr>
              <a:t>durationNano</a:t>
            </a:r>
            <a:r>
              <a:rPr lang="en-US" sz="3200" dirty="0">
                <a:solidFill>
                  <a:srgbClr val="0D0D0D"/>
                </a:solidFill>
                <a:latin typeface="Angsana New"/>
                <a:ea typeface="+mn-lt"/>
                <a:cs typeface="+mn-lt"/>
              </a:rPr>
              <a:t> values at the service or method level to understand performance metrics and identify areas for optimization.</a:t>
            </a:r>
            <a:endParaRPr lang="en-US" sz="3200">
              <a:latin typeface="Angsana New"/>
              <a:cs typeface="Calibri"/>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55235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D99C-C22D-31DB-173E-FCFBCB32B308}"/>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ANOMALY DETECTION AND PATTERN RECOGNITION:</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7AD482EA-A160-C0F4-4719-97B74451B7CD}"/>
              </a:ext>
            </a:extLst>
          </p:cNvPr>
          <p:cNvSpPr>
            <a:spLocks noGrp="1"/>
          </p:cNvSpPr>
          <p:nvPr>
            <p:ph idx="1"/>
          </p:nvPr>
        </p:nvSpPr>
        <p:spPr>
          <a:xfrm>
            <a:off x="777240" y="2056946"/>
            <a:ext cx="10659110" cy="3017838"/>
          </a:xfrm>
        </p:spPr>
        <p:txBody>
          <a:bodyPr vert="horz" lIns="91440" tIns="45720" rIns="91440" bIns="45720" rtlCol="0" anchor="t">
            <a:normAutofit/>
          </a:bodyPr>
          <a:lstStyle/>
          <a:p>
            <a:pPr>
              <a:buFont typeface="Wingdings" panose="020B0604020202020204" pitchFamily="34" charset="0"/>
              <a:buChar char="Ø"/>
            </a:pPr>
            <a:r>
              <a:rPr lang="en-US" sz="3600">
                <a:solidFill>
                  <a:schemeClr val="accent1"/>
                </a:solidFill>
                <a:latin typeface="Angsana New"/>
                <a:ea typeface="+mn-lt"/>
                <a:cs typeface="+mn-lt"/>
              </a:rPr>
              <a:t>Conduct anomaly detection and pattern recognition analyses:</a:t>
            </a:r>
            <a:endParaRPr lang="en-US" sz="3600" dirty="0">
              <a:solidFill>
                <a:schemeClr val="accent1"/>
              </a:solidFill>
              <a:latin typeface="Angsana New"/>
              <a:ea typeface="+mn-lt"/>
              <a:cs typeface="+mn-lt"/>
            </a:endParaRPr>
          </a:p>
          <a:p>
            <a:pPr lvl="1">
              <a:buClr>
                <a:srgbClr val="435776"/>
              </a:buClr>
              <a:buFont typeface="Courier New" panose="020B0604020202020204" pitchFamily="34" charset="0"/>
              <a:buChar char="o"/>
            </a:pPr>
            <a:r>
              <a:rPr lang="en-US" sz="3400" dirty="0">
                <a:solidFill>
                  <a:srgbClr val="0D0D0D"/>
                </a:solidFill>
                <a:latin typeface="Angsana New"/>
                <a:ea typeface="+mn-lt"/>
                <a:cs typeface="+mn-lt"/>
              </a:rPr>
              <a:t>This involves applying machine learning or statistical techniques to detect anomalies or patterns in event durations, which can help identify performance issues or recurring behavior patterns within the system.</a:t>
            </a:r>
            <a:endParaRPr lang="en-US" sz="3400">
              <a:latin typeface="Angsana New"/>
              <a:cs typeface="Calibri"/>
            </a:endParaRPr>
          </a:p>
          <a:p>
            <a:pPr>
              <a:buClr>
                <a:srgbClr val="435776"/>
              </a:buClr>
              <a:buFont typeface="Wingdings" panose="020B0604020202020204" pitchFamily="34" charset="0"/>
              <a:buChar char="Ø"/>
            </a:pPr>
            <a:endParaRPr lang="en-US" sz="5400" dirty="0">
              <a:latin typeface="Angsana New"/>
              <a:cs typeface="Calibri"/>
            </a:endParaRPr>
          </a:p>
        </p:txBody>
      </p:sp>
    </p:spTree>
    <p:extLst>
      <p:ext uri="{BB962C8B-B14F-4D97-AF65-F5344CB8AC3E}">
        <p14:creationId xmlns:p14="http://schemas.microsoft.com/office/powerpoint/2010/main" val="234527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DCAD-41C4-1DE1-9DE8-CFAD1C84994A}"/>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DATA PREPROCESSING:</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0C64C867-D0CA-C4FB-8068-E9858ADBA44C}"/>
              </a:ext>
            </a:extLst>
          </p:cNvPr>
          <p:cNvSpPr>
            <a:spLocks noGrp="1"/>
          </p:cNvSpPr>
          <p:nvPr>
            <p:ph idx="1"/>
          </p:nvPr>
        </p:nvSpPr>
        <p:spPr>
          <a:xfrm>
            <a:off x="777240" y="2492375"/>
            <a:ext cx="10659110" cy="2704874"/>
          </a:xfrm>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Encode categorical values.</a:t>
            </a:r>
            <a:endParaRPr lang="en-US" sz="3600">
              <a:latin typeface="Angsana New"/>
              <a:cs typeface="Calibri"/>
            </a:endParaRPr>
          </a:p>
          <a:p>
            <a:pPr>
              <a:buClr>
                <a:srgbClr val="435776"/>
              </a:buClr>
              <a:buFont typeface="Wingdings" panose="020B0604020202020204" pitchFamily="34" charset="0"/>
              <a:buChar char="Ø"/>
            </a:pPr>
            <a:r>
              <a:rPr lang="en-US" sz="3600">
                <a:solidFill>
                  <a:srgbClr val="0D0D0D"/>
                </a:solidFill>
                <a:latin typeface="Angsana New"/>
                <a:ea typeface="+mn-lt"/>
                <a:cs typeface="+mn-lt"/>
              </a:rPr>
              <a:t>Detect and handle outliers using log transformation.</a:t>
            </a:r>
            <a:endParaRPr lang="en-US" sz="3600">
              <a:latin typeface="Angsana New"/>
              <a:cs typeface="Angsana New"/>
            </a:endParaRPr>
          </a:p>
          <a:p>
            <a:pPr>
              <a:buClr>
                <a:srgbClr val="435776"/>
              </a:buClr>
              <a:buFont typeface="Wingdings" panose="020B0604020202020204" pitchFamily="34" charset="0"/>
              <a:buChar char="Ø"/>
            </a:pPr>
            <a:r>
              <a:rPr lang="en-US" sz="3600">
                <a:solidFill>
                  <a:srgbClr val="0D0D0D"/>
                </a:solidFill>
                <a:latin typeface="Angsana New"/>
                <a:ea typeface="+mn-lt"/>
                <a:cs typeface="+mn-lt"/>
              </a:rPr>
              <a:t>Visualize correlations using a heatmap.</a:t>
            </a:r>
            <a:endParaRPr lang="en-US" sz="3600">
              <a:latin typeface="Angsana New"/>
              <a:cs typeface="Angsana New"/>
            </a:endParaRPr>
          </a:p>
          <a:p>
            <a:pPr>
              <a:buClr>
                <a:srgbClr val="435776"/>
              </a:buClr>
              <a:buFont typeface="Wingdings" panose="020B0604020202020204" pitchFamily="34" charset="0"/>
              <a:buChar char="Ø"/>
            </a:pPr>
            <a:endParaRPr lang="en-US" sz="5400" dirty="0">
              <a:latin typeface="Angsana New"/>
              <a:cs typeface="Calibri"/>
            </a:endParaRPr>
          </a:p>
        </p:txBody>
      </p:sp>
    </p:spTree>
    <p:extLst>
      <p:ext uri="{BB962C8B-B14F-4D97-AF65-F5344CB8AC3E}">
        <p14:creationId xmlns:p14="http://schemas.microsoft.com/office/powerpoint/2010/main" val="59046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8A3C-6E2E-9BCA-C7EB-5BF25DF040D4}"/>
              </a:ext>
            </a:extLst>
          </p:cNvPr>
          <p:cNvSpPr>
            <a:spLocks noGrp="1"/>
          </p:cNvSpPr>
          <p:nvPr>
            <p:ph type="title"/>
          </p:nvPr>
        </p:nvSpPr>
        <p:spPr/>
        <p:txBody>
          <a:bodyPr>
            <a:normAutofit/>
          </a:bodyPr>
          <a:lstStyle/>
          <a:p>
            <a:r>
              <a:rPr lang="en-US" sz="4000" b="1" i="1" dirty="0">
                <a:solidFill>
                  <a:schemeClr val="accent1"/>
                </a:solidFill>
                <a:latin typeface="Angsana New"/>
                <a:ea typeface="+mj-lt"/>
                <a:cs typeface="+mj-lt"/>
              </a:rPr>
              <a:t>MACHINE LEARNING MODEL:</a:t>
            </a:r>
            <a:endParaRPr lang="en-US" sz="40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A80A3681-CF98-7838-84AE-F55F81B60DE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chemeClr val="accent1"/>
                </a:solidFill>
                <a:latin typeface="Angsana New"/>
                <a:ea typeface="+mn-lt"/>
                <a:cs typeface="+mn-lt"/>
              </a:rPr>
              <a:t>Test data with various models:</a:t>
            </a:r>
            <a:endParaRPr lang="en-US" sz="3600">
              <a:solidFill>
                <a:schemeClr val="accent1"/>
              </a:solidFill>
              <a:latin typeface="Angsana New"/>
              <a:cs typeface="Calibri"/>
            </a:endParaRPr>
          </a:p>
          <a:p>
            <a:pPr lvl="1">
              <a:buClr>
                <a:srgbClr val="435776"/>
              </a:buClr>
              <a:buFont typeface="Courier New" panose="020B0604020202020204" pitchFamily="34" charset="0"/>
              <a:buChar char="o"/>
            </a:pPr>
            <a:r>
              <a:rPr lang="en-US" sz="3600" dirty="0">
                <a:solidFill>
                  <a:srgbClr val="0D0D0D"/>
                </a:solidFill>
                <a:latin typeface="Angsana New"/>
                <a:ea typeface="+mn-lt"/>
                <a:cs typeface="+mn-lt"/>
              </a:rPr>
              <a:t>Decision Tree Regressor.</a:t>
            </a:r>
            <a:endParaRPr lang="en-US" sz="3600">
              <a:latin typeface="Angsana New"/>
              <a:cs typeface="Angsana New"/>
            </a:endParaRPr>
          </a:p>
          <a:p>
            <a:pPr lvl="1">
              <a:buClr>
                <a:srgbClr val="435776"/>
              </a:buClr>
              <a:buFont typeface="Courier New" panose="020B0604020202020204" pitchFamily="34" charset="0"/>
              <a:buChar char="o"/>
            </a:pPr>
            <a:r>
              <a:rPr lang="en-US" sz="3600" dirty="0">
                <a:solidFill>
                  <a:srgbClr val="0D0D0D"/>
                </a:solidFill>
                <a:latin typeface="Angsana New"/>
                <a:ea typeface="+mn-lt"/>
                <a:cs typeface="+mn-lt"/>
              </a:rPr>
              <a:t>Extra Tree Regressor.</a:t>
            </a:r>
            <a:endParaRPr lang="en-US" sz="3600">
              <a:latin typeface="Angsana New"/>
              <a:cs typeface="Angsana New"/>
            </a:endParaRPr>
          </a:p>
          <a:p>
            <a:pPr lvl="1">
              <a:buClr>
                <a:srgbClr val="435776"/>
              </a:buClr>
              <a:buFont typeface="Courier New" panose="020B0604020202020204" pitchFamily="34" charset="0"/>
              <a:buChar char="o"/>
            </a:pPr>
            <a:r>
              <a:rPr lang="en-US" sz="3600" dirty="0">
                <a:solidFill>
                  <a:srgbClr val="0D0D0D"/>
                </a:solidFill>
                <a:latin typeface="Angsana New"/>
                <a:ea typeface="+mn-lt"/>
                <a:cs typeface="+mn-lt"/>
              </a:rPr>
              <a:t>Random Forest Regressor.</a:t>
            </a:r>
            <a:endParaRPr lang="en-US" sz="3600">
              <a:latin typeface="Angsana New"/>
              <a:cs typeface="Angsana New"/>
            </a:endParaRPr>
          </a:p>
          <a:p>
            <a:pPr lvl="1">
              <a:buClr>
                <a:srgbClr val="435776"/>
              </a:buClr>
              <a:buFont typeface="Courier New" panose="020B0604020202020204" pitchFamily="34" charset="0"/>
              <a:buChar char="o"/>
            </a:pPr>
            <a:r>
              <a:rPr lang="en-US" sz="3600" dirty="0">
                <a:solidFill>
                  <a:srgbClr val="0D0D0D"/>
                </a:solidFill>
                <a:latin typeface="Angsana New"/>
                <a:ea typeface="+mn-lt"/>
                <a:cs typeface="+mn-lt"/>
              </a:rPr>
              <a:t>XGB Regressor (chosen for accuracy).</a:t>
            </a:r>
            <a:endParaRPr lang="en-US" sz="3600">
              <a:latin typeface="Angsana New"/>
              <a:cs typeface="Angsana New"/>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178627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9A85-3EC3-9BFA-382E-A674E5168CFD}"/>
              </a:ext>
            </a:extLst>
          </p:cNvPr>
          <p:cNvSpPr>
            <a:spLocks noGrp="1"/>
          </p:cNvSpPr>
          <p:nvPr>
            <p:ph type="title"/>
          </p:nvPr>
        </p:nvSpPr>
        <p:spPr/>
        <p:txBody>
          <a:bodyPr>
            <a:normAutofit/>
          </a:bodyPr>
          <a:lstStyle/>
          <a:p>
            <a:r>
              <a:rPr lang="en-US" b="1" i="1" dirty="0">
                <a:solidFill>
                  <a:schemeClr val="accent1"/>
                </a:solidFill>
                <a:latin typeface="Angsana New"/>
                <a:ea typeface="+mj-lt"/>
                <a:cs typeface="+mj-lt"/>
              </a:rPr>
              <a:t>MACHINE LEARNING MODEL</a:t>
            </a:r>
            <a:endParaRPr lang="en-US" b="1" i="1">
              <a:solidFill>
                <a:schemeClr val="accent1"/>
              </a:solidFill>
              <a:latin typeface="Angsana New"/>
              <a:cs typeface="Angsana New"/>
            </a:endParaRPr>
          </a:p>
        </p:txBody>
      </p:sp>
      <p:graphicFrame>
        <p:nvGraphicFramePr>
          <p:cNvPr id="5" name="Content Placeholder 4">
            <a:extLst>
              <a:ext uri="{FF2B5EF4-FFF2-40B4-BE49-F238E27FC236}">
                <a16:creationId xmlns:a16="http://schemas.microsoft.com/office/drawing/2014/main" id="{DD597BBF-BA53-DBED-D3EB-3C8A93F99BAA}"/>
              </a:ext>
            </a:extLst>
          </p:cNvPr>
          <p:cNvGraphicFramePr>
            <a:graphicFrameLocks noGrp="1"/>
          </p:cNvGraphicFramePr>
          <p:nvPr>
            <p:ph idx="1"/>
            <p:extLst>
              <p:ext uri="{D42A27DB-BD31-4B8C-83A1-F6EECF244321}">
                <p14:modId xmlns:p14="http://schemas.microsoft.com/office/powerpoint/2010/main" val="3909748059"/>
              </p:ext>
            </p:extLst>
          </p:nvPr>
        </p:nvGraphicFramePr>
        <p:xfrm>
          <a:off x="777875" y="1825625"/>
          <a:ext cx="10726512" cy="3535730"/>
        </p:xfrm>
        <a:graphic>
          <a:graphicData uri="http://schemas.openxmlformats.org/drawingml/2006/table">
            <a:tbl>
              <a:tblPr firstRow="1" bandRow="1">
                <a:tableStyleId>{5C22544A-7EE6-4342-B048-85BDC9FD1C3A}</a:tableStyleId>
              </a:tblPr>
              <a:tblGrid>
                <a:gridCol w="3575504">
                  <a:extLst>
                    <a:ext uri="{9D8B030D-6E8A-4147-A177-3AD203B41FA5}">
                      <a16:colId xmlns:a16="http://schemas.microsoft.com/office/drawing/2014/main" val="2818726556"/>
                    </a:ext>
                  </a:extLst>
                </a:gridCol>
                <a:gridCol w="3575504">
                  <a:extLst>
                    <a:ext uri="{9D8B030D-6E8A-4147-A177-3AD203B41FA5}">
                      <a16:colId xmlns:a16="http://schemas.microsoft.com/office/drawing/2014/main" val="1724099980"/>
                    </a:ext>
                  </a:extLst>
                </a:gridCol>
                <a:gridCol w="3575504">
                  <a:extLst>
                    <a:ext uri="{9D8B030D-6E8A-4147-A177-3AD203B41FA5}">
                      <a16:colId xmlns:a16="http://schemas.microsoft.com/office/drawing/2014/main" val="2559299098"/>
                    </a:ext>
                  </a:extLst>
                </a:gridCol>
              </a:tblGrid>
              <a:tr h="707146">
                <a:tc>
                  <a:txBody>
                    <a:bodyPr/>
                    <a:lstStyle/>
                    <a:p>
                      <a:pPr lvl="0" algn="ctr">
                        <a:buNone/>
                      </a:pPr>
                      <a:r>
                        <a:rPr lang="en-US" sz="3200" b="1" i="0" u="none" strike="noStrike" noProof="0" dirty="0">
                          <a:solidFill>
                            <a:schemeClr val="bg1"/>
                          </a:solidFill>
                          <a:latin typeface="Angsana New"/>
                        </a:rPr>
                        <a:t>ALGORITHM</a:t>
                      </a:r>
                      <a:endParaRPr lang="en-US" sz="3200" b="1" dirty="0">
                        <a:solidFill>
                          <a:schemeClr val="bg1"/>
                        </a:solidFill>
                        <a:latin typeface="Angsana New"/>
                      </a:endParaRPr>
                    </a:p>
                  </a:txBody>
                  <a:tcPr anchor="ctr"/>
                </a:tc>
                <a:tc>
                  <a:txBody>
                    <a:bodyPr/>
                    <a:lstStyle/>
                    <a:p>
                      <a:pPr lvl="0" algn="ctr">
                        <a:buNone/>
                      </a:pPr>
                      <a:r>
                        <a:rPr lang="en-US" sz="3200" b="1" i="0" u="none" strike="noStrike" noProof="0" dirty="0">
                          <a:solidFill>
                            <a:schemeClr val="bg1"/>
                          </a:solidFill>
                          <a:latin typeface="Angsana New"/>
                        </a:rPr>
                        <a:t>TRAINING R2 SCORE</a:t>
                      </a:r>
                      <a:endParaRPr lang="en-US" sz="3200" b="1" dirty="0">
                        <a:solidFill>
                          <a:schemeClr val="bg1"/>
                        </a:solidFill>
                        <a:latin typeface="Angsana New"/>
                      </a:endParaRPr>
                    </a:p>
                  </a:txBody>
                  <a:tcPr anchor="ctr"/>
                </a:tc>
                <a:tc>
                  <a:txBody>
                    <a:bodyPr/>
                    <a:lstStyle/>
                    <a:p>
                      <a:pPr lvl="0" algn="ctr">
                        <a:buNone/>
                      </a:pPr>
                      <a:r>
                        <a:rPr lang="en-US" sz="3200" b="1" i="0" u="none" strike="noStrike" noProof="0" dirty="0">
                          <a:solidFill>
                            <a:schemeClr val="bg1"/>
                          </a:solidFill>
                          <a:latin typeface="Angsana New"/>
                        </a:rPr>
                        <a:t>TESTING R2 SCORE</a:t>
                      </a:r>
                      <a:endParaRPr lang="en-US" sz="3200" b="1" i="0" dirty="0">
                        <a:solidFill>
                          <a:schemeClr val="bg1"/>
                        </a:solidFill>
                        <a:latin typeface="Angsana New"/>
                      </a:endParaRPr>
                    </a:p>
                  </a:txBody>
                  <a:tcPr anchor="ctr"/>
                </a:tc>
                <a:extLst>
                  <a:ext uri="{0D108BD9-81ED-4DB2-BD59-A6C34878D82A}">
                    <a16:rowId xmlns:a16="http://schemas.microsoft.com/office/drawing/2014/main" val="3078297384"/>
                  </a:ext>
                </a:extLst>
              </a:tr>
              <a:tr h="707146">
                <a:tc>
                  <a:txBody>
                    <a:bodyPr/>
                    <a:lstStyle/>
                    <a:p>
                      <a:pPr lvl="0" algn="l">
                        <a:buNone/>
                      </a:pPr>
                      <a:r>
                        <a:rPr lang="en-US" sz="2800" b="1" i="0" u="none" strike="noStrike" noProof="0" err="1">
                          <a:solidFill>
                            <a:srgbClr val="000000"/>
                          </a:solidFill>
                          <a:latin typeface="Angsana New"/>
                        </a:rPr>
                        <a:t>DecisionTreeRegressor</a:t>
                      </a:r>
                      <a:endParaRPr lang="en-US" sz="2800" b="1" err="1">
                        <a:latin typeface="Angsana New"/>
                      </a:endParaRPr>
                    </a:p>
                  </a:txBody>
                  <a:tcPr anchor="ctr"/>
                </a:tc>
                <a:tc>
                  <a:txBody>
                    <a:bodyPr/>
                    <a:lstStyle/>
                    <a:p>
                      <a:pPr lvl="0" algn="r">
                        <a:buNone/>
                      </a:pPr>
                      <a:r>
                        <a:rPr lang="en-US" sz="2800" b="1" i="0" u="none" strike="noStrike" noProof="0" dirty="0">
                          <a:solidFill>
                            <a:srgbClr val="000000"/>
                          </a:solidFill>
                          <a:latin typeface="Angsana New"/>
                        </a:rPr>
                        <a:t>1.0</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0.6540138427029263</a:t>
                      </a:r>
                      <a:endParaRPr lang="en-US" sz="2800" b="1" dirty="0">
                        <a:latin typeface="Angsana New"/>
                      </a:endParaRPr>
                    </a:p>
                  </a:txBody>
                  <a:tcPr anchor="ctr"/>
                </a:tc>
                <a:extLst>
                  <a:ext uri="{0D108BD9-81ED-4DB2-BD59-A6C34878D82A}">
                    <a16:rowId xmlns:a16="http://schemas.microsoft.com/office/drawing/2014/main" val="367082591"/>
                  </a:ext>
                </a:extLst>
              </a:tr>
              <a:tr h="707146">
                <a:tc>
                  <a:txBody>
                    <a:bodyPr/>
                    <a:lstStyle/>
                    <a:p>
                      <a:pPr lvl="0">
                        <a:buNone/>
                      </a:pPr>
                      <a:r>
                        <a:rPr lang="en-US" sz="2800" b="1" i="0" u="none" strike="noStrike" noProof="0" err="1">
                          <a:solidFill>
                            <a:srgbClr val="000000"/>
                          </a:solidFill>
                          <a:latin typeface="Angsana New"/>
                        </a:rPr>
                        <a:t>ExtraTreesRegressor</a:t>
                      </a:r>
                      <a:endParaRPr lang="en-US" sz="2800" b="1" err="1">
                        <a:latin typeface="Angsana New"/>
                      </a:endParaRPr>
                    </a:p>
                  </a:txBody>
                  <a:tcPr anchor="ctr"/>
                </a:tc>
                <a:tc>
                  <a:txBody>
                    <a:bodyPr/>
                    <a:lstStyle/>
                    <a:p>
                      <a:pPr lvl="0" algn="r">
                        <a:buNone/>
                      </a:pPr>
                      <a:r>
                        <a:rPr lang="en-US" sz="2800" b="1" i="0" u="none" strike="noStrike" noProof="0" dirty="0">
                          <a:solidFill>
                            <a:srgbClr val="000000"/>
                          </a:solidFill>
                          <a:latin typeface="Angsana New"/>
                        </a:rPr>
                        <a:t>1.0</a:t>
                      </a:r>
                      <a:endParaRPr lang="en-US" dirty="0"/>
                    </a:p>
                  </a:txBody>
                  <a:tcPr anchor="ctr"/>
                </a:tc>
                <a:tc>
                  <a:txBody>
                    <a:bodyPr/>
                    <a:lstStyle/>
                    <a:p>
                      <a:pPr lvl="0" algn="r">
                        <a:buNone/>
                      </a:pPr>
                      <a:r>
                        <a:rPr lang="en-US" sz="2800" b="1" i="0" u="none" strike="noStrike" noProof="0" dirty="0">
                          <a:solidFill>
                            <a:srgbClr val="000000"/>
                          </a:solidFill>
                          <a:latin typeface="Angsana New"/>
                        </a:rPr>
                        <a:t>0.8166566495106281</a:t>
                      </a:r>
                      <a:endParaRPr lang="en-US" sz="2800" b="1" dirty="0">
                        <a:latin typeface="Angsana New"/>
                      </a:endParaRPr>
                    </a:p>
                  </a:txBody>
                  <a:tcPr anchor="ctr"/>
                </a:tc>
                <a:extLst>
                  <a:ext uri="{0D108BD9-81ED-4DB2-BD59-A6C34878D82A}">
                    <a16:rowId xmlns:a16="http://schemas.microsoft.com/office/drawing/2014/main" val="3637610503"/>
                  </a:ext>
                </a:extLst>
              </a:tr>
              <a:tr h="707146">
                <a:tc>
                  <a:txBody>
                    <a:bodyPr/>
                    <a:lstStyle/>
                    <a:p>
                      <a:pPr lvl="0">
                        <a:buNone/>
                      </a:pPr>
                      <a:r>
                        <a:rPr lang="en-US" sz="2800" b="1" i="0" u="none" strike="noStrike" noProof="0" err="1">
                          <a:solidFill>
                            <a:srgbClr val="000000"/>
                          </a:solidFill>
                          <a:latin typeface="Angsana New"/>
                        </a:rPr>
                        <a:t>RandomForestRegressor</a:t>
                      </a:r>
                      <a:endParaRPr lang="en-US" sz="2800" b="1">
                        <a:latin typeface="Angsana New"/>
                      </a:endParaRPr>
                    </a:p>
                  </a:txBody>
                  <a:tcPr anchor="ctr"/>
                </a:tc>
                <a:tc>
                  <a:txBody>
                    <a:bodyPr/>
                    <a:lstStyle/>
                    <a:p>
                      <a:pPr lvl="0" algn="r">
                        <a:buNone/>
                      </a:pPr>
                      <a:r>
                        <a:rPr lang="en-US" sz="2800" b="1" i="0" u="none" strike="noStrike" noProof="0" dirty="0">
                          <a:solidFill>
                            <a:srgbClr val="000000"/>
                          </a:solidFill>
                          <a:latin typeface="Angsana New"/>
                        </a:rPr>
                        <a:t>0.9752862082637469</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0.8199988577675453</a:t>
                      </a:r>
                      <a:endParaRPr lang="en-US" sz="2800" b="1" dirty="0">
                        <a:latin typeface="Angsana New"/>
                      </a:endParaRPr>
                    </a:p>
                  </a:txBody>
                  <a:tcPr anchor="ctr"/>
                </a:tc>
                <a:extLst>
                  <a:ext uri="{0D108BD9-81ED-4DB2-BD59-A6C34878D82A}">
                    <a16:rowId xmlns:a16="http://schemas.microsoft.com/office/drawing/2014/main" val="1531026320"/>
                  </a:ext>
                </a:extLst>
              </a:tr>
              <a:tr h="707146">
                <a:tc>
                  <a:txBody>
                    <a:bodyPr/>
                    <a:lstStyle/>
                    <a:p>
                      <a:pPr lvl="0">
                        <a:buNone/>
                      </a:pPr>
                      <a:r>
                        <a:rPr lang="en-US" sz="2800" b="1" i="0" u="none" strike="noStrike" noProof="0" err="1">
                          <a:solidFill>
                            <a:srgbClr val="000000"/>
                          </a:solidFill>
                          <a:latin typeface="Angsana New"/>
                        </a:rPr>
                        <a:t>XGBRegressor</a:t>
                      </a:r>
                      <a:endParaRPr lang="en-US" sz="1600" b="1" err="1">
                        <a:latin typeface="Angsana New"/>
                      </a:endParaRPr>
                    </a:p>
                  </a:txBody>
                  <a:tcPr anchor="ctr"/>
                </a:tc>
                <a:tc>
                  <a:txBody>
                    <a:bodyPr/>
                    <a:lstStyle/>
                    <a:p>
                      <a:pPr lvl="0" algn="r">
                        <a:buNone/>
                      </a:pPr>
                      <a:r>
                        <a:rPr lang="en-US" sz="2800" b="1" i="0" u="none" strike="noStrike" noProof="0" dirty="0">
                          <a:solidFill>
                            <a:srgbClr val="000000"/>
                          </a:solidFill>
                          <a:latin typeface="Angsana New"/>
                        </a:rPr>
                        <a:t>0.8540948893669007</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0.8372360040545999</a:t>
                      </a:r>
                      <a:endParaRPr lang="en-US" sz="2800" b="1" dirty="0">
                        <a:latin typeface="Angsana New"/>
                      </a:endParaRPr>
                    </a:p>
                  </a:txBody>
                  <a:tcPr anchor="ctr"/>
                </a:tc>
                <a:extLst>
                  <a:ext uri="{0D108BD9-81ED-4DB2-BD59-A6C34878D82A}">
                    <a16:rowId xmlns:a16="http://schemas.microsoft.com/office/drawing/2014/main" val="3816186019"/>
                  </a:ext>
                </a:extLst>
              </a:tr>
            </a:tbl>
          </a:graphicData>
        </a:graphic>
      </p:graphicFrame>
    </p:spTree>
    <p:extLst>
      <p:ext uri="{BB962C8B-B14F-4D97-AF65-F5344CB8AC3E}">
        <p14:creationId xmlns:p14="http://schemas.microsoft.com/office/powerpoint/2010/main" val="138996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B2C0-CF0B-57E6-3DC2-B682C40AECE9}"/>
              </a:ext>
            </a:extLst>
          </p:cNvPr>
          <p:cNvSpPr>
            <a:spLocks noGrp="1"/>
          </p:cNvSpPr>
          <p:nvPr>
            <p:ph type="title"/>
          </p:nvPr>
        </p:nvSpPr>
        <p:spPr/>
        <p:txBody>
          <a:bodyPr/>
          <a:lstStyle/>
          <a:p>
            <a:r>
              <a:rPr lang="en-US" b="1" i="1" dirty="0">
                <a:solidFill>
                  <a:schemeClr val="accent1"/>
                </a:solidFill>
                <a:latin typeface="Angsana New"/>
                <a:cs typeface="Angsana New"/>
              </a:rPr>
              <a:t>MACHINE LEARNING MODEL</a:t>
            </a:r>
          </a:p>
        </p:txBody>
      </p:sp>
      <p:sp>
        <p:nvSpPr>
          <p:cNvPr id="3" name="Content Placeholder 2">
            <a:extLst>
              <a:ext uri="{FF2B5EF4-FFF2-40B4-BE49-F238E27FC236}">
                <a16:creationId xmlns:a16="http://schemas.microsoft.com/office/drawing/2014/main" id="{9ED6A727-09A7-088A-348F-5D2094B7A120}"/>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b="1" dirty="0">
                <a:solidFill>
                  <a:schemeClr val="accent1"/>
                </a:solidFill>
                <a:latin typeface="Angsana New"/>
                <a:ea typeface="+mn-lt"/>
                <a:cs typeface="+mn-lt"/>
              </a:rPr>
              <a:t>High Accuracy</a:t>
            </a:r>
            <a:r>
              <a:rPr lang="en-US" sz="2400" dirty="0">
                <a:solidFill>
                  <a:schemeClr val="accent1"/>
                </a:solidFill>
                <a:latin typeface="Angsana New"/>
                <a:ea typeface="+mn-lt"/>
                <a:cs typeface="+mn-lt"/>
              </a:rPr>
              <a:t>: </a:t>
            </a:r>
            <a:r>
              <a:rPr lang="en-US" sz="2400" err="1">
                <a:solidFill>
                  <a:srgbClr val="0D0D0D"/>
                </a:solidFill>
                <a:latin typeface="Angsana New"/>
                <a:ea typeface="+mn-lt"/>
                <a:cs typeface="+mn-lt"/>
              </a:rPr>
              <a:t>XGBRegressor</a:t>
            </a:r>
            <a:r>
              <a:rPr lang="en-US" sz="2400" dirty="0">
                <a:solidFill>
                  <a:srgbClr val="0D0D0D"/>
                </a:solidFill>
                <a:latin typeface="Angsana New"/>
                <a:ea typeface="+mn-lt"/>
                <a:cs typeface="+mn-lt"/>
              </a:rPr>
              <a:t> consistently achieves superior accuracy compared to other regression models, making it a reliable choice for predictive tasks.</a:t>
            </a:r>
            <a:endParaRPr lang="en-US" sz="2400" dirty="0">
              <a:latin typeface="Angsana New"/>
              <a:cs typeface="Calibri"/>
            </a:endParaRPr>
          </a:p>
          <a:p>
            <a:pPr>
              <a:buFont typeface="Wingdings" panose="020B0604020202020204" pitchFamily="34" charset="0"/>
              <a:buChar char="Ø"/>
            </a:pPr>
            <a:r>
              <a:rPr lang="en-US" sz="2400" b="1" dirty="0">
                <a:solidFill>
                  <a:schemeClr val="accent1"/>
                </a:solidFill>
                <a:latin typeface="Angsana New"/>
                <a:ea typeface="+mn-lt"/>
                <a:cs typeface="+mn-lt"/>
              </a:rPr>
              <a:t>Robustness to Overfitting</a:t>
            </a:r>
            <a:r>
              <a:rPr lang="en-US" sz="2400" dirty="0">
                <a:solidFill>
                  <a:schemeClr val="accent1"/>
                </a:solidFill>
                <a:latin typeface="Angsana New"/>
                <a:ea typeface="+mn-lt"/>
                <a:cs typeface="+mn-lt"/>
              </a:rPr>
              <a:t>: </a:t>
            </a:r>
            <a:r>
              <a:rPr lang="en-US" sz="2400" err="1">
                <a:solidFill>
                  <a:srgbClr val="0D0D0D"/>
                </a:solidFill>
                <a:latin typeface="Angsana New"/>
                <a:ea typeface="+mn-lt"/>
                <a:cs typeface="+mn-lt"/>
              </a:rPr>
              <a:t>XGBRegressor</a:t>
            </a:r>
            <a:r>
              <a:rPr lang="en-US" sz="2400" dirty="0">
                <a:solidFill>
                  <a:srgbClr val="0D0D0D"/>
                </a:solidFill>
                <a:latin typeface="Angsana New"/>
                <a:ea typeface="+mn-lt"/>
                <a:cs typeface="+mn-lt"/>
              </a:rPr>
              <a:t> demonstrates resilience against overfitting, maintaining a high testing accuracy while avoiding excessive reliance on training data.</a:t>
            </a:r>
            <a:endParaRPr lang="en-US" sz="2400">
              <a:latin typeface="Angsana New"/>
              <a:cs typeface="Angsana New"/>
            </a:endParaRPr>
          </a:p>
          <a:p>
            <a:pPr>
              <a:buFont typeface="Wingdings" panose="020B0604020202020204" pitchFamily="34" charset="0"/>
              <a:buChar char="Ø"/>
            </a:pPr>
            <a:r>
              <a:rPr lang="en-US" sz="2400" b="1" dirty="0">
                <a:solidFill>
                  <a:schemeClr val="accent1"/>
                </a:solidFill>
                <a:latin typeface="Angsana New"/>
                <a:ea typeface="+mn-lt"/>
                <a:cs typeface="+mn-lt"/>
              </a:rPr>
              <a:t>Efficient Training</a:t>
            </a:r>
            <a:r>
              <a:rPr lang="en-US" sz="2400" dirty="0">
                <a:solidFill>
                  <a:schemeClr val="accent1"/>
                </a:solidFill>
                <a:latin typeface="Angsana New"/>
                <a:ea typeface="+mn-lt"/>
                <a:cs typeface="+mn-lt"/>
              </a:rPr>
              <a:t>: </a:t>
            </a:r>
            <a:r>
              <a:rPr lang="en-US" sz="2400" err="1">
                <a:solidFill>
                  <a:srgbClr val="0D0D0D"/>
                </a:solidFill>
                <a:latin typeface="Angsana New"/>
                <a:ea typeface="+mn-lt"/>
                <a:cs typeface="+mn-lt"/>
              </a:rPr>
              <a:t>XGBRegressor</a:t>
            </a:r>
            <a:r>
              <a:rPr lang="en-US" sz="2400" dirty="0">
                <a:solidFill>
                  <a:srgbClr val="0D0D0D"/>
                </a:solidFill>
                <a:latin typeface="Angsana New"/>
                <a:ea typeface="+mn-lt"/>
                <a:cs typeface="+mn-lt"/>
              </a:rPr>
              <a:t> is computationally efficient, capable of handling large datasets with ease, which facilitates faster model training and deployment.</a:t>
            </a:r>
            <a:endParaRPr lang="en-US" sz="2400">
              <a:latin typeface="Angsana New"/>
              <a:cs typeface="Angsana New"/>
            </a:endParaRPr>
          </a:p>
          <a:p>
            <a:pPr>
              <a:buFont typeface="Wingdings" panose="020B0604020202020204" pitchFamily="34" charset="0"/>
              <a:buChar char="Ø"/>
            </a:pPr>
            <a:r>
              <a:rPr lang="en-US" sz="2400" b="1" dirty="0">
                <a:solidFill>
                  <a:schemeClr val="accent1"/>
                </a:solidFill>
                <a:latin typeface="Angsana New"/>
                <a:ea typeface="+mn-lt"/>
                <a:cs typeface="+mn-lt"/>
              </a:rPr>
              <a:t>Gradient Boosting</a:t>
            </a:r>
            <a:r>
              <a:rPr lang="en-US" sz="2400" dirty="0">
                <a:solidFill>
                  <a:schemeClr val="accent1"/>
                </a:solidFill>
                <a:latin typeface="Angsana New"/>
                <a:ea typeface="+mn-lt"/>
                <a:cs typeface="+mn-lt"/>
              </a:rPr>
              <a:t>:</a:t>
            </a:r>
            <a:r>
              <a:rPr lang="en-US" sz="2400" dirty="0">
                <a:solidFill>
                  <a:srgbClr val="0D0D0D"/>
                </a:solidFill>
                <a:latin typeface="Angsana New"/>
                <a:ea typeface="+mn-lt"/>
                <a:cs typeface="+mn-lt"/>
              </a:rPr>
              <a:t> </a:t>
            </a:r>
            <a:r>
              <a:rPr lang="en-US" sz="2400" err="1">
                <a:solidFill>
                  <a:srgbClr val="0D0D0D"/>
                </a:solidFill>
                <a:latin typeface="Angsana New"/>
                <a:ea typeface="+mn-lt"/>
                <a:cs typeface="+mn-lt"/>
              </a:rPr>
              <a:t>XGBRegressor</a:t>
            </a:r>
            <a:r>
              <a:rPr lang="en-US" sz="2400" dirty="0">
                <a:solidFill>
                  <a:srgbClr val="0D0D0D"/>
                </a:solidFill>
                <a:latin typeface="Angsana New"/>
                <a:ea typeface="+mn-lt"/>
                <a:cs typeface="+mn-lt"/>
              </a:rPr>
              <a:t> leverages gradient boosting, a powerful ensemble learning technique that incrementally improves model performance, resulting in highly accurate predictions.</a:t>
            </a:r>
            <a:endParaRPr lang="en-US" sz="2400">
              <a:latin typeface="Angsana New"/>
              <a:cs typeface="Angsana New"/>
            </a:endParaRPr>
          </a:p>
          <a:p>
            <a:pPr>
              <a:buFont typeface="Wingdings" panose="020B0604020202020204" pitchFamily="34" charset="0"/>
              <a:buChar char="Ø"/>
            </a:pPr>
            <a:r>
              <a:rPr lang="en-US" sz="2400" b="1" dirty="0">
                <a:solidFill>
                  <a:schemeClr val="accent1"/>
                </a:solidFill>
                <a:latin typeface="Angsana New"/>
                <a:ea typeface="+mn-lt"/>
                <a:cs typeface="+mn-lt"/>
              </a:rPr>
              <a:t>Tuning Flexibility</a:t>
            </a:r>
            <a:r>
              <a:rPr lang="en-US" sz="2400" dirty="0">
                <a:solidFill>
                  <a:schemeClr val="accent1"/>
                </a:solidFill>
                <a:latin typeface="Angsana New"/>
                <a:ea typeface="+mn-lt"/>
                <a:cs typeface="+mn-lt"/>
              </a:rPr>
              <a:t>:</a:t>
            </a:r>
            <a:r>
              <a:rPr lang="en-US" sz="2400" dirty="0">
                <a:solidFill>
                  <a:srgbClr val="0D0D0D"/>
                </a:solidFill>
                <a:latin typeface="Angsana New"/>
                <a:ea typeface="+mn-lt"/>
                <a:cs typeface="+mn-lt"/>
              </a:rPr>
              <a:t> </a:t>
            </a:r>
            <a:r>
              <a:rPr lang="en-US" sz="2400" err="1">
                <a:solidFill>
                  <a:srgbClr val="0D0D0D"/>
                </a:solidFill>
                <a:latin typeface="Angsana New"/>
                <a:ea typeface="+mn-lt"/>
                <a:cs typeface="+mn-lt"/>
              </a:rPr>
              <a:t>XGBRegressor</a:t>
            </a:r>
            <a:r>
              <a:rPr lang="en-US" sz="2400" dirty="0">
                <a:solidFill>
                  <a:srgbClr val="0D0D0D"/>
                </a:solidFill>
                <a:latin typeface="Angsana New"/>
                <a:ea typeface="+mn-lt"/>
                <a:cs typeface="+mn-lt"/>
              </a:rPr>
              <a:t> offers a wide range of hyperparameters for fine-tuning, allowing customization to specific requirements and optimization of predictive performance.</a:t>
            </a:r>
            <a:endParaRPr lang="en-US" sz="2400">
              <a:latin typeface="Angsana New"/>
              <a:cs typeface="Angsana New"/>
            </a:endParaRPr>
          </a:p>
          <a:p>
            <a:pPr marL="0" indent="0">
              <a:buClr>
                <a:srgbClr val="435776"/>
              </a:buClr>
              <a:buNone/>
            </a:pPr>
            <a:endParaRPr lang="en-US" sz="4000" dirty="0">
              <a:latin typeface="Angsana New"/>
              <a:cs typeface="Calibri"/>
            </a:endParaRPr>
          </a:p>
        </p:txBody>
      </p:sp>
    </p:spTree>
    <p:extLst>
      <p:ext uri="{BB962C8B-B14F-4D97-AF65-F5344CB8AC3E}">
        <p14:creationId xmlns:p14="http://schemas.microsoft.com/office/powerpoint/2010/main" val="111682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EB9B-224E-D722-2F11-95D972ABD102}"/>
              </a:ext>
            </a:extLst>
          </p:cNvPr>
          <p:cNvSpPr>
            <a:spLocks noGrp="1"/>
          </p:cNvSpPr>
          <p:nvPr>
            <p:ph type="title"/>
          </p:nvPr>
        </p:nvSpPr>
        <p:spPr/>
        <p:txBody>
          <a:bodyPr/>
          <a:lstStyle/>
          <a:p>
            <a:r>
              <a:rPr lang="en-US" sz="4400" b="1" i="1" dirty="0">
                <a:solidFill>
                  <a:schemeClr val="accent1"/>
                </a:solidFill>
                <a:latin typeface="Angsana New"/>
                <a:ea typeface="+mj-lt"/>
                <a:cs typeface="+mj-lt"/>
              </a:rPr>
              <a:t>STREAMLIT PAGE:</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23C07595-D880-C793-F287-855C13C8F06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Home menu:</a:t>
            </a:r>
            <a:endParaRPr lang="en-US" sz="2800">
              <a:solidFill>
                <a:schemeClr val="accent1"/>
              </a:solidFill>
              <a:latin typeface="Angsana New"/>
              <a:cs typeface="Calibri"/>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Provide an overview of the domain, technology used, and project.</a:t>
            </a:r>
            <a:endParaRPr lang="en-US" sz="2800">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Display relevant images.</a:t>
            </a:r>
            <a:endParaRPr lang="en-US" sz="2800">
              <a:latin typeface="Angsana New"/>
              <a:cs typeface="Angsana New"/>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Prediction menu:</a:t>
            </a:r>
            <a:endParaRPr lang="en-US" sz="2800">
              <a:solidFill>
                <a:schemeClr val="accent1"/>
              </a:solidFill>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Offer a form-like structure for predicting </a:t>
            </a:r>
            <a:r>
              <a:rPr lang="en-US" sz="2800" err="1">
                <a:solidFill>
                  <a:srgbClr val="0D0D0D"/>
                </a:solidFill>
                <a:latin typeface="Angsana New"/>
                <a:ea typeface="+mn-lt"/>
                <a:cs typeface="+mn-lt"/>
              </a:rPr>
              <a:t>durationNano</a:t>
            </a:r>
            <a:r>
              <a:rPr lang="en-US" sz="2800" dirty="0">
                <a:solidFill>
                  <a:srgbClr val="0D0D0D"/>
                </a:solidFill>
                <a:latin typeface="Angsana New"/>
                <a:ea typeface="+mn-lt"/>
                <a:cs typeface="+mn-lt"/>
              </a:rPr>
              <a:t>.</a:t>
            </a:r>
            <a:endParaRPr lang="en-US" sz="2800">
              <a:latin typeface="Angsana New"/>
              <a:cs typeface="Angsana New"/>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EDA Analysis menu:</a:t>
            </a:r>
            <a:endParaRPr lang="en-US" sz="2800">
              <a:solidFill>
                <a:schemeClr val="accent1"/>
              </a:solidFill>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Include a select box for various EDA analyses.</a:t>
            </a:r>
            <a:endParaRPr lang="en-US" sz="2800" dirty="0">
              <a:latin typeface="Angsana New"/>
              <a:cs typeface="Angsana New"/>
            </a:endParaRPr>
          </a:p>
          <a:p>
            <a:pPr>
              <a:buClr>
                <a:srgbClr val="435776"/>
              </a:buClr>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390874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floral wreath with orange flowers and leaves&#10;&#10;Description automatically generated">
            <a:extLst>
              <a:ext uri="{FF2B5EF4-FFF2-40B4-BE49-F238E27FC236}">
                <a16:creationId xmlns:a16="http://schemas.microsoft.com/office/drawing/2014/main" id="{8DE3678B-0DD7-73AA-72DD-A5CC48CFA3C6}"/>
              </a:ext>
            </a:extLst>
          </p:cNvPr>
          <p:cNvPicPr>
            <a:picLocks noChangeAspect="1"/>
          </p:cNvPicPr>
          <p:nvPr/>
        </p:nvPicPr>
        <p:blipFill rotWithShape="1">
          <a:blip r:embed="rId2">
            <a:alphaModFix/>
          </a:blip>
          <a:srcRect t="3769" b="2089"/>
          <a:stretch/>
        </p:blipFill>
        <p:spPr>
          <a:xfrm>
            <a:off x="-1" y="10"/>
            <a:ext cx="12192001" cy="6857990"/>
          </a:xfrm>
          <a:prstGeom prst="rect">
            <a:avLst/>
          </a:prstGeom>
        </p:spPr>
      </p:pic>
      <p:grpSp>
        <p:nvGrpSpPr>
          <p:cNvPr id="9" name="Group 8">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 name="Oval 9">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776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8438-6026-200F-4418-FA63CABCA56C}"/>
              </a:ext>
            </a:extLst>
          </p:cNvPr>
          <p:cNvSpPr>
            <a:spLocks noGrp="1"/>
          </p:cNvSpPr>
          <p:nvPr>
            <p:ph type="title"/>
          </p:nvPr>
        </p:nvSpPr>
        <p:spPr/>
        <p:txBody>
          <a:bodyPr/>
          <a:lstStyle/>
          <a:p>
            <a:r>
              <a:rPr lang="en-US" b="1" i="1" dirty="0">
                <a:solidFill>
                  <a:schemeClr val="accent1"/>
                </a:solidFill>
                <a:latin typeface="Angsana New"/>
                <a:cs typeface="Angsana New"/>
              </a:rPr>
              <a:t>INTRODUCTION</a:t>
            </a:r>
          </a:p>
        </p:txBody>
      </p:sp>
      <p:sp>
        <p:nvSpPr>
          <p:cNvPr id="3" name="Content Placeholder 2">
            <a:extLst>
              <a:ext uri="{FF2B5EF4-FFF2-40B4-BE49-F238E27FC236}">
                <a16:creationId xmlns:a16="http://schemas.microsoft.com/office/drawing/2014/main" id="{43AEF8A8-CB8E-CB1A-0723-52AA10494DEB}"/>
              </a:ext>
            </a:extLst>
          </p:cNvPr>
          <p:cNvSpPr>
            <a:spLocks noGrp="1"/>
          </p:cNvSpPr>
          <p:nvPr>
            <p:ph idx="1"/>
          </p:nvPr>
        </p:nvSpPr>
        <p:spPr>
          <a:xfrm>
            <a:off x="627561" y="2274661"/>
            <a:ext cx="10659110" cy="3289981"/>
          </a:xfrm>
        </p:spPr>
        <p:txBody>
          <a:bodyPr vert="horz" lIns="91440" tIns="45720" rIns="91440" bIns="45720" rtlCol="0" anchor="t">
            <a:normAutofit/>
          </a:bodyPr>
          <a:lstStyle/>
          <a:p>
            <a:pPr lvl="1">
              <a:buFont typeface="Wingdings" panose="020B0604020202020204" pitchFamily="34" charset="0"/>
              <a:buChar char="Ø"/>
            </a:pPr>
            <a:r>
              <a:rPr lang="en-US" sz="3200" dirty="0">
                <a:solidFill>
                  <a:srgbClr val="0D0D0D"/>
                </a:solidFill>
                <a:latin typeface="Angsana New"/>
                <a:ea typeface="+mn-lt"/>
                <a:cs typeface="+mn-lt"/>
              </a:rPr>
              <a:t>Welcome to the Exploratory Data Analysis (EDA) of Trace Data presentation. In this session, we'll delve into the fascinating world of data exploration and uncover insights from trace data collected within a system. Our primary objective is to gain a deep understanding of the data and extract valuable insights that can drive informed decision-making.</a:t>
            </a:r>
            <a:endParaRPr lang="en-US" sz="3200">
              <a:latin typeface="Angsana New"/>
              <a:cs typeface="Angsana New"/>
            </a:endParaRPr>
          </a:p>
        </p:txBody>
      </p:sp>
    </p:spTree>
    <p:extLst>
      <p:ext uri="{BB962C8B-B14F-4D97-AF65-F5344CB8AC3E}">
        <p14:creationId xmlns:p14="http://schemas.microsoft.com/office/powerpoint/2010/main" val="145062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90A1-D9D4-C1BF-8719-682CFA9FE9C6}"/>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DATA CLEANING PROCESS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BF240AF9-6AB2-BDD6-4586-F621FE7BA10F}"/>
              </a:ext>
            </a:extLst>
          </p:cNvPr>
          <p:cNvSpPr>
            <a:spLocks noGrp="1"/>
          </p:cNvSpPr>
          <p:nvPr>
            <p:ph idx="1"/>
          </p:nvPr>
        </p:nvSpPr>
        <p:spPr/>
        <p:txBody>
          <a:bodyPr vert="horz" lIns="91440" tIns="45720" rIns="91440" bIns="45720" rtlCol="0" anchor="t">
            <a:noAutofit/>
          </a:bodyPr>
          <a:lstStyle/>
          <a:p>
            <a:pPr>
              <a:buFont typeface="Wingdings" panose="020B0604020202020204" pitchFamily="34" charset="0"/>
              <a:buChar char="Ø"/>
            </a:pPr>
            <a:r>
              <a:rPr lang="en-US" sz="3600" b="1">
                <a:solidFill>
                  <a:schemeClr val="accent1"/>
                </a:solidFill>
                <a:latin typeface="Angsana New"/>
                <a:ea typeface="+mn-lt"/>
                <a:cs typeface="+mn-lt"/>
              </a:rPr>
              <a:t>Analyze and Handle Null Values:</a:t>
            </a:r>
            <a:endParaRPr lang="en-US" sz="3600" b="1">
              <a:solidFill>
                <a:schemeClr val="accent1"/>
              </a:solidFill>
              <a:latin typeface="Angsana New"/>
              <a:cs typeface="Calibri"/>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Identify null values in each column.</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Assess impact on analysis.</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Handle null values using imputation or removal.</a:t>
            </a:r>
            <a:endParaRPr lang="en-US" sz="2400">
              <a:latin typeface="Angsana New"/>
              <a:cs typeface="Calibri"/>
            </a:endParaRPr>
          </a:p>
          <a:p>
            <a:pPr>
              <a:buClr>
                <a:srgbClr val="435776"/>
              </a:buClr>
              <a:buFont typeface="Wingdings" panose="020B0604020202020204" pitchFamily="34" charset="0"/>
              <a:buChar char="Ø"/>
            </a:pPr>
            <a:r>
              <a:rPr lang="en-US" sz="3600" b="1">
                <a:solidFill>
                  <a:schemeClr val="accent1"/>
                </a:solidFill>
                <a:latin typeface="Angsana New"/>
                <a:ea typeface="+mn-lt"/>
                <a:cs typeface="+mn-lt"/>
              </a:rPr>
              <a:t>Convert Data Types as Needed:</a:t>
            </a: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Assess data type consistency.</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Convert data types for compatibility.</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Validate data type conversions.</a:t>
            </a:r>
            <a:endParaRPr lang="en-US" sz="2400">
              <a:latin typeface="Angsana New"/>
              <a:ea typeface="+mn-lt"/>
              <a:cs typeface="+mn-lt"/>
            </a:endParaRPr>
          </a:p>
          <a:p>
            <a:pPr lvl="1">
              <a:buClr>
                <a:srgbClr val="435776"/>
              </a:buClr>
              <a:buFont typeface="Courier New" panose="020B0604020202020204" pitchFamily="34" charset="0"/>
              <a:buChar char="o"/>
            </a:pPr>
            <a:endParaRPr lang="en-US" sz="2200" dirty="0">
              <a:solidFill>
                <a:srgbClr val="0D0D0D"/>
              </a:solidFill>
              <a:latin typeface="Angsana New"/>
              <a:cs typeface="Calibri"/>
            </a:endParaRPr>
          </a:p>
          <a:p>
            <a:pPr>
              <a:buClr>
                <a:srgbClr val="435776"/>
              </a:buClr>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65711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68EB1E10-6DB5-3217-269E-D0A89EA43307}"/>
              </a:ext>
            </a:extLst>
          </p:cNvPr>
          <p:cNvPicPr>
            <a:picLocks noChangeAspect="1"/>
          </p:cNvPicPr>
          <p:nvPr/>
        </p:nvPicPr>
        <p:blipFill rotWithShape="1">
          <a:blip r:embed="rId2">
            <a:alphaModFix/>
          </a:blip>
          <a:srcRect t="24103" r="-6" b="-6"/>
          <a:stretch/>
        </p:blipFill>
        <p:spPr>
          <a:xfrm>
            <a:off x="20" y="10"/>
            <a:ext cx="12190456" cy="6857990"/>
          </a:xfrm>
          <a:prstGeom prst="rect">
            <a:avLst/>
          </a:prstGeom>
        </p:spPr>
      </p:pic>
      <p:sp>
        <p:nvSpPr>
          <p:cNvPr id="31" name="Rectangle 30">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8AF2-CA46-543B-6A2C-86044A6FCC10}"/>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4200" b="1" i="1">
                <a:solidFill>
                  <a:srgbClr val="FFFFFF"/>
                </a:solidFill>
              </a:rPr>
              <a:t>EXPLORATORY DATA ANALYSIS (EDA):</a:t>
            </a:r>
          </a:p>
        </p:txBody>
      </p:sp>
      <p:sp>
        <p:nvSpPr>
          <p:cNvPr id="33" name="Oval 32">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68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C1B8-AB7D-8E2D-4C44-73CB8771FAA3}"/>
              </a:ext>
            </a:extLst>
          </p:cNvPr>
          <p:cNvSpPr>
            <a:spLocks noGrp="1"/>
          </p:cNvSpPr>
          <p:nvPr>
            <p:ph type="title"/>
          </p:nvPr>
        </p:nvSpPr>
        <p:spPr/>
        <p:txBody>
          <a:bodyPr/>
          <a:lstStyle/>
          <a:p>
            <a:r>
              <a:rPr lang="en-US" sz="4000" b="1" i="1" dirty="0">
                <a:solidFill>
                  <a:schemeClr val="accent1"/>
                </a:solidFill>
                <a:latin typeface="Angsana New"/>
                <a:cs typeface="Angsana New"/>
              </a:rPr>
              <a:t>DISTRIBUTION OF </a:t>
            </a:r>
            <a:r>
              <a:rPr lang="en-US" sz="4000" b="1" i="1" err="1">
                <a:solidFill>
                  <a:schemeClr val="accent1"/>
                </a:solidFill>
                <a:latin typeface="Angsana New"/>
                <a:cs typeface="Angsana New"/>
              </a:rPr>
              <a:t>DURATIONNANO</a:t>
            </a:r>
            <a:r>
              <a:rPr lang="en-US" sz="4000" b="1" i="1" dirty="0">
                <a:solidFill>
                  <a:schemeClr val="accent1"/>
                </a:solidFill>
                <a:latin typeface="Angsana New"/>
                <a:cs typeface="Angsana New"/>
              </a:rPr>
              <a:t> ACROSS METHOD NAMES</a:t>
            </a:r>
            <a:endParaRPr lang="en-US" sz="40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8DAB103-1311-E009-2D49-CCD581A2A927}"/>
              </a:ext>
            </a:extLst>
          </p:cNvPr>
          <p:cNvSpPr>
            <a:spLocks noGrp="1"/>
          </p:cNvSpPr>
          <p:nvPr>
            <p:ph idx="1"/>
          </p:nvPr>
        </p:nvSpPr>
        <p:spPr>
          <a:xfrm>
            <a:off x="777240" y="2424339"/>
            <a:ext cx="10659110" cy="2010910"/>
          </a:xfrm>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This involves visualizing the distribution of </a:t>
            </a:r>
            <a:r>
              <a:rPr lang="en-US" sz="3600" err="1">
                <a:solidFill>
                  <a:srgbClr val="0D0D0D"/>
                </a:solidFill>
                <a:latin typeface="Angsana New"/>
                <a:ea typeface="+mn-lt"/>
                <a:cs typeface="+mn-lt"/>
              </a:rPr>
              <a:t>durationNano</a:t>
            </a:r>
            <a:r>
              <a:rPr lang="en-US" sz="3600" dirty="0">
                <a:solidFill>
                  <a:srgbClr val="0D0D0D"/>
                </a:solidFill>
                <a:latin typeface="Angsana New"/>
                <a:ea typeface="+mn-lt"/>
                <a:cs typeface="+mn-lt"/>
              </a:rPr>
              <a:t> (duration of events) across various method names to understand how execution time varies across different methods within the system.</a:t>
            </a:r>
            <a:endParaRPr lang="en-US" sz="3600">
              <a:latin typeface="Angsana New"/>
              <a:cs typeface="Angsana New"/>
            </a:endParaRPr>
          </a:p>
        </p:txBody>
      </p:sp>
    </p:spTree>
    <p:extLst>
      <p:ext uri="{BB962C8B-B14F-4D97-AF65-F5344CB8AC3E}">
        <p14:creationId xmlns:p14="http://schemas.microsoft.com/office/powerpoint/2010/main" val="217254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D8BD-4EF2-2711-AEAE-5B55C242DC87}"/>
              </a:ext>
            </a:extLst>
          </p:cNvPr>
          <p:cNvSpPr>
            <a:spLocks noGrp="1"/>
          </p:cNvSpPr>
          <p:nvPr>
            <p:ph type="title"/>
          </p:nvPr>
        </p:nvSpPr>
        <p:spPr/>
        <p:txBody>
          <a:bodyPr>
            <a:normAutofit/>
          </a:bodyPr>
          <a:lstStyle/>
          <a:p>
            <a:r>
              <a:rPr lang="en-US" sz="4800" b="1" i="1" dirty="0">
                <a:solidFill>
                  <a:schemeClr val="accent1"/>
                </a:solidFill>
                <a:latin typeface="Angsana New"/>
                <a:ea typeface="+mj-lt"/>
                <a:cs typeface="+mj-lt"/>
              </a:rPr>
              <a:t>UNIVARIATE ANALYSIS:</a:t>
            </a:r>
            <a:endParaRPr lang="en-US" sz="48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1F79B1C6-5C94-1022-7319-540B03EB895D}"/>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Analyze the distribution of </a:t>
            </a:r>
            <a:r>
              <a:rPr lang="en-US" sz="2800" err="1">
                <a:solidFill>
                  <a:schemeClr val="accent1"/>
                </a:solidFill>
                <a:latin typeface="Angsana New"/>
                <a:ea typeface="+mn-lt"/>
                <a:cs typeface="+mn-lt"/>
              </a:rPr>
              <a:t>durationNano</a:t>
            </a:r>
            <a:r>
              <a:rPr lang="en-US" sz="2800">
                <a:solidFill>
                  <a:schemeClr val="accent1"/>
                </a:solidFill>
                <a:latin typeface="Angsana New"/>
                <a:ea typeface="+mn-lt"/>
                <a:cs typeface="+mn-lt"/>
              </a:rPr>
              <a:t>:</a:t>
            </a: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 This entails examining the distribution of </a:t>
            </a:r>
            <a:r>
              <a:rPr lang="en-US" sz="2600" err="1">
                <a:solidFill>
                  <a:srgbClr val="0D0D0D"/>
                </a:solidFill>
                <a:latin typeface="Angsana New"/>
                <a:ea typeface="+mn-lt"/>
                <a:cs typeface="+mn-lt"/>
              </a:rPr>
              <a:t>durationNano</a:t>
            </a:r>
            <a:r>
              <a:rPr lang="en-US" sz="2600" dirty="0">
                <a:solidFill>
                  <a:srgbClr val="0D0D0D"/>
                </a:solidFill>
                <a:latin typeface="Angsana New"/>
                <a:ea typeface="+mn-lt"/>
                <a:cs typeface="+mn-lt"/>
              </a:rPr>
              <a:t> values to understand their central tendency, spread, and presence of outliers.</a:t>
            </a:r>
            <a:endParaRPr lang="en-US" sz="2600">
              <a:latin typeface="Angsana New"/>
              <a:cs typeface="Calibri"/>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Examine the frequency of </a:t>
            </a:r>
            <a:r>
              <a:rPr lang="en-US" sz="2800" err="1">
                <a:solidFill>
                  <a:schemeClr val="accent1"/>
                </a:solidFill>
                <a:latin typeface="Angsana New"/>
                <a:ea typeface="+mn-lt"/>
                <a:cs typeface="+mn-lt"/>
              </a:rPr>
              <a:t>serviceName</a:t>
            </a:r>
            <a:r>
              <a:rPr lang="en-US" sz="2800" dirty="0">
                <a:solidFill>
                  <a:schemeClr val="accent1"/>
                </a:solidFill>
                <a:latin typeface="Angsana New"/>
                <a:ea typeface="+mn-lt"/>
                <a:cs typeface="+mn-lt"/>
              </a:rPr>
              <a:t>:</a:t>
            </a:r>
            <a:r>
              <a:rPr lang="en-US" sz="2800" dirty="0">
                <a:solidFill>
                  <a:srgbClr val="0D0D0D"/>
                </a:solidFill>
                <a:latin typeface="Angsana New"/>
                <a:ea typeface="+mn-lt"/>
                <a:cs typeface="+mn-lt"/>
              </a:rPr>
              <a:t> </a:t>
            </a:r>
            <a:endParaRPr lang="en-US" sz="2800">
              <a:solidFill>
                <a:srgbClr val="1C2431"/>
              </a:solidFill>
              <a:latin typeface="Angsana New"/>
              <a:ea typeface="+mn-lt"/>
              <a:cs typeface="Angsana New"/>
            </a:endParaRP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This involves counting the occurrences of each </a:t>
            </a:r>
            <a:r>
              <a:rPr lang="en-US" sz="2600" dirty="0" err="1">
                <a:solidFill>
                  <a:srgbClr val="0D0D0D"/>
                </a:solidFill>
                <a:latin typeface="Angsana New"/>
                <a:ea typeface="+mn-lt"/>
                <a:cs typeface="+mn-lt"/>
              </a:rPr>
              <a:t>serviceName</a:t>
            </a:r>
            <a:r>
              <a:rPr lang="en-US" sz="2600" dirty="0">
                <a:solidFill>
                  <a:srgbClr val="0D0D0D"/>
                </a:solidFill>
                <a:latin typeface="Angsana New"/>
                <a:ea typeface="+mn-lt"/>
                <a:cs typeface="+mn-lt"/>
              </a:rPr>
              <a:t> (microservice name) to understand the frequency distribution and identify dominant or less common services.</a:t>
            </a:r>
            <a:endParaRPr lang="en-US" sz="2600">
              <a:latin typeface="Angsana New"/>
              <a:cs typeface="Angsana New"/>
            </a:endParaRPr>
          </a:p>
          <a:p>
            <a:pPr>
              <a:buClr>
                <a:srgbClr val="435776"/>
              </a:buClr>
              <a:buFont typeface="Wingdings" panose="020B0604020202020204" pitchFamily="34" charset="0"/>
              <a:buChar char="Ø"/>
            </a:pPr>
            <a:endParaRPr lang="en-US" sz="4400" dirty="0">
              <a:latin typeface="Angsana New"/>
              <a:cs typeface="Calibri"/>
            </a:endParaRPr>
          </a:p>
        </p:txBody>
      </p:sp>
    </p:spTree>
    <p:extLst>
      <p:ext uri="{BB962C8B-B14F-4D97-AF65-F5344CB8AC3E}">
        <p14:creationId xmlns:p14="http://schemas.microsoft.com/office/powerpoint/2010/main" val="165140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2663-8564-AC18-5C13-7265F394659E}"/>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BIVARIATE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9994C6E5-66DC-5366-DA47-D3DF6C070817}"/>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Investigate the relationship between </a:t>
            </a:r>
            <a:r>
              <a:rPr lang="en-US" sz="2800" err="1">
                <a:solidFill>
                  <a:schemeClr val="accent1"/>
                </a:solidFill>
                <a:latin typeface="Angsana New"/>
                <a:ea typeface="+mn-lt"/>
                <a:cs typeface="+mn-lt"/>
              </a:rPr>
              <a:t>durationNano</a:t>
            </a:r>
            <a:r>
              <a:rPr lang="en-US" sz="2800" dirty="0">
                <a:solidFill>
                  <a:schemeClr val="accent1"/>
                </a:solidFill>
                <a:latin typeface="Angsana New"/>
                <a:ea typeface="+mn-lt"/>
                <a:cs typeface="+mn-lt"/>
              </a:rPr>
              <a:t> and </a:t>
            </a:r>
            <a:r>
              <a:rPr lang="en-US" sz="2800" err="1">
                <a:solidFill>
                  <a:schemeClr val="accent1"/>
                </a:solidFill>
                <a:latin typeface="Angsana New"/>
                <a:ea typeface="+mn-lt"/>
                <a:cs typeface="+mn-lt"/>
              </a:rPr>
              <a:t>serviceName</a:t>
            </a:r>
            <a:r>
              <a:rPr lang="en-US" sz="2800" dirty="0">
                <a:solidFill>
                  <a:schemeClr val="accent1"/>
                </a:solidFill>
                <a:latin typeface="Angsana New"/>
                <a:ea typeface="+mn-lt"/>
                <a:cs typeface="+mn-lt"/>
              </a:rPr>
              <a:t>:</a:t>
            </a:r>
            <a:r>
              <a:rPr lang="en-US" sz="2800" dirty="0">
                <a:solidFill>
                  <a:srgbClr val="0D0D0D"/>
                </a:solidFill>
                <a:latin typeface="Angsana New"/>
                <a:ea typeface="+mn-lt"/>
                <a:cs typeface="+mn-lt"/>
              </a:rPr>
              <a:t> </a:t>
            </a:r>
            <a:endParaRPr lang="en-US" sz="2800">
              <a:solidFill>
                <a:srgbClr val="1C2431"/>
              </a:solidFill>
              <a:latin typeface="Angsana New"/>
              <a:ea typeface="+mn-lt"/>
              <a:cs typeface="+mn-lt"/>
            </a:endParaRPr>
          </a:p>
          <a:p>
            <a:pPr lvl="1">
              <a:buClr>
                <a:srgbClr val="435776"/>
              </a:buClr>
              <a:buFont typeface="Courier New" panose="020B0604020202020204" pitchFamily="34" charset="0"/>
              <a:buChar char="o"/>
            </a:pPr>
            <a:r>
              <a:rPr lang="en-US" sz="2600">
                <a:solidFill>
                  <a:srgbClr val="0D0D0D"/>
                </a:solidFill>
                <a:latin typeface="Angsana New"/>
                <a:ea typeface="+mn-lt"/>
                <a:cs typeface="+mn-lt"/>
              </a:rPr>
              <a:t>This involves examining how the </a:t>
            </a:r>
            <a:r>
              <a:rPr lang="en-US" sz="2600" err="1">
                <a:solidFill>
                  <a:srgbClr val="0D0D0D"/>
                </a:solidFill>
                <a:latin typeface="Angsana New"/>
                <a:ea typeface="+mn-lt"/>
                <a:cs typeface="+mn-lt"/>
              </a:rPr>
              <a:t>durationNano</a:t>
            </a:r>
            <a:r>
              <a:rPr lang="en-US" sz="2600" dirty="0">
                <a:solidFill>
                  <a:srgbClr val="0D0D0D"/>
                </a:solidFill>
                <a:latin typeface="Angsana New"/>
                <a:ea typeface="+mn-lt"/>
                <a:cs typeface="+mn-lt"/>
              </a:rPr>
              <a:t> varies across different service names to identify any patterns or differences in execution time among services.</a:t>
            </a:r>
            <a:endParaRPr lang="en-US" sz="2600">
              <a:latin typeface="Angsana New"/>
              <a:cs typeface="Calibri"/>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Explore the relationship between </a:t>
            </a:r>
            <a:r>
              <a:rPr lang="en-US" sz="2800" err="1">
                <a:solidFill>
                  <a:schemeClr val="accent1"/>
                </a:solidFill>
                <a:latin typeface="Angsana New"/>
                <a:ea typeface="+mn-lt"/>
                <a:cs typeface="+mn-lt"/>
              </a:rPr>
              <a:t>durationNano</a:t>
            </a:r>
            <a:r>
              <a:rPr lang="en-US" sz="2800" dirty="0">
                <a:solidFill>
                  <a:schemeClr val="accent1"/>
                </a:solidFill>
                <a:latin typeface="Angsana New"/>
                <a:ea typeface="+mn-lt"/>
                <a:cs typeface="+mn-lt"/>
              </a:rPr>
              <a:t> and timestamp: </a:t>
            </a:r>
            <a:endParaRPr lang="en-US" sz="2800">
              <a:solidFill>
                <a:schemeClr val="accent1"/>
              </a:solidFill>
              <a:latin typeface="Angsana New"/>
              <a:ea typeface="+mn-lt"/>
              <a:cs typeface="Angsana New"/>
            </a:endParaRP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This entails analyzing how the </a:t>
            </a:r>
            <a:r>
              <a:rPr lang="en-US" sz="2600" dirty="0" err="1">
                <a:solidFill>
                  <a:srgbClr val="0D0D0D"/>
                </a:solidFill>
                <a:latin typeface="Angsana New"/>
                <a:ea typeface="+mn-lt"/>
                <a:cs typeface="+mn-lt"/>
              </a:rPr>
              <a:t>durationNano</a:t>
            </a:r>
            <a:r>
              <a:rPr lang="en-US" sz="2600" dirty="0">
                <a:solidFill>
                  <a:srgbClr val="0D0D0D"/>
                </a:solidFill>
                <a:latin typeface="Angsana New"/>
                <a:ea typeface="+mn-lt"/>
                <a:cs typeface="+mn-lt"/>
              </a:rPr>
              <a:t> changes over time by plotting it against the timestamp, which helps identify temporal trends in event durations.</a:t>
            </a:r>
            <a:endParaRPr lang="en-US" sz="2600">
              <a:latin typeface="Angsana New"/>
              <a:cs typeface="Angsana New"/>
            </a:endParaRPr>
          </a:p>
          <a:p>
            <a:pPr marL="0" indent="0">
              <a:buClr>
                <a:srgbClr val="435776"/>
              </a:buClr>
              <a:buNone/>
            </a:pPr>
            <a:endParaRPr lang="en-US" sz="4400" dirty="0">
              <a:latin typeface="Angsana New"/>
              <a:cs typeface="Calibri"/>
            </a:endParaRPr>
          </a:p>
        </p:txBody>
      </p:sp>
    </p:spTree>
    <p:extLst>
      <p:ext uri="{BB962C8B-B14F-4D97-AF65-F5344CB8AC3E}">
        <p14:creationId xmlns:p14="http://schemas.microsoft.com/office/powerpoint/2010/main" val="16032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B096-A5A7-A15B-72D3-DD36D1C8A48A}"/>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MULTIVARIATE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2EF59F4-82A3-86B3-F59D-4C8077A46D2C}"/>
              </a:ext>
            </a:extLst>
          </p:cNvPr>
          <p:cNvSpPr>
            <a:spLocks noGrp="1"/>
          </p:cNvSpPr>
          <p:nvPr>
            <p:ph idx="1"/>
          </p:nvPr>
        </p:nvSpPr>
        <p:spPr>
          <a:xfrm>
            <a:off x="777240" y="2322286"/>
            <a:ext cx="10659110" cy="2215017"/>
          </a:xfrm>
        </p:spPr>
        <p:txBody>
          <a:bodyPr vert="horz" lIns="91440" tIns="45720" rIns="91440" bIns="45720" rtlCol="0" anchor="t">
            <a:normAutofit/>
          </a:bodyPr>
          <a:lstStyle/>
          <a:p>
            <a:pPr>
              <a:buFont typeface="Wingdings" panose="020B0604020202020204" pitchFamily="34" charset="0"/>
              <a:buChar char="Ø"/>
            </a:pPr>
            <a:r>
              <a:rPr lang="en-US" sz="3200" dirty="0">
                <a:solidFill>
                  <a:schemeClr val="accent1"/>
                </a:solidFill>
                <a:latin typeface="Angsana New"/>
                <a:ea typeface="+mn-lt"/>
                <a:cs typeface="+mn-lt"/>
              </a:rPr>
              <a:t>Explore the relationship between </a:t>
            </a:r>
            <a:r>
              <a:rPr lang="en-US" sz="3200" err="1">
                <a:solidFill>
                  <a:schemeClr val="accent1"/>
                </a:solidFill>
                <a:latin typeface="Angsana New"/>
                <a:ea typeface="+mn-lt"/>
                <a:cs typeface="+mn-lt"/>
              </a:rPr>
              <a:t>durationNano</a:t>
            </a:r>
            <a:r>
              <a:rPr lang="en-US" sz="3200" dirty="0">
                <a:solidFill>
                  <a:schemeClr val="accent1"/>
                </a:solidFill>
                <a:latin typeface="Angsana New"/>
                <a:ea typeface="+mn-lt"/>
                <a:cs typeface="+mn-lt"/>
              </a:rPr>
              <a:t>, </a:t>
            </a:r>
            <a:r>
              <a:rPr lang="en-US" sz="3200" err="1">
                <a:solidFill>
                  <a:schemeClr val="accent1"/>
                </a:solidFill>
                <a:latin typeface="Angsana New"/>
                <a:ea typeface="+mn-lt"/>
                <a:cs typeface="+mn-lt"/>
              </a:rPr>
              <a:t>serviceName</a:t>
            </a:r>
            <a:r>
              <a:rPr lang="en-US" sz="3200" dirty="0">
                <a:solidFill>
                  <a:schemeClr val="accent1"/>
                </a:solidFill>
                <a:latin typeface="Angsana New"/>
                <a:ea typeface="+mn-lt"/>
                <a:cs typeface="+mn-lt"/>
              </a:rPr>
              <a:t>, and Name: </a:t>
            </a:r>
            <a:endParaRPr lang="en-US" sz="3200">
              <a:solidFill>
                <a:schemeClr val="accent1"/>
              </a:solidFill>
              <a:latin typeface="Angsana New"/>
              <a:ea typeface="+mn-lt"/>
              <a:cs typeface="+mn-lt"/>
            </a:endParaRPr>
          </a:p>
          <a:p>
            <a:pPr lvl="1">
              <a:buClr>
                <a:srgbClr val="435776"/>
              </a:buClr>
              <a:buFont typeface="Courier New" panose="020B0604020202020204" pitchFamily="34" charset="0"/>
              <a:buChar char="o"/>
            </a:pPr>
            <a:r>
              <a:rPr lang="en-US" sz="2800">
                <a:solidFill>
                  <a:srgbClr val="0D0D0D"/>
                </a:solidFill>
                <a:latin typeface="Angsana New"/>
                <a:ea typeface="+mn-lt"/>
                <a:cs typeface="+mn-lt"/>
              </a:rPr>
              <a:t>This involves analyzing the </a:t>
            </a:r>
            <a:r>
              <a:rPr lang="en-US" sz="2800" dirty="0">
                <a:solidFill>
                  <a:srgbClr val="0D0D0D"/>
                </a:solidFill>
                <a:latin typeface="Angsana New"/>
                <a:ea typeface="+mn-lt"/>
                <a:cs typeface="+mn-lt"/>
              </a:rPr>
              <a:t>relationship between </a:t>
            </a:r>
            <a:r>
              <a:rPr lang="en-US" sz="2800" err="1">
                <a:solidFill>
                  <a:srgbClr val="0D0D0D"/>
                </a:solidFill>
                <a:latin typeface="Angsana New"/>
                <a:ea typeface="+mn-lt"/>
                <a:cs typeface="+mn-lt"/>
              </a:rPr>
              <a:t>durationNano</a:t>
            </a:r>
            <a:r>
              <a:rPr lang="en-US" sz="2800" dirty="0">
                <a:solidFill>
                  <a:srgbClr val="0D0D0D"/>
                </a:solidFill>
                <a:latin typeface="Angsana New"/>
                <a:ea typeface="+mn-lt"/>
                <a:cs typeface="+mn-lt"/>
              </a:rPr>
              <a:t>, </a:t>
            </a:r>
            <a:r>
              <a:rPr lang="en-US" sz="2800" err="1">
                <a:solidFill>
                  <a:srgbClr val="0D0D0D"/>
                </a:solidFill>
                <a:latin typeface="Angsana New"/>
                <a:ea typeface="+mn-lt"/>
                <a:cs typeface="+mn-lt"/>
              </a:rPr>
              <a:t>serviceName</a:t>
            </a:r>
            <a:r>
              <a:rPr lang="en-US" sz="2800" dirty="0">
                <a:solidFill>
                  <a:srgbClr val="0D0D0D"/>
                </a:solidFill>
                <a:latin typeface="Angsana New"/>
                <a:ea typeface="+mn-lt"/>
                <a:cs typeface="+mn-lt"/>
              </a:rPr>
              <a:t>, and Name (method/function name) simultaneously to identify any interactions or dependencies among these variables.</a:t>
            </a:r>
            <a:endParaRPr lang="en-US" sz="2800">
              <a:latin typeface="Angsana New"/>
              <a:cs typeface="Calibri"/>
            </a:endParaRPr>
          </a:p>
          <a:p>
            <a:pPr marL="0" indent="0">
              <a:buClr>
                <a:srgbClr val="435776"/>
              </a:buClr>
              <a:buNone/>
            </a:pPr>
            <a:endParaRPr lang="en-US" sz="4400" dirty="0">
              <a:latin typeface="Angsana New"/>
              <a:cs typeface="Calibri"/>
            </a:endParaRPr>
          </a:p>
        </p:txBody>
      </p:sp>
    </p:spTree>
    <p:extLst>
      <p:ext uri="{BB962C8B-B14F-4D97-AF65-F5344CB8AC3E}">
        <p14:creationId xmlns:p14="http://schemas.microsoft.com/office/powerpoint/2010/main" val="283132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EE7C-59B3-14C8-B9E9-E3CD709C2345}"/>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TEMPORAL TRENDS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2EEF8D5-B735-4742-E3CE-20EE22684139}"/>
              </a:ext>
            </a:extLst>
          </p:cNvPr>
          <p:cNvSpPr>
            <a:spLocks noGrp="1"/>
          </p:cNvSpPr>
          <p:nvPr>
            <p:ph idx="1"/>
          </p:nvPr>
        </p:nvSpPr>
        <p:spPr>
          <a:xfrm>
            <a:off x="777240" y="2369911"/>
            <a:ext cx="10659110" cy="2568803"/>
          </a:xfrm>
        </p:spPr>
        <p:txBody>
          <a:bodyPr vert="horz" lIns="91440" tIns="45720" rIns="91440" bIns="45720" rtlCol="0" anchor="t">
            <a:normAutofit/>
          </a:bodyPr>
          <a:lstStyle/>
          <a:p>
            <a:pPr>
              <a:buClr>
                <a:srgbClr val="435776"/>
              </a:buClr>
              <a:buFont typeface="Wingdings" panose="020B0604020202020204" pitchFamily="34" charset="0"/>
              <a:buChar char="Ø"/>
            </a:pPr>
            <a:r>
              <a:rPr lang="en-US" sz="3600">
                <a:solidFill>
                  <a:schemeClr val="accent1"/>
                </a:solidFill>
                <a:latin typeface="Angsana New"/>
                <a:ea typeface="+mn-lt"/>
                <a:cs typeface="+mn-lt"/>
              </a:rPr>
              <a:t>Explore the trend of </a:t>
            </a:r>
            <a:r>
              <a:rPr lang="en-US" sz="3600" err="1">
                <a:solidFill>
                  <a:schemeClr val="accent1"/>
                </a:solidFill>
                <a:latin typeface="Angsana New"/>
                <a:ea typeface="+mn-lt"/>
                <a:cs typeface="+mn-lt"/>
              </a:rPr>
              <a:t>durationNano</a:t>
            </a:r>
            <a:r>
              <a:rPr lang="en-US" sz="3600">
                <a:solidFill>
                  <a:schemeClr val="accent1"/>
                </a:solidFill>
                <a:latin typeface="Angsana New"/>
                <a:ea typeface="+mn-lt"/>
                <a:cs typeface="+mn-lt"/>
              </a:rPr>
              <a:t> over time: </a:t>
            </a:r>
          </a:p>
          <a:p>
            <a:pPr lvl="1">
              <a:buClr>
                <a:srgbClr val="435776"/>
              </a:buClr>
              <a:buFont typeface="Courier New" panose="020B0604020202020204" pitchFamily="34" charset="0"/>
              <a:buChar char="o"/>
            </a:pPr>
            <a:r>
              <a:rPr lang="en-US" sz="3400" dirty="0">
                <a:solidFill>
                  <a:srgbClr val="0D0D0D"/>
                </a:solidFill>
                <a:latin typeface="Angsana New"/>
                <a:ea typeface="+mn-lt"/>
                <a:cs typeface="+mn-lt"/>
              </a:rPr>
              <a:t>This entails visualizing the trend of </a:t>
            </a:r>
            <a:r>
              <a:rPr lang="en-US" sz="3400" dirty="0" err="1">
                <a:solidFill>
                  <a:srgbClr val="0D0D0D"/>
                </a:solidFill>
                <a:latin typeface="Angsana New"/>
                <a:ea typeface="+mn-lt"/>
                <a:cs typeface="+mn-lt"/>
              </a:rPr>
              <a:t>durationNano</a:t>
            </a:r>
            <a:r>
              <a:rPr lang="en-US" sz="3400" dirty="0">
                <a:solidFill>
                  <a:srgbClr val="0D0D0D"/>
                </a:solidFill>
                <a:latin typeface="Angsana New"/>
                <a:ea typeface="+mn-lt"/>
                <a:cs typeface="+mn-lt"/>
              </a:rPr>
              <a:t> over time to identify any patterns or trends in event durations, such as seasonal variations or long-term trends.</a:t>
            </a:r>
            <a:endParaRPr lang="en-US" sz="3400" dirty="0">
              <a:latin typeface="Angsana New"/>
              <a:cs typeface="Calibri"/>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28092301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431"/>
      </a:dk2>
      <a:lt2>
        <a:srgbClr val="F1F3F0"/>
      </a:lt2>
      <a:accent1>
        <a:srgbClr val="A729E7"/>
      </a:accent1>
      <a:accent2>
        <a:srgbClr val="5529D8"/>
      </a:accent2>
      <a:accent3>
        <a:srgbClr val="2949E7"/>
      </a:accent3>
      <a:accent4>
        <a:srgbClr val="1786D5"/>
      </a:accent4>
      <a:accent5>
        <a:srgbClr val="22BFBF"/>
      </a:accent5>
      <a:accent6>
        <a:srgbClr val="16C67C"/>
      </a:accent6>
      <a:hlink>
        <a:srgbClr val="3897A9"/>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ConfettiVTI</vt:lpstr>
      <vt:lpstr>TRACE DATA ANALYSIS</vt:lpstr>
      <vt:lpstr>INTRODUCTION</vt:lpstr>
      <vt:lpstr>DATA CLEANING PROCESS</vt:lpstr>
      <vt:lpstr>EXPLORATORY DATA ANALYSIS (EDA):</vt:lpstr>
      <vt:lpstr>DISTRIBUTION OF DURATIONNANO ACROSS METHOD NAMES</vt:lpstr>
      <vt:lpstr>UNIVARIATE ANALYSIS:</vt:lpstr>
      <vt:lpstr>BIVARIATE ANALYSIS:</vt:lpstr>
      <vt:lpstr>MULTIVARIATE ANALYSIS:</vt:lpstr>
      <vt:lpstr>TEMPORAL TRENDS ANALYSIS:</vt:lpstr>
      <vt:lpstr>DISTRIBUTION ANALYSIS:</vt:lpstr>
      <vt:lpstr>SERVICE-LEVEL AND METHOD-LEVEL ANALYSES:</vt:lpstr>
      <vt:lpstr>ANOMALY DETECTION AND PATTERN RECOGNITION:</vt:lpstr>
      <vt:lpstr>DATA PREPROCESSING:</vt:lpstr>
      <vt:lpstr>MACHINE LEARNING MODEL:</vt:lpstr>
      <vt:lpstr>MACHINE LEARNING MODEL</vt:lpstr>
      <vt:lpstr>MACHINE LEARNING MODEL</vt:lpstr>
      <vt:lpstr>STREAMLIT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cp:revision>
  <dcterms:created xsi:type="dcterms:W3CDTF">2024-05-06T04:30:09Z</dcterms:created>
  <dcterms:modified xsi:type="dcterms:W3CDTF">2024-05-06T05:35:27Z</dcterms:modified>
</cp:coreProperties>
</file>