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643D0-5336-C5EE-061E-CB76B63AF5FB}" v="278" dt="2024-09-05T06:25:52.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937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131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8827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141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1455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691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76245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474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4164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224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5317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528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701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149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5140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Tree>
    <p:extLst>
      <p:ext uri="{BB962C8B-B14F-4D97-AF65-F5344CB8AC3E}">
        <p14:creationId xmlns:p14="http://schemas.microsoft.com/office/powerpoint/2010/main" val="370337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682730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560CA0-600D-A319-4BAA-52B6BB9B3485}"/>
              </a:ext>
            </a:extLst>
          </p:cNvPr>
          <p:cNvPicPr>
            <a:picLocks noChangeAspect="1"/>
          </p:cNvPicPr>
          <p:nvPr/>
        </p:nvPicPr>
        <p:blipFill>
          <a:blip r:embed="rId2"/>
          <a:srcRect l="9091" t="10166" b="13226"/>
          <a:stretch/>
        </p:blipFill>
        <p:spPr>
          <a:xfrm>
            <a:off x="1" y="10"/>
            <a:ext cx="12191999" cy="6857990"/>
          </a:xfrm>
          <a:prstGeom prst="rect">
            <a:avLst/>
          </a:prstGeom>
        </p:spPr>
      </p:pic>
      <p:sp>
        <p:nvSpPr>
          <p:cNvPr id="6" name="Isosceles Triangle 5">
            <a:extLst>
              <a:ext uri="{FF2B5EF4-FFF2-40B4-BE49-F238E27FC236}">
                <a16:creationId xmlns:a16="http://schemas.microsoft.com/office/drawing/2014/main" id="{948AE52C-AD58-4D7E-BBEC-741EA69A9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Parallelogram 6">
            <a:extLst>
              <a:ext uri="{FF2B5EF4-FFF2-40B4-BE49-F238E27FC236}">
                <a16:creationId xmlns:a16="http://schemas.microsoft.com/office/drawing/2014/main" id="{EB3158C7-B011-4D27-BC9D-27EA5BE02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295AA18-FA8B-4B5D-9477-7F5F51288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E377175-C211-4D7B-89F7-92406DBD7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40EA1C2A-B332-4211-8479-EA99BC303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A97CC0-C913-4A9C-B6E8-755C7D15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9DFA36DF-98BD-46D3-A75B-97154DB4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704200" y="1678665"/>
            <a:ext cx="4569803" cy="2369131"/>
          </a:xfrm>
        </p:spPr>
        <p:txBody>
          <a:bodyPr>
            <a:normAutofit/>
          </a:bodyPr>
          <a:lstStyle/>
          <a:p>
            <a:pPr>
              <a:lnSpc>
                <a:spcPct val="90000"/>
              </a:lnSpc>
            </a:pPr>
            <a:r>
              <a:rPr lang="en-US"/>
              <a:t>SNS (DATA SCIENCE ASSIGNMENT)</a:t>
            </a:r>
          </a:p>
        </p:txBody>
      </p:sp>
      <p:sp>
        <p:nvSpPr>
          <p:cNvPr id="3" name="Subtitle 2"/>
          <p:cNvSpPr>
            <a:spLocks noGrp="1"/>
          </p:cNvSpPr>
          <p:nvPr>
            <p:ph type="subTitle" idx="1"/>
          </p:nvPr>
        </p:nvSpPr>
        <p:spPr>
          <a:xfrm>
            <a:off x="4700964" y="4050832"/>
            <a:ext cx="4573037" cy="1096899"/>
          </a:xfrm>
        </p:spPr>
        <p:txBody>
          <a:bodyPr vert="horz" lIns="91440" tIns="45720" rIns="91440" bIns="45720" rtlCol="0">
            <a:normAutofit/>
          </a:bodyPr>
          <a:lstStyle/>
          <a:p>
            <a:r>
              <a:rPr lang="en-US">
                <a:solidFill>
                  <a:schemeClr val="bg1"/>
                </a:solidFill>
              </a:rPr>
              <a:t>RAMYA KRISHNAN A</a:t>
            </a:r>
          </a:p>
          <a:p>
            <a:r>
              <a:rPr lang="en-US">
                <a:solidFill>
                  <a:schemeClr val="bg1"/>
                </a:solidFill>
              </a:rPr>
              <a:t>ramyaarul192001@gmail.com</a:t>
            </a:r>
          </a:p>
        </p:txBody>
      </p:sp>
      <p:sp>
        <p:nvSpPr>
          <p:cNvPr id="23" name="Rectangle 27">
            <a:extLst>
              <a:ext uri="{FF2B5EF4-FFF2-40B4-BE49-F238E27FC236}">
                <a16:creationId xmlns:a16="http://schemas.microsoft.com/office/drawing/2014/main" id="{D1D22F90-51DE-40F7-96EE-8E9894DF0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F45D120E-4F36-4767-98FA-949993B8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B541A2F0-1EDC-4D03-94AC-35BC742CE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08CE2AE4-51CC-4060-8818-423BB07BF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6EA2-5BAA-9390-78C7-51105BA34448}"/>
              </a:ext>
            </a:extLst>
          </p:cNvPr>
          <p:cNvSpPr>
            <a:spLocks noGrp="1"/>
          </p:cNvSpPr>
          <p:nvPr>
            <p:ph type="title"/>
          </p:nvPr>
        </p:nvSpPr>
        <p:spPr/>
        <p:txBody>
          <a:bodyPr>
            <a:normAutofit/>
          </a:bodyPr>
          <a:lstStyle/>
          <a:p>
            <a:r>
              <a:rPr lang="en-US" sz="4000" b="1" dirty="0">
                <a:solidFill>
                  <a:schemeClr val="accent2">
                    <a:lumMod val="76000"/>
                  </a:schemeClr>
                </a:solidFill>
                <a:latin typeface="Angsana New"/>
                <a:ea typeface="+mj-lt"/>
                <a:cs typeface="+mj-lt"/>
              </a:rPr>
              <a:t>TASK 1: MODEL DEVELOPMENT</a:t>
            </a:r>
            <a:endParaRPr lang="en-US" sz="4000"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368FDB2C-D276-2305-587C-F5DC60D6CCB1}"/>
              </a:ext>
            </a:extLst>
          </p:cNvPr>
          <p:cNvSpPr>
            <a:spLocks noGrp="1"/>
          </p:cNvSpPr>
          <p:nvPr>
            <p:ph idx="1"/>
          </p:nvPr>
        </p:nvSpPr>
        <p:spPr/>
        <p:txBody>
          <a:bodyPr vert="horz" lIns="91440" tIns="45720" rIns="91440" bIns="45720" rtlCol="0" anchor="t">
            <a:normAutofit/>
          </a:bodyPr>
          <a:lstStyle/>
          <a:p>
            <a:r>
              <a:rPr lang="en-US" sz="2000" b="1" dirty="0">
                <a:solidFill>
                  <a:schemeClr val="accent2">
                    <a:lumMod val="76000"/>
                  </a:schemeClr>
                </a:solidFill>
                <a:latin typeface="Angsana New"/>
                <a:ea typeface="+mn-lt"/>
                <a:cs typeface="+mn-lt"/>
              </a:rPr>
              <a:t>Modeling Techniques</a:t>
            </a:r>
            <a:r>
              <a:rPr lang="en-US" sz="2000" dirty="0">
                <a:solidFill>
                  <a:schemeClr val="accent2">
                    <a:lumMod val="76000"/>
                  </a:schemeClr>
                </a:solidFill>
                <a:latin typeface="Angsana New"/>
                <a:ea typeface="+mn-lt"/>
                <a:cs typeface="+mn-lt"/>
              </a:rPr>
              <a:t>:</a:t>
            </a:r>
            <a:endParaRPr lang="en-US" sz="2000">
              <a:solidFill>
                <a:schemeClr val="accent2">
                  <a:lumMod val="76000"/>
                </a:schemeClr>
              </a:solidFill>
              <a:latin typeface="Angsana New"/>
              <a:cs typeface="Angsana New"/>
            </a:endParaRPr>
          </a:p>
          <a:p>
            <a:pPr lvl="1">
              <a:buFont typeface="Courier New" charset="2"/>
              <a:buChar char="o"/>
            </a:pPr>
            <a:r>
              <a:rPr lang="en-US" sz="1800" b="1">
                <a:solidFill>
                  <a:srgbClr val="000000"/>
                </a:solidFill>
                <a:latin typeface="Angsana New"/>
                <a:ea typeface="+mn-lt"/>
                <a:cs typeface="+mn-lt"/>
              </a:rPr>
              <a:t>Linear Regression</a:t>
            </a:r>
            <a:r>
              <a:rPr lang="en-US" sz="1800">
                <a:solidFill>
                  <a:srgbClr val="000000"/>
                </a:solidFill>
                <a:latin typeface="Angsana New"/>
                <a:ea typeface="+mn-lt"/>
                <a:cs typeface="+mn-lt"/>
              </a:rPr>
              <a:t>: Built a baseline model to predict sales prices and evaluated it using metrics like </a:t>
            </a:r>
            <a:r>
              <a:rPr lang="en-US" sz="1800" b="1">
                <a:solidFill>
                  <a:srgbClr val="000000"/>
                </a:solidFill>
                <a:latin typeface="Angsana New"/>
                <a:ea typeface="+mn-lt"/>
                <a:cs typeface="+mn-lt"/>
              </a:rPr>
              <a:t>Mean Squared Error (MSE)</a:t>
            </a:r>
            <a:r>
              <a:rPr lang="en-US" sz="1800">
                <a:solidFill>
                  <a:srgbClr val="000000"/>
                </a:solidFill>
                <a:latin typeface="Angsana New"/>
                <a:ea typeface="+mn-lt"/>
                <a:cs typeface="+mn-lt"/>
              </a:rPr>
              <a:t> and </a:t>
            </a:r>
            <a:r>
              <a:rPr lang="en-US" sz="1800" b="1">
                <a:solidFill>
                  <a:srgbClr val="000000"/>
                </a:solidFill>
                <a:latin typeface="Angsana New"/>
                <a:ea typeface="+mn-lt"/>
                <a:cs typeface="+mn-lt"/>
              </a:rPr>
              <a:t>R²</a:t>
            </a:r>
            <a:r>
              <a:rPr lang="en-US" sz="1800">
                <a:solidFill>
                  <a:srgbClr val="000000"/>
                </a:solidFill>
                <a:latin typeface="Angsana New"/>
                <a:ea typeface="+mn-lt"/>
                <a:cs typeface="+mn-lt"/>
              </a:rPr>
              <a:t>.</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K-Nearest Neighbors (KNN)</a:t>
            </a:r>
            <a:r>
              <a:rPr lang="en-US" sz="1800" dirty="0">
                <a:solidFill>
                  <a:srgbClr val="000000"/>
                </a:solidFill>
                <a:latin typeface="Angsana New"/>
                <a:ea typeface="+mn-lt"/>
                <a:cs typeface="+mn-lt"/>
              </a:rPr>
              <a:t>: Implemented KNN to predict prices, tuning the hyperparameter </a:t>
            </a:r>
            <a:r>
              <a:rPr lang="en-US" sz="1800" dirty="0">
                <a:solidFill>
                  <a:srgbClr val="000000"/>
                </a:solidFill>
                <a:latin typeface="Angsana New"/>
                <a:cs typeface="Angsana New"/>
              </a:rPr>
              <a:t>k</a:t>
            </a:r>
            <a:r>
              <a:rPr lang="en-US" sz="1800" dirty="0">
                <a:solidFill>
                  <a:srgbClr val="000000"/>
                </a:solidFill>
                <a:latin typeface="Angsana New"/>
                <a:ea typeface="+mn-lt"/>
                <a:cs typeface="+mn-lt"/>
              </a:rPr>
              <a:t> using the </a:t>
            </a:r>
            <a:r>
              <a:rPr lang="en-US" sz="1800" b="1" dirty="0">
                <a:solidFill>
                  <a:srgbClr val="000000"/>
                </a:solidFill>
                <a:latin typeface="Angsana New"/>
                <a:ea typeface="+mn-lt"/>
                <a:cs typeface="+mn-lt"/>
              </a:rPr>
              <a:t>Elbow Method</a:t>
            </a:r>
            <a:r>
              <a:rPr lang="en-US" sz="1800" dirty="0">
                <a:solidFill>
                  <a:srgbClr val="000000"/>
                </a:solidFill>
                <a:latin typeface="Angsana New"/>
                <a:ea typeface="+mn-lt"/>
                <a:cs typeface="+mn-lt"/>
              </a:rPr>
              <a:t> to minimize error.</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Decision Tree Regressor</a:t>
            </a:r>
            <a:r>
              <a:rPr lang="en-US" sz="1800" dirty="0">
                <a:solidFill>
                  <a:srgbClr val="000000"/>
                </a:solidFill>
                <a:latin typeface="Angsana New"/>
                <a:ea typeface="+mn-lt"/>
                <a:cs typeface="+mn-lt"/>
              </a:rPr>
              <a:t>: Applied a Decision Tree model and tuned hyperparameters (</a:t>
            </a:r>
            <a:r>
              <a:rPr lang="en-US" sz="1800" err="1">
                <a:solidFill>
                  <a:srgbClr val="000000"/>
                </a:solidFill>
                <a:latin typeface="Angsana New"/>
                <a:cs typeface="Angsana New"/>
              </a:rPr>
              <a:t>max_depth</a:t>
            </a:r>
            <a:r>
              <a:rPr lang="en-US" sz="1800" dirty="0">
                <a:solidFill>
                  <a:srgbClr val="000000"/>
                </a:solidFill>
                <a:latin typeface="Angsana New"/>
                <a:ea typeface="+mn-lt"/>
                <a:cs typeface="+mn-lt"/>
              </a:rPr>
              <a:t>, </a:t>
            </a:r>
            <a:r>
              <a:rPr lang="en-US" sz="1800" err="1">
                <a:solidFill>
                  <a:srgbClr val="000000"/>
                </a:solidFill>
                <a:latin typeface="Angsana New"/>
                <a:cs typeface="Angsana New"/>
              </a:rPr>
              <a:t>min_samples_split</a:t>
            </a:r>
            <a:r>
              <a:rPr lang="en-US" sz="1800" dirty="0">
                <a:solidFill>
                  <a:srgbClr val="000000"/>
                </a:solidFill>
                <a:latin typeface="Angsana New"/>
                <a:ea typeface="+mn-lt"/>
                <a:cs typeface="+mn-lt"/>
              </a:rPr>
              <a:t>, </a:t>
            </a:r>
            <a:r>
              <a:rPr lang="en-US" sz="1800" err="1">
                <a:solidFill>
                  <a:srgbClr val="000000"/>
                </a:solidFill>
                <a:latin typeface="Angsana New"/>
                <a:cs typeface="Angsana New"/>
              </a:rPr>
              <a:t>min_samples_leaf</a:t>
            </a:r>
            <a:r>
              <a:rPr lang="en-US" sz="1800" dirty="0">
                <a:solidFill>
                  <a:srgbClr val="000000"/>
                </a:solidFill>
                <a:latin typeface="Angsana New"/>
                <a:ea typeface="+mn-lt"/>
                <a:cs typeface="+mn-lt"/>
              </a:rPr>
              <a:t>) using </a:t>
            </a:r>
            <a:r>
              <a:rPr lang="en-US" sz="1800" b="1" err="1">
                <a:solidFill>
                  <a:srgbClr val="000000"/>
                </a:solidFill>
                <a:latin typeface="Angsana New"/>
                <a:ea typeface="+mn-lt"/>
                <a:cs typeface="+mn-lt"/>
              </a:rPr>
              <a:t>GridSearchCV</a:t>
            </a:r>
            <a:r>
              <a:rPr lang="en-US" sz="1800" dirty="0">
                <a:solidFill>
                  <a:srgbClr val="000000"/>
                </a:solidFill>
                <a:latin typeface="Angsana New"/>
                <a:ea typeface="+mn-lt"/>
                <a:cs typeface="+mn-lt"/>
              </a:rPr>
              <a:t> to prevent overfitting.</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Random Forest Regressor</a:t>
            </a:r>
            <a:r>
              <a:rPr lang="en-US" sz="1800" dirty="0">
                <a:solidFill>
                  <a:srgbClr val="000000"/>
                </a:solidFill>
                <a:latin typeface="Angsana New"/>
                <a:ea typeface="+mn-lt"/>
                <a:cs typeface="+mn-lt"/>
              </a:rPr>
              <a:t>: Developed a Random Forest model, tuning </a:t>
            </a:r>
            <a:r>
              <a:rPr lang="en-US" sz="1800" err="1">
                <a:solidFill>
                  <a:srgbClr val="000000"/>
                </a:solidFill>
                <a:latin typeface="Angsana New"/>
                <a:cs typeface="Angsana New"/>
              </a:rPr>
              <a:t>n_estimators</a:t>
            </a:r>
            <a:r>
              <a:rPr lang="en-US" sz="1800" dirty="0">
                <a:solidFill>
                  <a:srgbClr val="000000"/>
                </a:solidFill>
                <a:latin typeface="Angsana New"/>
                <a:ea typeface="+mn-lt"/>
                <a:cs typeface="+mn-lt"/>
              </a:rPr>
              <a:t>, </a:t>
            </a:r>
            <a:r>
              <a:rPr lang="en-US" sz="1800" err="1">
                <a:solidFill>
                  <a:srgbClr val="000000"/>
                </a:solidFill>
                <a:latin typeface="Angsana New"/>
                <a:cs typeface="Angsana New"/>
              </a:rPr>
              <a:t>max_depth</a:t>
            </a:r>
            <a:r>
              <a:rPr lang="en-US" sz="1800" dirty="0">
                <a:solidFill>
                  <a:srgbClr val="000000"/>
                </a:solidFill>
                <a:latin typeface="Angsana New"/>
                <a:ea typeface="+mn-lt"/>
                <a:cs typeface="+mn-lt"/>
              </a:rPr>
              <a:t>, and </a:t>
            </a:r>
            <a:r>
              <a:rPr lang="en-US" sz="1800" err="1">
                <a:solidFill>
                  <a:srgbClr val="000000"/>
                </a:solidFill>
                <a:latin typeface="Angsana New"/>
                <a:cs typeface="Angsana New"/>
              </a:rPr>
              <a:t>min_samples_split</a:t>
            </a:r>
            <a:r>
              <a:rPr lang="en-US" sz="1800" dirty="0">
                <a:solidFill>
                  <a:srgbClr val="000000"/>
                </a:solidFill>
                <a:latin typeface="Angsana New"/>
                <a:ea typeface="+mn-lt"/>
                <a:cs typeface="+mn-lt"/>
              </a:rPr>
              <a:t> for optimal results.</a:t>
            </a:r>
            <a:endParaRPr lang="en-US" sz="1800">
              <a:latin typeface="Angsana New"/>
              <a:cs typeface="Angsana New"/>
            </a:endParaRPr>
          </a:p>
          <a:p>
            <a:pPr lvl="1">
              <a:buFont typeface="Courier New" charset="2"/>
              <a:buChar char="o"/>
            </a:pPr>
            <a:r>
              <a:rPr lang="en-US" sz="1800" b="1" err="1">
                <a:solidFill>
                  <a:srgbClr val="000000"/>
                </a:solidFill>
                <a:latin typeface="Angsana New"/>
                <a:ea typeface="+mn-lt"/>
                <a:cs typeface="+mn-lt"/>
              </a:rPr>
              <a:t>XGBoost</a:t>
            </a:r>
            <a:r>
              <a:rPr lang="en-US" sz="1800" b="1" dirty="0">
                <a:solidFill>
                  <a:srgbClr val="000000"/>
                </a:solidFill>
                <a:latin typeface="Angsana New"/>
                <a:ea typeface="+mn-lt"/>
                <a:cs typeface="+mn-lt"/>
              </a:rPr>
              <a:t> Regressor</a:t>
            </a:r>
            <a:r>
              <a:rPr lang="en-US" sz="1800" dirty="0">
                <a:solidFill>
                  <a:srgbClr val="000000"/>
                </a:solidFill>
                <a:latin typeface="Angsana New"/>
                <a:ea typeface="+mn-lt"/>
                <a:cs typeface="+mn-lt"/>
              </a:rPr>
              <a:t>: Trained an </a:t>
            </a:r>
            <a:r>
              <a:rPr lang="en-US" sz="1800" err="1">
                <a:solidFill>
                  <a:srgbClr val="000000"/>
                </a:solidFill>
                <a:latin typeface="Angsana New"/>
                <a:ea typeface="+mn-lt"/>
                <a:cs typeface="+mn-lt"/>
              </a:rPr>
              <a:t>XGBoost</a:t>
            </a:r>
            <a:r>
              <a:rPr lang="en-US" sz="1800" dirty="0">
                <a:solidFill>
                  <a:srgbClr val="000000"/>
                </a:solidFill>
                <a:latin typeface="Angsana New"/>
                <a:ea typeface="+mn-lt"/>
                <a:cs typeface="+mn-lt"/>
              </a:rPr>
              <a:t> model, optimizing </a:t>
            </a:r>
            <a:r>
              <a:rPr lang="en-US" sz="1800" err="1">
                <a:solidFill>
                  <a:srgbClr val="000000"/>
                </a:solidFill>
                <a:latin typeface="Angsana New"/>
                <a:cs typeface="Angsana New"/>
              </a:rPr>
              <a:t>n_estimators</a:t>
            </a:r>
            <a:r>
              <a:rPr lang="en-US" sz="1800" dirty="0">
                <a:solidFill>
                  <a:srgbClr val="000000"/>
                </a:solidFill>
                <a:latin typeface="Angsana New"/>
                <a:ea typeface="+mn-lt"/>
                <a:cs typeface="+mn-lt"/>
              </a:rPr>
              <a:t>, </a:t>
            </a:r>
            <a:r>
              <a:rPr lang="en-US" sz="1800" err="1">
                <a:solidFill>
                  <a:srgbClr val="000000"/>
                </a:solidFill>
                <a:latin typeface="Angsana New"/>
                <a:cs typeface="Angsana New"/>
              </a:rPr>
              <a:t>learning_rate</a:t>
            </a:r>
            <a:r>
              <a:rPr lang="en-US" sz="1800" dirty="0">
                <a:solidFill>
                  <a:srgbClr val="000000"/>
                </a:solidFill>
                <a:latin typeface="Angsana New"/>
                <a:ea typeface="+mn-lt"/>
                <a:cs typeface="+mn-lt"/>
              </a:rPr>
              <a:t>, and </a:t>
            </a:r>
            <a:r>
              <a:rPr lang="en-US" sz="1800" err="1">
                <a:solidFill>
                  <a:srgbClr val="000000"/>
                </a:solidFill>
                <a:latin typeface="Angsana New"/>
                <a:cs typeface="Angsana New"/>
              </a:rPr>
              <a:t>max_depth</a:t>
            </a:r>
            <a:r>
              <a:rPr lang="en-US" sz="1800" err="1">
                <a:solidFill>
                  <a:srgbClr val="000000"/>
                </a:solidFill>
                <a:latin typeface="Angsana New"/>
                <a:ea typeface="+mn-lt"/>
                <a:cs typeface="+mn-lt"/>
              </a:rPr>
              <a:t>using</a:t>
            </a:r>
            <a:r>
              <a:rPr lang="en-US" sz="1800" dirty="0">
                <a:solidFill>
                  <a:srgbClr val="000000"/>
                </a:solidFill>
                <a:latin typeface="Angsana New"/>
                <a:ea typeface="+mn-lt"/>
                <a:cs typeface="+mn-lt"/>
              </a:rPr>
              <a:t> a grid search for enhanced performance.</a:t>
            </a:r>
            <a:endParaRPr lang="en-US" sz="1800">
              <a:latin typeface="Angsana New"/>
              <a:cs typeface="Angsana New"/>
            </a:endParaRPr>
          </a:p>
          <a:p>
            <a:endParaRPr lang="en-US" dirty="0">
              <a:latin typeface="Angsana New"/>
              <a:cs typeface="Angsana New"/>
            </a:endParaRPr>
          </a:p>
        </p:txBody>
      </p:sp>
    </p:spTree>
    <p:extLst>
      <p:ext uri="{BB962C8B-B14F-4D97-AF65-F5344CB8AC3E}">
        <p14:creationId xmlns:p14="http://schemas.microsoft.com/office/powerpoint/2010/main" val="39590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55B6-13DC-01F5-274F-ADBA0778C6B8}"/>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1: MODEL DEVELOPMENT</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B9D3FA55-ACF4-3E45-261C-243500C6F6DC}"/>
              </a:ext>
            </a:extLst>
          </p:cNvPr>
          <p:cNvSpPr>
            <a:spLocks noGrp="1"/>
          </p:cNvSpPr>
          <p:nvPr>
            <p:ph idx="1"/>
          </p:nvPr>
        </p:nvSpPr>
        <p:spPr/>
        <p:txBody>
          <a:bodyPr vert="horz" lIns="91440" tIns="45720" rIns="91440" bIns="45720" rtlCol="0" anchor="t">
            <a:normAutofit/>
          </a:bodyPr>
          <a:lstStyle/>
          <a:p>
            <a:r>
              <a:rPr lang="en-US" sz="3200" b="1">
                <a:solidFill>
                  <a:schemeClr val="accent2">
                    <a:lumMod val="76000"/>
                  </a:schemeClr>
                </a:solidFill>
                <a:latin typeface="Angsana New"/>
                <a:ea typeface="+mn-lt"/>
                <a:cs typeface="+mn-lt"/>
              </a:rPr>
              <a:t>Evaluation Metrics</a:t>
            </a:r>
            <a:r>
              <a:rPr lang="en-US" sz="3200">
                <a:solidFill>
                  <a:schemeClr val="accent2">
                    <a:lumMod val="76000"/>
                  </a:schemeClr>
                </a:solidFill>
                <a:latin typeface="Angsana New"/>
                <a:ea typeface="+mn-lt"/>
                <a:cs typeface="+mn-lt"/>
              </a:rPr>
              <a:t>:</a:t>
            </a:r>
            <a:endParaRPr lang="en-US" sz="3200">
              <a:solidFill>
                <a:schemeClr val="accent2">
                  <a:lumMod val="76000"/>
                </a:schemeClr>
              </a:solidFill>
              <a:latin typeface="Angsana New"/>
              <a:cs typeface="Angsana New"/>
            </a:endParaRPr>
          </a:p>
          <a:p>
            <a:pPr lvl="1">
              <a:buFont typeface="Courier New" charset="2"/>
              <a:buChar char="o"/>
            </a:pPr>
            <a:r>
              <a:rPr lang="en-US" sz="3000">
                <a:solidFill>
                  <a:srgbClr val="000000"/>
                </a:solidFill>
                <a:latin typeface="Angsana New"/>
                <a:ea typeface="+mn-lt"/>
                <a:cs typeface="+mn-lt"/>
              </a:rPr>
              <a:t>Evaluated the models based on </a:t>
            </a:r>
            <a:r>
              <a:rPr lang="en-US" sz="3000" b="1">
                <a:solidFill>
                  <a:srgbClr val="000000"/>
                </a:solidFill>
                <a:latin typeface="Angsana New"/>
                <a:ea typeface="+mn-lt"/>
                <a:cs typeface="+mn-lt"/>
              </a:rPr>
              <a:t>MSE</a:t>
            </a:r>
            <a:r>
              <a:rPr lang="en-US" sz="3000">
                <a:solidFill>
                  <a:srgbClr val="000000"/>
                </a:solidFill>
                <a:latin typeface="Angsana New"/>
                <a:ea typeface="+mn-lt"/>
                <a:cs typeface="+mn-lt"/>
              </a:rPr>
              <a:t>, </a:t>
            </a:r>
            <a:r>
              <a:rPr lang="en-US" sz="3000" b="1">
                <a:solidFill>
                  <a:srgbClr val="000000"/>
                </a:solidFill>
                <a:latin typeface="Angsana New"/>
                <a:ea typeface="+mn-lt"/>
                <a:cs typeface="+mn-lt"/>
              </a:rPr>
              <a:t>MAE</a:t>
            </a:r>
            <a:r>
              <a:rPr lang="en-US" sz="3000">
                <a:solidFill>
                  <a:srgbClr val="000000"/>
                </a:solidFill>
                <a:latin typeface="Angsana New"/>
                <a:ea typeface="+mn-lt"/>
                <a:cs typeface="+mn-lt"/>
              </a:rPr>
              <a:t>, </a:t>
            </a:r>
            <a:r>
              <a:rPr lang="en-US" sz="3000" b="1">
                <a:solidFill>
                  <a:srgbClr val="000000"/>
                </a:solidFill>
                <a:latin typeface="Angsana New"/>
                <a:ea typeface="+mn-lt"/>
                <a:cs typeface="+mn-lt"/>
              </a:rPr>
              <a:t>R² Score</a:t>
            </a:r>
            <a:r>
              <a:rPr lang="en-US" sz="3000">
                <a:solidFill>
                  <a:srgbClr val="000000"/>
                </a:solidFill>
                <a:latin typeface="Angsana New"/>
                <a:ea typeface="+mn-lt"/>
                <a:cs typeface="+mn-lt"/>
              </a:rPr>
              <a:t>, and </a:t>
            </a:r>
            <a:r>
              <a:rPr lang="en-US" sz="3000" b="1">
                <a:solidFill>
                  <a:srgbClr val="000000"/>
                </a:solidFill>
                <a:latin typeface="Angsana New"/>
                <a:ea typeface="+mn-lt"/>
                <a:cs typeface="+mn-lt"/>
              </a:rPr>
              <a:t>RMSE</a:t>
            </a:r>
            <a:r>
              <a:rPr lang="en-US" sz="3000">
                <a:solidFill>
                  <a:srgbClr val="000000"/>
                </a:solidFill>
                <a:latin typeface="Angsana New"/>
                <a:ea typeface="+mn-lt"/>
                <a:cs typeface="+mn-lt"/>
              </a:rPr>
              <a:t> on both the training and test data.</a:t>
            </a:r>
            <a:endParaRPr lang="en-US" sz="3000">
              <a:latin typeface="Angsana New"/>
              <a:cs typeface="Angsana New"/>
            </a:endParaRPr>
          </a:p>
          <a:p>
            <a:endParaRPr lang="en-US" dirty="0"/>
          </a:p>
        </p:txBody>
      </p:sp>
    </p:spTree>
    <p:extLst>
      <p:ext uri="{BB962C8B-B14F-4D97-AF65-F5344CB8AC3E}">
        <p14:creationId xmlns:p14="http://schemas.microsoft.com/office/powerpoint/2010/main" val="413551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551F-12E7-5C83-C7A2-C1A6A5877CFA}"/>
              </a:ext>
            </a:extLst>
          </p:cNvPr>
          <p:cNvSpPr>
            <a:spLocks noGrp="1"/>
          </p:cNvSpPr>
          <p:nvPr>
            <p:ph type="title"/>
          </p:nvPr>
        </p:nvSpPr>
        <p:spPr/>
        <p:txBody>
          <a:bodyPr>
            <a:normAutofit/>
          </a:bodyPr>
          <a:lstStyle/>
          <a:p>
            <a:r>
              <a:rPr lang="en-US" sz="4000" b="1" dirty="0">
                <a:solidFill>
                  <a:schemeClr val="accent2">
                    <a:lumMod val="76000"/>
                  </a:schemeClr>
                </a:solidFill>
                <a:latin typeface="Angsana New"/>
                <a:ea typeface="+mj-lt"/>
                <a:cs typeface="+mj-lt"/>
              </a:rPr>
              <a:t>TASK 2: MODEL OPTIMIZATION</a:t>
            </a:r>
            <a:endParaRPr lang="en-US" sz="4000"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F1ABB880-891D-EFA3-EE9E-E0E61DB9EFA6}"/>
              </a:ext>
            </a:extLst>
          </p:cNvPr>
          <p:cNvSpPr>
            <a:spLocks noGrp="1"/>
          </p:cNvSpPr>
          <p:nvPr>
            <p:ph idx="1"/>
          </p:nvPr>
        </p:nvSpPr>
        <p:spPr/>
        <p:txBody>
          <a:bodyPr vert="horz" lIns="91440" tIns="45720" rIns="91440" bIns="45720" rtlCol="0" anchor="t">
            <a:normAutofit/>
          </a:bodyPr>
          <a:lstStyle/>
          <a:p>
            <a:r>
              <a:rPr lang="en-US" sz="3200" b="1" dirty="0">
                <a:solidFill>
                  <a:schemeClr val="accent2">
                    <a:lumMod val="76000"/>
                  </a:schemeClr>
                </a:solidFill>
                <a:latin typeface="Angsana New"/>
                <a:ea typeface="+mn-lt"/>
                <a:cs typeface="+mn-lt"/>
              </a:rPr>
              <a:t>Hyperparameter Tuning</a:t>
            </a:r>
            <a:r>
              <a:rPr lang="en-US" sz="3200" dirty="0">
                <a:solidFill>
                  <a:schemeClr val="accent2">
                    <a:lumMod val="76000"/>
                  </a:schemeClr>
                </a:solidFill>
                <a:latin typeface="Angsana New"/>
                <a:ea typeface="+mn-lt"/>
                <a:cs typeface="+mn-lt"/>
              </a:rPr>
              <a:t>:</a:t>
            </a:r>
            <a:endParaRPr lang="en-US" sz="3200" dirty="0">
              <a:solidFill>
                <a:schemeClr val="accent2">
                  <a:lumMod val="76000"/>
                </a:schemeClr>
              </a:solidFill>
              <a:latin typeface="Angsana New"/>
              <a:cs typeface="Angsana New"/>
            </a:endParaRPr>
          </a:p>
          <a:p>
            <a:pPr lvl="1">
              <a:buFont typeface="Courier New" charset="2"/>
              <a:buChar char="o"/>
            </a:pPr>
            <a:r>
              <a:rPr lang="en-US" sz="3000" dirty="0">
                <a:solidFill>
                  <a:srgbClr val="000000"/>
                </a:solidFill>
                <a:latin typeface="Angsana New"/>
                <a:ea typeface="+mn-lt"/>
                <a:cs typeface="+mn-lt"/>
              </a:rPr>
              <a:t>Performed hyperparameter tuning using </a:t>
            </a:r>
            <a:r>
              <a:rPr lang="en-US" sz="3000" b="1" err="1">
                <a:solidFill>
                  <a:srgbClr val="000000"/>
                </a:solidFill>
                <a:latin typeface="Angsana New"/>
                <a:ea typeface="+mn-lt"/>
                <a:cs typeface="+mn-lt"/>
              </a:rPr>
              <a:t>GridSearchCV</a:t>
            </a:r>
            <a:r>
              <a:rPr lang="en-US" sz="3000" dirty="0">
                <a:solidFill>
                  <a:srgbClr val="000000"/>
                </a:solidFill>
                <a:latin typeface="Angsana New"/>
                <a:ea typeface="+mn-lt"/>
                <a:cs typeface="+mn-lt"/>
              </a:rPr>
              <a:t> for each model to identify the best parameter settings.</a:t>
            </a:r>
            <a:endParaRPr lang="en-US" sz="3000">
              <a:latin typeface="Angsana New"/>
              <a:cs typeface="Angsana New"/>
            </a:endParaRPr>
          </a:p>
          <a:p>
            <a:pPr lvl="1">
              <a:buFont typeface="Courier New" charset="2"/>
              <a:buChar char="o"/>
            </a:pPr>
            <a:r>
              <a:rPr lang="en-US" sz="3000" dirty="0">
                <a:solidFill>
                  <a:srgbClr val="000000"/>
                </a:solidFill>
                <a:latin typeface="Angsana New"/>
                <a:ea typeface="+mn-lt"/>
                <a:cs typeface="+mn-lt"/>
              </a:rPr>
              <a:t>Focused on maximizing R² and minimizing error metrics to ensure robust performance on unseen data.</a:t>
            </a:r>
            <a:endParaRPr lang="en-US" sz="3000">
              <a:latin typeface="Angsana New"/>
              <a:cs typeface="Angsana New"/>
            </a:endParaRPr>
          </a:p>
          <a:p>
            <a:endParaRPr lang="en-US" sz="3200" dirty="0">
              <a:latin typeface="Angsana New"/>
              <a:cs typeface="Angsana New"/>
            </a:endParaRPr>
          </a:p>
        </p:txBody>
      </p:sp>
    </p:spTree>
    <p:extLst>
      <p:ext uri="{BB962C8B-B14F-4D97-AF65-F5344CB8AC3E}">
        <p14:creationId xmlns:p14="http://schemas.microsoft.com/office/powerpoint/2010/main" val="345804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BE4-3DA9-B6B3-38EB-1A62D0D233B3}"/>
              </a:ext>
            </a:extLst>
          </p:cNvPr>
          <p:cNvSpPr>
            <a:spLocks noGrp="1"/>
          </p:cNvSpPr>
          <p:nvPr>
            <p:ph type="title"/>
          </p:nvPr>
        </p:nvSpPr>
        <p:spPr/>
        <p:txBody>
          <a:bodyPr>
            <a:normAutofit/>
          </a:bodyPr>
          <a:lstStyle/>
          <a:p>
            <a:r>
              <a:rPr lang="en-US" b="1" dirty="0">
                <a:solidFill>
                  <a:schemeClr val="accent2">
                    <a:lumMod val="76000"/>
                  </a:schemeClr>
                </a:solidFill>
                <a:latin typeface="Angsana New"/>
                <a:cs typeface="Angsana New"/>
              </a:rPr>
              <a:t>TASK 2: MODEL OPTIMIZATION</a:t>
            </a:r>
          </a:p>
        </p:txBody>
      </p:sp>
      <p:sp>
        <p:nvSpPr>
          <p:cNvPr id="3" name="Content Placeholder 2">
            <a:extLst>
              <a:ext uri="{FF2B5EF4-FFF2-40B4-BE49-F238E27FC236}">
                <a16:creationId xmlns:a16="http://schemas.microsoft.com/office/drawing/2014/main" id="{65A19EB1-055E-7A1E-A221-451887717CB6}"/>
              </a:ext>
            </a:extLst>
          </p:cNvPr>
          <p:cNvSpPr>
            <a:spLocks noGrp="1"/>
          </p:cNvSpPr>
          <p:nvPr>
            <p:ph idx="1"/>
          </p:nvPr>
        </p:nvSpPr>
        <p:spPr/>
        <p:txBody>
          <a:bodyPr vert="horz" lIns="91440" tIns="45720" rIns="91440" bIns="45720" rtlCol="0" anchor="t">
            <a:normAutofit/>
          </a:bodyPr>
          <a:lstStyle/>
          <a:p>
            <a:r>
              <a:rPr lang="en-US" sz="2400" b="1" dirty="0">
                <a:solidFill>
                  <a:schemeClr val="accent2">
                    <a:lumMod val="76000"/>
                  </a:schemeClr>
                </a:solidFill>
                <a:latin typeface="Angsana New"/>
                <a:ea typeface="+mn-lt"/>
                <a:cs typeface="+mn-lt"/>
              </a:rPr>
              <a:t>Model Comparison</a:t>
            </a:r>
            <a:r>
              <a:rPr lang="en-US" sz="2400" dirty="0">
                <a:solidFill>
                  <a:schemeClr val="accent2">
                    <a:lumMod val="76000"/>
                  </a:schemeClr>
                </a:solidFill>
                <a:latin typeface="Angsana New"/>
                <a:ea typeface="+mn-lt"/>
                <a:cs typeface="+mn-lt"/>
              </a:rPr>
              <a:t>:</a:t>
            </a:r>
            <a:endParaRPr lang="en-US" sz="2400" dirty="0">
              <a:solidFill>
                <a:schemeClr val="accent2">
                  <a:lumMod val="76000"/>
                </a:schemeClr>
              </a:solidFill>
              <a:latin typeface="Angsana New"/>
              <a:cs typeface="Angsana New"/>
            </a:endParaRPr>
          </a:p>
          <a:p>
            <a:pPr marL="0" indent="0">
              <a:buNone/>
            </a:pPr>
            <a:r>
              <a:rPr lang="en-US" sz="2400">
                <a:solidFill>
                  <a:srgbClr val="000000"/>
                </a:solidFill>
                <a:latin typeface="Angsana New"/>
                <a:ea typeface="+mn-lt"/>
                <a:cs typeface="+mn-lt"/>
              </a:rPr>
              <a:t>Compared the performance of the models:</a:t>
            </a:r>
            <a:endParaRPr lang="en-US" sz="2400" dirty="0">
              <a:latin typeface="Angsana New"/>
              <a:cs typeface="Angsana New"/>
            </a:endParaRPr>
          </a:p>
          <a:p>
            <a:pPr lvl="1"/>
            <a:r>
              <a:rPr lang="en-US" sz="2000" b="1" dirty="0">
                <a:solidFill>
                  <a:srgbClr val="000000"/>
                </a:solidFill>
                <a:latin typeface="Angsana New"/>
                <a:ea typeface="+mn-lt"/>
                <a:cs typeface="+mn-lt"/>
              </a:rPr>
              <a:t>Linear Regression</a:t>
            </a:r>
            <a:r>
              <a:rPr lang="en-US" sz="2000" dirty="0">
                <a:solidFill>
                  <a:srgbClr val="000000"/>
                </a:solidFill>
                <a:latin typeface="Angsana New"/>
                <a:ea typeface="+mn-lt"/>
                <a:cs typeface="+mn-lt"/>
              </a:rPr>
              <a:t>: Showed baseline performance with high bias but was less complex.</a:t>
            </a:r>
            <a:endParaRPr lang="en-US" sz="2000">
              <a:latin typeface="Angsana New"/>
              <a:cs typeface="Angsana New"/>
            </a:endParaRPr>
          </a:p>
          <a:p>
            <a:pPr lvl="1"/>
            <a:r>
              <a:rPr lang="en-US" sz="2000" b="1" dirty="0">
                <a:solidFill>
                  <a:srgbClr val="000000"/>
                </a:solidFill>
                <a:latin typeface="Angsana New"/>
                <a:ea typeface="+mn-lt"/>
                <a:cs typeface="+mn-lt"/>
              </a:rPr>
              <a:t>KNN</a:t>
            </a:r>
            <a:r>
              <a:rPr lang="en-US" sz="2000" dirty="0">
                <a:solidFill>
                  <a:srgbClr val="000000"/>
                </a:solidFill>
                <a:latin typeface="Angsana New"/>
                <a:ea typeface="+mn-lt"/>
                <a:cs typeface="+mn-lt"/>
              </a:rPr>
              <a:t>: Performed moderately but struggled with higher-dimensional data.</a:t>
            </a:r>
            <a:endParaRPr lang="en-US" sz="2000">
              <a:latin typeface="Angsana New"/>
              <a:cs typeface="Angsana New"/>
            </a:endParaRPr>
          </a:p>
          <a:p>
            <a:pPr lvl="1"/>
            <a:r>
              <a:rPr lang="en-US" sz="2000" b="1" dirty="0">
                <a:solidFill>
                  <a:srgbClr val="000000"/>
                </a:solidFill>
                <a:latin typeface="Angsana New"/>
                <a:ea typeface="+mn-lt"/>
                <a:cs typeface="+mn-lt"/>
              </a:rPr>
              <a:t>Decision Tree</a:t>
            </a:r>
            <a:r>
              <a:rPr lang="en-US" sz="2000" dirty="0">
                <a:solidFill>
                  <a:srgbClr val="000000"/>
                </a:solidFill>
                <a:latin typeface="Angsana New"/>
                <a:ea typeface="+mn-lt"/>
                <a:cs typeface="+mn-lt"/>
              </a:rPr>
              <a:t>: Worked well but was prone to overfitting.</a:t>
            </a:r>
            <a:endParaRPr lang="en-US" sz="2000">
              <a:latin typeface="Angsana New"/>
              <a:cs typeface="Angsana New"/>
            </a:endParaRPr>
          </a:p>
          <a:p>
            <a:pPr lvl="1"/>
            <a:r>
              <a:rPr lang="en-US" sz="2000" b="1" dirty="0">
                <a:solidFill>
                  <a:srgbClr val="000000"/>
                </a:solidFill>
                <a:latin typeface="Angsana New"/>
                <a:ea typeface="+mn-lt"/>
                <a:cs typeface="+mn-lt"/>
              </a:rPr>
              <a:t>Random Forest</a:t>
            </a:r>
            <a:r>
              <a:rPr lang="en-US" sz="2000" dirty="0">
                <a:solidFill>
                  <a:srgbClr val="000000"/>
                </a:solidFill>
                <a:latin typeface="Angsana New"/>
                <a:ea typeface="+mn-lt"/>
                <a:cs typeface="+mn-lt"/>
              </a:rPr>
              <a:t>: Demonstrated better performance due to ensemble learning, handling non-linear relationships effectively.</a:t>
            </a:r>
            <a:endParaRPr lang="en-US" sz="2000">
              <a:latin typeface="Angsana New"/>
              <a:cs typeface="Angsana New"/>
            </a:endParaRPr>
          </a:p>
          <a:p>
            <a:pPr lvl="1"/>
            <a:r>
              <a:rPr lang="en-US" sz="2000" b="1" err="1">
                <a:solidFill>
                  <a:srgbClr val="000000"/>
                </a:solidFill>
                <a:latin typeface="Angsana New"/>
                <a:ea typeface="+mn-lt"/>
                <a:cs typeface="+mn-lt"/>
              </a:rPr>
              <a:t>XGBoost</a:t>
            </a:r>
            <a:r>
              <a:rPr lang="en-US" sz="2000" dirty="0">
                <a:solidFill>
                  <a:srgbClr val="000000"/>
                </a:solidFill>
                <a:latin typeface="Angsana New"/>
                <a:ea typeface="+mn-lt"/>
                <a:cs typeface="+mn-lt"/>
              </a:rPr>
              <a:t>: Achieved the best performance with the highest R² score and the lowest MSE, making it the optimal model for predicting sales prices.</a:t>
            </a:r>
            <a:endParaRPr lang="en-US" sz="2000">
              <a:latin typeface="Angsana New"/>
              <a:cs typeface="Angsana New"/>
            </a:endParaRPr>
          </a:p>
          <a:p>
            <a:endParaRPr lang="en-US" sz="2400" dirty="0">
              <a:latin typeface="Angsana New"/>
              <a:cs typeface="Angsana New"/>
            </a:endParaRPr>
          </a:p>
        </p:txBody>
      </p:sp>
    </p:spTree>
    <p:extLst>
      <p:ext uri="{BB962C8B-B14F-4D97-AF65-F5344CB8AC3E}">
        <p14:creationId xmlns:p14="http://schemas.microsoft.com/office/powerpoint/2010/main" val="320332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5">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128923F-A620-AA31-8277-36AFE7E9ECC1}"/>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3800"/>
              <a:t>SECTION 3: DATA VISUALIZATION AND COMMUNICATION</a:t>
            </a:r>
          </a:p>
        </p:txBody>
      </p:sp>
    </p:spTree>
    <p:extLst>
      <p:ext uri="{BB962C8B-B14F-4D97-AF65-F5344CB8AC3E}">
        <p14:creationId xmlns:p14="http://schemas.microsoft.com/office/powerpoint/2010/main" val="404380060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E154-90BD-A5E7-7E41-5021D6415C95}"/>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1: VISUALIZATION DASHBOARD</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DFAF5BFD-5EB7-287A-770D-16CA676F8E81}"/>
              </a:ext>
            </a:extLst>
          </p:cNvPr>
          <p:cNvSpPr>
            <a:spLocks noGrp="1"/>
          </p:cNvSpPr>
          <p:nvPr>
            <p:ph idx="1"/>
          </p:nvPr>
        </p:nvSpPr>
        <p:spPr/>
        <p:txBody>
          <a:bodyPr vert="horz" lIns="91440" tIns="45720" rIns="91440" bIns="45720" rtlCol="0" anchor="t">
            <a:normAutofit/>
          </a:bodyPr>
          <a:lstStyle/>
          <a:p>
            <a:r>
              <a:rPr lang="en-US" sz="3200" b="1" dirty="0">
                <a:solidFill>
                  <a:srgbClr val="000000"/>
                </a:solidFill>
                <a:latin typeface="Angsana New"/>
                <a:ea typeface="+mn-lt"/>
                <a:cs typeface="+mn-lt"/>
              </a:rPr>
              <a:t>Creating the Dashboard</a:t>
            </a:r>
            <a:r>
              <a:rPr lang="en-US" sz="3200" dirty="0">
                <a:solidFill>
                  <a:srgbClr val="000000"/>
                </a:solidFill>
                <a:latin typeface="Angsana New"/>
                <a:ea typeface="+mn-lt"/>
                <a:cs typeface="+mn-lt"/>
              </a:rPr>
              <a:t>:</a:t>
            </a:r>
            <a:endParaRPr lang="en-US" sz="3200" dirty="0">
              <a:latin typeface="Angsana New"/>
              <a:cs typeface="Angsana New"/>
            </a:endParaRPr>
          </a:p>
          <a:p>
            <a:pPr lvl="1">
              <a:buFont typeface="Courier New" charset="2"/>
              <a:buChar char="o"/>
            </a:pPr>
            <a:r>
              <a:rPr lang="en-US" sz="3000" b="1" dirty="0">
                <a:solidFill>
                  <a:srgbClr val="000000"/>
                </a:solidFill>
                <a:latin typeface="Angsana New"/>
                <a:ea typeface="+mn-lt"/>
                <a:cs typeface="+mn-lt"/>
              </a:rPr>
              <a:t>Tool Used</a:t>
            </a:r>
            <a:r>
              <a:rPr lang="en-US" sz="3000" dirty="0">
                <a:solidFill>
                  <a:srgbClr val="000000"/>
                </a:solidFill>
                <a:latin typeface="Angsana New"/>
                <a:ea typeface="+mn-lt"/>
                <a:cs typeface="+mn-lt"/>
              </a:rPr>
              <a:t>: </a:t>
            </a:r>
            <a:endParaRPr lang="en-US" sz="3000">
              <a:solidFill>
                <a:srgbClr val="404040"/>
              </a:solidFill>
              <a:latin typeface="Angsana New"/>
              <a:ea typeface="+mn-lt"/>
              <a:cs typeface="Angsana New"/>
            </a:endParaRPr>
          </a:p>
          <a:p>
            <a:pPr lvl="2">
              <a:buFont typeface="Wingdings" charset="2"/>
              <a:buChar char="§"/>
            </a:pPr>
            <a:r>
              <a:rPr lang="en-US" sz="2800" dirty="0">
                <a:solidFill>
                  <a:srgbClr val="000000"/>
                </a:solidFill>
                <a:latin typeface="Angsana New"/>
                <a:ea typeface="+mn-lt"/>
                <a:cs typeface="+mn-lt"/>
              </a:rPr>
              <a:t>Tableau</a:t>
            </a:r>
            <a:endParaRPr lang="en-US" sz="2800" dirty="0">
              <a:latin typeface="Angsana New"/>
              <a:cs typeface="Angsana New"/>
            </a:endParaRPr>
          </a:p>
          <a:p>
            <a:endParaRPr lang="en-US" sz="3200" dirty="0">
              <a:latin typeface="Angsana New"/>
              <a:cs typeface="Angsana New"/>
            </a:endParaRPr>
          </a:p>
        </p:txBody>
      </p:sp>
    </p:spTree>
    <p:extLst>
      <p:ext uri="{BB962C8B-B14F-4D97-AF65-F5344CB8AC3E}">
        <p14:creationId xmlns:p14="http://schemas.microsoft.com/office/powerpoint/2010/main" val="261618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64A2-24EC-083F-62B8-4B9E0B012391}"/>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1: VISUALIZATION DASHBOARD</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8AC7E596-0898-2990-97B7-68FDAE775316}"/>
              </a:ext>
            </a:extLst>
          </p:cNvPr>
          <p:cNvSpPr>
            <a:spLocks noGrp="1"/>
          </p:cNvSpPr>
          <p:nvPr>
            <p:ph idx="1"/>
          </p:nvPr>
        </p:nvSpPr>
        <p:spPr>
          <a:xfrm>
            <a:off x="461334" y="1572589"/>
            <a:ext cx="8812668" cy="4468773"/>
          </a:xfrm>
        </p:spPr>
        <p:txBody>
          <a:bodyPr vert="horz" lIns="91440" tIns="45720" rIns="91440" bIns="45720" rtlCol="0" anchor="t">
            <a:noAutofit/>
          </a:bodyPr>
          <a:lstStyle/>
          <a:p>
            <a:r>
              <a:rPr lang="en-US" sz="2000" b="1" dirty="0">
                <a:solidFill>
                  <a:srgbClr val="000000"/>
                </a:solidFill>
                <a:latin typeface="Angsana New"/>
                <a:ea typeface="+mn-lt"/>
                <a:cs typeface="+mn-lt"/>
              </a:rPr>
              <a:t>Visualizations Included</a:t>
            </a:r>
            <a:r>
              <a:rPr lang="en-US" sz="2000" dirty="0">
                <a:solidFill>
                  <a:srgbClr val="000000"/>
                </a:solidFill>
                <a:latin typeface="Angsana New"/>
                <a:ea typeface="+mn-lt"/>
                <a:cs typeface="+mn-lt"/>
              </a:rPr>
              <a:t>:</a:t>
            </a:r>
            <a:endParaRPr lang="en-US" sz="2000" dirty="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Bar Chart for Color-Based Discounts</a:t>
            </a:r>
            <a:r>
              <a:rPr lang="en-US" sz="1800" dirty="0">
                <a:solidFill>
                  <a:srgbClr val="000000"/>
                </a:solidFill>
                <a:latin typeface="Angsana New"/>
                <a:ea typeface="+mn-lt"/>
                <a:cs typeface="+mn-lt"/>
              </a:rPr>
              <a:t>: Shows discount percentages by color category, helping understand which colors are offered with higher discounts.</a:t>
            </a:r>
            <a:endParaRPr lang="en-US" sz="1800" dirty="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Donut Chart for Brand-Wise Sales</a:t>
            </a:r>
            <a:r>
              <a:rPr lang="en-US" sz="1800" dirty="0">
                <a:solidFill>
                  <a:srgbClr val="000000"/>
                </a:solidFill>
                <a:latin typeface="Angsana New"/>
                <a:ea typeface="+mn-lt"/>
                <a:cs typeface="+mn-lt"/>
              </a:rPr>
              <a:t>: Visualizes the distribution of sales across different brands, highlighting the most popular brands.</a:t>
            </a:r>
            <a:endParaRPr lang="en-US" sz="1800" dirty="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Bar Chart for Model-Wise Sales Price</a:t>
            </a:r>
            <a:r>
              <a:rPr lang="en-US" sz="1800" dirty="0">
                <a:solidFill>
                  <a:srgbClr val="000000"/>
                </a:solidFill>
                <a:latin typeface="Angsana New"/>
                <a:ea typeface="+mn-lt"/>
                <a:cs typeface="+mn-lt"/>
              </a:rPr>
              <a:t>: Displays sales prices for different mobile models, providing insight into pricing strategies for each model.</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Tree Map for Model Details</a:t>
            </a:r>
            <a:r>
              <a:rPr lang="en-US" sz="1800" dirty="0">
                <a:solidFill>
                  <a:srgbClr val="000000"/>
                </a:solidFill>
                <a:latin typeface="Angsana New"/>
                <a:ea typeface="+mn-lt"/>
                <a:cs typeface="+mn-lt"/>
              </a:rPr>
              <a:t>: Illustrates overall details of various mobile models, such as sales and ratings, in a hierarchical format.</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Side-by-Side Bars for Screen Size vs. RAM and ROM</a:t>
            </a:r>
            <a:r>
              <a:rPr lang="en-US" sz="1800" dirty="0">
                <a:solidFill>
                  <a:srgbClr val="000000"/>
                </a:solidFill>
                <a:latin typeface="Angsana New"/>
                <a:ea typeface="+mn-lt"/>
                <a:cs typeface="+mn-lt"/>
              </a:rPr>
              <a:t>: Compares screen sizes with RAM and ROM for different mobile phones, showing how these features vary together.</a:t>
            </a:r>
            <a:endParaRPr lang="en-US" sz="1800">
              <a:latin typeface="Angsana New"/>
              <a:cs typeface="Angsana New"/>
            </a:endParaRPr>
          </a:p>
          <a:p>
            <a:pPr lvl="1">
              <a:buFont typeface="Courier New" charset="2"/>
              <a:buChar char="o"/>
            </a:pPr>
            <a:r>
              <a:rPr lang="en-US" sz="1800" b="1" dirty="0">
                <a:solidFill>
                  <a:srgbClr val="000000"/>
                </a:solidFill>
                <a:latin typeface="Angsana New"/>
                <a:ea typeface="+mn-lt"/>
                <a:cs typeface="+mn-lt"/>
              </a:rPr>
              <a:t>Pie Chart for Brand-Wise Ratings</a:t>
            </a:r>
            <a:r>
              <a:rPr lang="en-US" sz="1800" dirty="0">
                <a:solidFill>
                  <a:srgbClr val="000000"/>
                </a:solidFill>
                <a:latin typeface="Angsana New"/>
                <a:ea typeface="+mn-lt"/>
                <a:cs typeface="+mn-lt"/>
              </a:rPr>
              <a:t>: Represents the distribution of ratings across different brands, indicating customer satisfaction levels.</a:t>
            </a:r>
            <a:endParaRPr lang="en-US" sz="1800">
              <a:latin typeface="Angsana New"/>
              <a:cs typeface="Angsana New"/>
            </a:endParaRPr>
          </a:p>
          <a:p>
            <a:endParaRPr lang="en-US" sz="2000" dirty="0">
              <a:latin typeface="Angsana New"/>
              <a:cs typeface="Angsana New"/>
            </a:endParaRPr>
          </a:p>
        </p:txBody>
      </p:sp>
    </p:spTree>
    <p:extLst>
      <p:ext uri="{BB962C8B-B14F-4D97-AF65-F5344CB8AC3E}">
        <p14:creationId xmlns:p14="http://schemas.microsoft.com/office/powerpoint/2010/main" val="240270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5F52-8232-3A4B-B519-5CF9F7642152}"/>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KEY INSIGHTS:</a:t>
            </a:r>
            <a:endParaRPr lang="en-US" b="1" dirty="0">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A7F3762C-F18A-D724-BDAF-BF974BD34964}"/>
              </a:ext>
            </a:extLst>
          </p:cNvPr>
          <p:cNvSpPr>
            <a:spLocks noGrp="1"/>
          </p:cNvSpPr>
          <p:nvPr>
            <p:ph idx="1"/>
          </p:nvPr>
        </p:nvSpPr>
        <p:spPr>
          <a:xfrm>
            <a:off x="500442" y="1507447"/>
            <a:ext cx="8773560" cy="4533915"/>
          </a:xfrm>
        </p:spPr>
        <p:txBody>
          <a:bodyPr vert="horz" lIns="91440" tIns="45720" rIns="91440" bIns="45720" rtlCol="0" anchor="t">
            <a:normAutofit/>
          </a:bodyPr>
          <a:lstStyle/>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bar chart for color-based discounts</a:t>
            </a:r>
            <a:r>
              <a:rPr lang="en-US" sz="2000" dirty="0">
                <a:solidFill>
                  <a:srgbClr val="000000"/>
                </a:solidFill>
                <a:latin typeface="Angsana New"/>
                <a:ea typeface="+mn-lt"/>
                <a:cs typeface="+mn-lt"/>
              </a:rPr>
              <a:t> reveals that certain colors receive more substantial discounts, potentially influencing consumer preferences.</a:t>
            </a:r>
            <a:endParaRPr lang="en-US" sz="2000" dirty="0">
              <a:latin typeface="Angsana New"/>
              <a:cs typeface="Angsana New"/>
            </a:endParaRPr>
          </a:p>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donut chart for brand-wise sales</a:t>
            </a:r>
            <a:r>
              <a:rPr lang="en-US" sz="2000" dirty="0">
                <a:solidFill>
                  <a:srgbClr val="000000"/>
                </a:solidFill>
                <a:latin typeface="Angsana New"/>
                <a:ea typeface="+mn-lt"/>
                <a:cs typeface="+mn-lt"/>
              </a:rPr>
              <a:t> indicates which brands have the highest sales, providing insights into market trends and brand performance.</a:t>
            </a:r>
            <a:endParaRPr lang="en-US" sz="2000" dirty="0">
              <a:latin typeface="Angsana New"/>
              <a:cs typeface="Angsana New"/>
            </a:endParaRPr>
          </a:p>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bar chart for model-wise sales price</a:t>
            </a:r>
            <a:r>
              <a:rPr lang="en-US" sz="2000" dirty="0">
                <a:solidFill>
                  <a:srgbClr val="000000"/>
                </a:solidFill>
                <a:latin typeface="Angsana New"/>
                <a:ea typeface="+mn-lt"/>
                <a:cs typeface="+mn-lt"/>
              </a:rPr>
              <a:t> highlights pricing strategies, showing which models are priced higher and potentially attracting different customer segments.</a:t>
            </a:r>
            <a:endParaRPr lang="en-US" sz="2000" dirty="0">
              <a:latin typeface="Angsana New"/>
              <a:cs typeface="Angsana New"/>
            </a:endParaRPr>
          </a:p>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tree map for model details</a:t>
            </a:r>
            <a:r>
              <a:rPr lang="en-US" sz="2000" dirty="0">
                <a:solidFill>
                  <a:srgbClr val="000000"/>
                </a:solidFill>
                <a:latin typeface="Angsana New"/>
                <a:ea typeface="+mn-lt"/>
                <a:cs typeface="+mn-lt"/>
              </a:rPr>
              <a:t> provides a comprehensive view of each model’s performance, including sales and ratings, aiding in the identification of top-performing models.</a:t>
            </a:r>
            <a:endParaRPr lang="en-US" sz="2000" dirty="0">
              <a:latin typeface="Angsana New"/>
              <a:cs typeface="Angsana New"/>
            </a:endParaRPr>
          </a:p>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side-by-side bars for screen size vs. RAM and ROM</a:t>
            </a:r>
            <a:r>
              <a:rPr lang="en-US" sz="2000" dirty="0">
                <a:solidFill>
                  <a:srgbClr val="000000"/>
                </a:solidFill>
                <a:latin typeface="Angsana New"/>
                <a:ea typeface="+mn-lt"/>
                <a:cs typeface="+mn-lt"/>
              </a:rPr>
              <a:t> offer a comparison of how screen size correlates with other features, revealing trends in feature selection.</a:t>
            </a:r>
            <a:endParaRPr lang="en-US" sz="2000" dirty="0">
              <a:latin typeface="Angsana New"/>
              <a:cs typeface="Angsana New"/>
            </a:endParaRPr>
          </a:p>
          <a:p>
            <a:r>
              <a:rPr lang="en-US" sz="2000" dirty="0">
                <a:solidFill>
                  <a:srgbClr val="000000"/>
                </a:solidFill>
                <a:latin typeface="Angsana New"/>
                <a:ea typeface="+mn-lt"/>
                <a:cs typeface="+mn-lt"/>
              </a:rPr>
              <a:t>The </a:t>
            </a:r>
            <a:r>
              <a:rPr lang="en-US" sz="2000" b="1" dirty="0">
                <a:solidFill>
                  <a:srgbClr val="000000"/>
                </a:solidFill>
                <a:latin typeface="Angsana New"/>
                <a:ea typeface="+mn-lt"/>
                <a:cs typeface="+mn-lt"/>
              </a:rPr>
              <a:t>pie chart for brand-wise ratings</a:t>
            </a:r>
            <a:r>
              <a:rPr lang="en-US" sz="2000" dirty="0">
                <a:solidFill>
                  <a:srgbClr val="000000"/>
                </a:solidFill>
                <a:latin typeface="Angsana New"/>
                <a:ea typeface="+mn-lt"/>
                <a:cs typeface="+mn-lt"/>
              </a:rPr>
              <a:t> helps assess customer satisfaction and brand reputation, guiding future product development and marketing strategies.</a:t>
            </a:r>
            <a:endParaRPr lang="en-US" sz="2000" dirty="0">
              <a:latin typeface="Angsana New"/>
              <a:cs typeface="Angsana New"/>
            </a:endParaRPr>
          </a:p>
          <a:p>
            <a:endParaRPr lang="en-US" sz="2000" dirty="0">
              <a:latin typeface="Angsana New"/>
              <a:cs typeface="Angsana New"/>
            </a:endParaRPr>
          </a:p>
        </p:txBody>
      </p:sp>
    </p:spTree>
    <p:extLst>
      <p:ext uri="{BB962C8B-B14F-4D97-AF65-F5344CB8AC3E}">
        <p14:creationId xmlns:p14="http://schemas.microsoft.com/office/powerpoint/2010/main" val="34984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F44BDC55-0FAB-C0FE-84F4-EDAB90844A8F}"/>
              </a:ext>
            </a:extLst>
          </p:cNvPr>
          <p:cNvPicPr>
            <a:picLocks noChangeAspect="1"/>
          </p:cNvPicPr>
          <p:nvPr/>
        </p:nvPicPr>
        <p:blipFill>
          <a:blip r:embed="rId2"/>
          <a:srcRect t="7665" r="1" b="8278"/>
          <a:stretch/>
        </p:blipFill>
        <p:spPr>
          <a:xfrm>
            <a:off x="568452" y="571500"/>
            <a:ext cx="11055096" cy="5715000"/>
          </a:xfrm>
          <a:prstGeom prst="rect">
            <a:avLst/>
          </a:prstGeom>
        </p:spPr>
      </p:pic>
    </p:spTree>
    <p:extLst>
      <p:ext uri="{BB962C8B-B14F-4D97-AF65-F5344CB8AC3E}">
        <p14:creationId xmlns:p14="http://schemas.microsoft.com/office/powerpoint/2010/main" val="89068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8F8D-4677-9F0D-4D9C-DF85D14CCC19}"/>
              </a:ext>
            </a:extLst>
          </p:cNvPr>
          <p:cNvSpPr>
            <a:spLocks noGrp="1"/>
          </p:cNvSpPr>
          <p:nvPr>
            <p:ph type="title"/>
          </p:nvPr>
        </p:nvSpPr>
        <p:spPr/>
        <p:txBody>
          <a:bodyPr>
            <a:normAutofit/>
          </a:bodyPr>
          <a:lstStyle/>
          <a:p>
            <a:r>
              <a:rPr lang="en-US" sz="4400" b="1" dirty="0">
                <a:solidFill>
                  <a:schemeClr val="accent2">
                    <a:lumMod val="76000"/>
                  </a:schemeClr>
                </a:solidFill>
                <a:latin typeface="Angsana New"/>
                <a:cs typeface="Angsana New"/>
              </a:rPr>
              <a:t>CONCLUSION</a:t>
            </a:r>
          </a:p>
        </p:txBody>
      </p:sp>
      <p:sp>
        <p:nvSpPr>
          <p:cNvPr id="3" name="Content Placeholder 2">
            <a:extLst>
              <a:ext uri="{FF2B5EF4-FFF2-40B4-BE49-F238E27FC236}">
                <a16:creationId xmlns:a16="http://schemas.microsoft.com/office/drawing/2014/main" id="{722A1807-5394-DB06-2E7C-43B4027870DC}"/>
              </a:ext>
            </a:extLst>
          </p:cNvPr>
          <p:cNvSpPr>
            <a:spLocks noGrp="1"/>
          </p:cNvSpPr>
          <p:nvPr>
            <p:ph idx="1"/>
          </p:nvPr>
        </p:nvSpPr>
        <p:spPr/>
        <p:txBody>
          <a:bodyPr vert="horz" lIns="91440" tIns="45720" rIns="91440" bIns="45720" rtlCol="0" anchor="t">
            <a:normAutofit/>
          </a:bodyPr>
          <a:lstStyle/>
          <a:p>
            <a:pPr>
              <a:buFont typeface="Wingdings" charset="2"/>
              <a:buChar char="v"/>
            </a:pPr>
            <a:r>
              <a:rPr lang="en-US" sz="2400" dirty="0">
                <a:solidFill>
                  <a:srgbClr val="000000"/>
                </a:solidFill>
                <a:latin typeface="Angsana New"/>
                <a:ea typeface="+mn-lt"/>
                <a:cs typeface="+mn-lt"/>
              </a:rPr>
              <a:t>The </a:t>
            </a:r>
            <a:r>
              <a:rPr lang="en-US" sz="2400" dirty="0" err="1">
                <a:solidFill>
                  <a:srgbClr val="000000"/>
                </a:solidFill>
                <a:latin typeface="Angsana New"/>
                <a:ea typeface="+mn-lt"/>
                <a:cs typeface="+mn-lt"/>
              </a:rPr>
              <a:t>XGBoost</a:t>
            </a:r>
            <a:r>
              <a:rPr lang="en-US" sz="2400" dirty="0">
                <a:solidFill>
                  <a:srgbClr val="000000"/>
                </a:solidFill>
                <a:latin typeface="Angsana New"/>
                <a:ea typeface="+mn-lt"/>
                <a:cs typeface="+mn-lt"/>
              </a:rPr>
              <a:t> Regressor proved to be the most accurate model for predicting mobile phone sales prices, surpassing other models in precision and error metrics. By employing meticulous data preprocessing, feature engineering, and hyperparameter tuning, this project demonstrates how machine learning can offer valuable insights into pricing strategies for retailers.</a:t>
            </a:r>
            <a:endParaRPr lang="en-US" sz="2400" dirty="0">
              <a:latin typeface="Angsana New"/>
              <a:cs typeface="Angsana New"/>
            </a:endParaRPr>
          </a:p>
          <a:p>
            <a:pPr>
              <a:buFont typeface="Wingdings" charset="2"/>
              <a:buChar char="v"/>
            </a:pPr>
            <a:r>
              <a:rPr lang="en-US" sz="2400" dirty="0">
                <a:solidFill>
                  <a:srgbClr val="000000"/>
                </a:solidFill>
                <a:latin typeface="Angsana New"/>
                <a:ea typeface="+mn-lt"/>
                <a:cs typeface="+mn-lt"/>
              </a:rPr>
              <a:t>The Tableau dashboard effectively visualizes key insights, making complex data accessible for stakeholders to make informed decisions regarding sales trends and pricing strategies.</a:t>
            </a:r>
            <a:endParaRPr lang="en-US" sz="2400" dirty="0">
              <a:latin typeface="Angsana New"/>
              <a:cs typeface="Angsana New"/>
            </a:endParaRPr>
          </a:p>
          <a:p>
            <a:pPr>
              <a:buFont typeface="Wingdings" charset="2"/>
              <a:buChar char="v"/>
            </a:pPr>
            <a:r>
              <a:rPr lang="en-US" sz="2400" dirty="0">
                <a:solidFill>
                  <a:srgbClr val="000000"/>
                </a:solidFill>
                <a:latin typeface="Angsana New"/>
                <a:ea typeface="+mn-lt"/>
                <a:cs typeface="+mn-lt"/>
              </a:rPr>
              <a:t>Future enhancements could include adding more features, expanding datasets, and improving model interpretability, further strengthening prediction accuracy and utility. This project showcases the power of advanced machine learning techniques in addressing real-world pricing challenges.</a:t>
            </a:r>
            <a:endParaRPr lang="en-US" sz="2400">
              <a:latin typeface="Angsana New"/>
              <a:cs typeface="Angsana New"/>
            </a:endParaRPr>
          </a:p>
        </p:txBody>
      </p:sp>
    </p:spTree>
    <p:extLst>
      <p:ext uri="{BB962C8B-B14F-4D97-AF65-F5344CB8AC3E}">
        <p14:creationId xmlns:p14="http://schemas.microsoft.com/office/powerpoint/2010/main" val="366101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5BBE-2392-C15C-D96F-0AB545CC7FD2}"/>
              </a:ext>
            </a:extLst>
          </p:cNvPr>
          <p:cNvSpPr>
            <a:spLocks noGrp="1"/>
          </p:cNvSpPr>
          <p:nvPr>
            <p:ph type="title"/>
          </p:nvPr>
        </p:nvSpPr>
        <p:spPr/>
        <p:txBody>
          <a:bodyPr>
            <a:normAutofit/>
          </a:bodyPr>
          <a:lstStyle/>
          <a:p>
            <a:r>
              <a:rPr lang="en-US" sz="5400" dirty="0">
                <a:latin typeface="Angsana New"/>
                <a:cs typeface="Angsana New"/>
              </a:rPr>
              <a:t>INTRODUCTION</a:t>
            </a:r>
          </a:p>
        </p:txBody>
      </p:sp>
      <p:sp>
        <p:nvSpPr>
          <p:cNvPr id="3" name="Content Placeholder 2">
            <a:extLst>
              <a:ext uri="{FF2B5EF4-FFF2-40B4-BE49-F238E27FC236}">
                <a16:creationId xmlns:a16="http://schemas.microsoft.com/office/drawing/2014/main" id="{56186FD5-DC15-B4AF-CCBE-02D295620D2D}"/>
              </a:ext>
            </a:extLst>
          </p:cNvPr>
          <p:cNvSpPr>
            <a:spLocks noGrp="1"/>
          </p:cNvSpPr>
          <p:nvPr>
            <p:ph idx="1"/>
          </p:nvPr>
        </p:nvSpPr>
        <p:spPr/>
        <p:txBody>
          <a:bodyPr vert="horz" lIns="91440" tIns="45720" rIns="91440" bIns="45720" rtlCol="0" anchor="t">
            <a:normAutofit/>
          </a:bodyPr>
          <a:lstStyle/>
          <a:p>
            <a:r>
              <a:rPr lang="en-US" sz="2800" dirty="0">
                <a:solidFill>
                  <a:srgbClr val="000000"/>
                </a:solidFill>
                <a:latin typeface="Angsana New"/>
                <a:ea typeface="+mn-lt"/>
                <a:cs typeface="+mn-lt"/>
              </a:rPr>
              <a:t>I am </a:t>
            </a:r>
            <a:r>
              <a:rPr lang="en-US" sz="2800" b="1" dirty="0">
                <a:solidFill>
                  <a:srgbClr val="000000"/>
                </a:solidFill>
                <a:latin typeface="Angsana New"/>
                <a:ea typeface="+mn-lt"/>
                <a:cs typeface="+mn-lt"/>
              </a:rPr>
              <a:t>Ramya Krishnan</a:t>
            </a:r>
            <a:r>
              <a:rPr lang="en-US" sz="2800" dirty="0">
                <a:solidFill>
                  <a:srgbClr val="000000"/>
                </a:solidFill>
                <a:latin typeface="Angsana New"/>
                <a:ea typeface="+mn-lt"/>
                <a:cs typeface="+mn-lt"/>
              </a:rPr>
              <a:t>, a Data Scientist with a background in Mathematics and certifications in Data Science and Machine Learning. I specialize in predictive modeling, data analysis, and building machine learning models to derive valuable insights. This project focuses on developing a machine learning model to predict </a:t>
            </a:r>
            <a:r>
              <a:rPr lang="en-US" sz="2800" b="1" dirty="0">
                <a:solidFill>
                  <a:srgbClr val="000000"/>
                </a:solidFill>
                <a:latin typeface="Angsana New"/>
                <a:ea typeface="+mn-lt"/>
                <a:cs typeface="+mn-lt"/>
              </a:rPr>
              <a:t>mobile phone sales </a:t>
            </a:r>
            <a:r>
              <a:rPr lang="en-US" sz="2800" b="1" err="1">
                <a:solidFill>
                  <a:srgbClr val="000000"/>
                </a:solidFill>
                <a:latin typeface="Angsana New"/>
                <a:ea typeface="+mn-lt"/>
                <a:cs typeface="+mn-lt"/>
              </a:rPr>
              <a:t>prices</a:t>
            </a:r>
            <a:r>
              <a:rPr lang="en-US" sz="2800" err="1">
                <a:solidFill>
                  <a:srgbClr val="000000"/>
                </a:solidFill>
                <a:latin typeface="Angsana New"/>
                <a:ea typeface="+mn-lt"/>
                <a:cs typeface="+mn-lt"/>
              </a:rPr>
              <a:t>using</a:t>
            </a:r>
            <a:r>
              <a:rPr lang="en-US" sz="2800" dirty="0">
                <a:solidFill>
                  <a:srgbClr val="000000"/>
                </a:solidFill>
                <a:latin typeface="Angsana New"/>
                <a:ea typeface="+mn-lt"/>
                <a:cs typeface="+mn-lt"/>
              </a:rPr>
              <a:t> data from </a:t>
            </a:r>
            <a:r>
              <a:rPr lang="en-US" sz="2800" b="1" dirty="0">
                <a:solidFill>
                  <a:srgbClr val="000000"/>
                </a:solidFill>
                <a:latin typeface="Angsana New"/>
                <a:ea typeface="+mn-lt"/>
                <a:cs typeface="+mn-lt"/>
              </a:rPr>
              <a:t>Flipkart's Mobile Products Dataset</a:t>
            </a:r>
            <a:r>
              <a:rPr lang="en-US" sz="2800" dirty="0">
                <a:solidFill>
                  <a:srgbClr val="000000"/>
                </a:solidFill>
                <a:latin typeface="Angsana New"/>
                <a:ea typeface="+mn-lt"/>
                <a:cs typeface="+mn-lt"/>
              </a:rPr>
              <a:t>. The project aims to enhance the accuracy of price predictions based on various phone attributes, such as brand, processor, RAM, and ratings.</a:t>
            </a:r>
            <a:endParaRPr lang="en-US" sz="2800" dirty="0">
              <a:latin typeface="Angsana New"/>
              <a:cs typeface="Angsana New"/>
            </a:endParaRPr>
          </a:p>
        </p:txBody>
      </p:sp>
    </p:spTree>
    <p:extLst>
      <p:ext uri="{BB962C8B-B14F-4D97-AF65-F5344CB8AC3E}">
        <p14:creationId xmlns:p14="http://schemas.microsoft.com/office/powerpoint/2010/main" val="297462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DC778F-EF1A-4C1B-B1AD-BA37A74E5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4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3FCDB4-670C-4568-96EE-093382A9E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1B35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ral wreath with orange flowers and leaves&#10;&#10;Description automatically generated">
            <a:extLst>
              <a:ext uri="{FF2B5EF4-FFF2-40B4-BE49-F238E27FC236}">
                <a16:creationId xmlns:a16="http://schemas.microsoft.com/office/drawing/2014/main" id="{3AD293EE-80C6-A150-69E5-6A4E06133658}"/>
              </a:ext>
            </a:extLst>
          </p:cNvPr>
          <p:cNvPicPr>
            <a:picLocks noChangeAspect="1"/>
          </p:cNvPicPr>
          <p:nvPr/>
        </p:nvPicPr>
        <p:blipFill>
          <a:blip r:embed="rId2"/>
          <a:srcRect t="8089" r="1" b="6410"/>
          <a:stretch/>
        </p:blipFill>
        <p:spPr>
          <a:xfrm>
            <a:off x="643467" y="643467"/>
            <a:ext cx="10905066" cy="5571066"/>
          </a:xfrm>
          <a:prstGeom prst="rect">
            <a:avLst/>
          </a:prstGeom>
        </p:spPr>
      </p:pic>
    </p:spTree>
    <p:extLst>
      <p:ext uri="{BB962C8B-B14F-4D97-AF65-F5344CB8AC3E}">
        <p14:creationId xmlns:p14="http://schemas.microsoft.com/office/powerpoint/2010/main" val="159828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91F1A5D-E45B-4CF8-B197-DF80D7AC59BF}"/>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4600" b="1"/>
              <a:t>SECTION 1: DATA ANALYSIS AND PREPROCESSING</a:t>
            </a:r>
          </a:p>
        </p:txBody>
      </p:sp>
    </p:spTree>
    <p:extLst>
      <p:ext uri="{BB962C8B-B14F-4D97-AF65-F5344CB8AC3E}">
        <p14:creationId xmlns:p14="http://schemas.microsoft.com/office/powerpoint/2010/main" val="2703860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5BDC-9D69-43E7-38CD-343EBEF64132}"/>
              </a:ext>
            </a:extLst>
          </p:cNvPr>
          <p:cNvSpPr>
            <a:spLocks noGrp="1"/>
          </p:cNvSpPr>
          <p:nvPr>
            <p:ph type="title"/>
          </p:nvPr>
        </p:nvSpPr>
        <p:spPr/>
        <p:txBody>
          <a:bodyPr>
            <a:normAutofit/>
          </a:bodyPr>
          <a:lstStyle/>
          <a:p>
            <a:r>
              <a:rPr lang="en-US" sz="4000" b="1" dirty="0">
                <a:solidFill>
                  <a:schemeClr val="accent2">
                    <a:lumMod val="76000"/>
                  </a:schemeClr>
                </a:solidFill>
                <a:latin typeface="Angsana New"/>
                <a:ea typeface="+mj-lt"/>
                <a:cs typeface="+mj-lt"/>
              </a:rPr>
              <a:t>TASK 1: DATA CLEANING AND TRANSFORMATION</a:t>
            </a:r>
            <a:endParaRPr lang="en-US" sz="4000"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63E3240B-7879-EFB5-89BF-A4E316670384}"/>
              </a:ext>
            </a:extLst>
          </p:cNvPr>
          <p:cNvSpPr>
            <a:spLocks noGrp="1"/>
          </p:cNvSpPr>
          <p:nvPr>
            <p:ph idx="1"/>
          </p:nvPr>
        </p:nvSpPr>
        <p:spPr/>
        <p:txBody>
          <a:bodyPr vert="horz" lIns="91440" tIns="45720" rIns="91440" bIns="45720" rtlCol="0" anchor="t">
            <a:noAutofit/>
          </a:bodyPr>
          <a:lstStyle/>
          <a:p>
            <a:r>
              <a:rPr lang="en-US" sz="2000" b="1" dirty="0">
                <a:solidFill>
                  <a:schemeClr val="accent2">
                    <a:lumMod val="76000"/>
                  </a:schemeClr>
                </a:solidFill>
                <a:latin typeface="Angsana New"/>
                <a:ea typeface="+mn-lt"/>
                <a:cs typeface="+mn-lt"/>
              </a:rPr>
              <a:t>Loading the Dataset</a:t>
            </a:r>
            <a:r>
              <a:rPr lang="en-US" sz="2000" dirty="0">
                <a:solidFill>
                  <a:schemeClr val="accent2">
                    <a:lumMod val="76000"/>
                  </a:schemeClr>
                </a:solidFill>
                <a:latin typeface="Angsana New"/>
                <a:ea typeface="+mn-lt"/>
                <a:cs typeface="+mn-lt"/>
              </a:rPr>
              <a:t>:</a:t>
            </a:r>
            <a:r>
              <a:rPr lang="en-US" sz="2000" dirty="0">
                <a:solidFill>
                  <a:srgbClr val="000000"/>
                </a:solidFill>
                <a:latin typeface="Angsana New"/>
                <a:ea typeface="+mn-lt"/>
                <a:cs typeface="+mn-lt"/>
              </a:rPr>
              <a:t> The Flipkart Mobile Data is loaded into a pandas </a:t>
            </a:r>
            <a:r>
              <a:rPr lang="en-US" sz="2000" err="1">
                <a:solidFill>
                  <a:srgbClr val="000000"/>
                </a:solidFill>
                <a:latin typeface="Angsana New"/>
                <a:ea typeface="+mn-lt"/>
                <a:cs typeface="+mn-lt"/>
              </a:rPr>
              <a:t>DataFrame</a:t>
            </a:r>
            <a:r>
              <a:rPr lang="en-US" sz="2000" dirty="0">
                <a:solidFill>
                  <a:srgbClr val="000000"/>
                </a:solidFill>
                <a:latin typeface="Angsana New"/>
                <a:ea typeface="+mn-lt"/>
                <a:cs typeface="+mn-lt"/>
              </a:rPr>
              <a:t> for exploration and processing.</a:t>
            </a:r>
            <a:endParaRPr lang="en-US" sz="2000">
              <a:latin typeface="Angsana New"/>
              <a:cs typeface="Angsana New"/>
            </a:endParaRPr>
          </a:p>
          <a:p>
            <a:r>
              <a:rPr lang="en-US" sz="2000" b="1">
                <a:solidFill>
                  <a:schemeClr val="accent2">
                    <a:lumMod val="76000"/>
                  </a:schemeClr>
                </a:solidFill>
                <a:latin typeface="Angsana New"/>
                <a:ea typeface="+mn-lt"/>
                <a:cs typeface="+mn-lt"/>
              </a:rPr>
              <a:t>Handling Missing Data</a:t>
            </a:r>
            <a:r>
              <a:rPr lang="en-US" sz="2000">
                <a:solidFill>
                  <a:schemeClr val="accent2">
                    <a:lumMod val="76000"/>
                  </a:schemeClr>
                </a:solidFill>
                <a:latin typeface="Angsana New"/>
                <a:ea typeface="+mn-lt"/>
                <a:cs typeface="+mn-lt"/>
              </a:rPr>
              <a:t>:</a:t>
            </a:r>
            <a:endParaRPr lang="en-US" sz="2000">
              <a:solidFill>
                <a:schemeClr val="accent2">
                  <a:lumMod val="76000"/>
                </a:schemeClr>
              </a:solidFill>
              <a:latin typeface="Angsana New"/>
              <a:cs typeface="Angsana New"/>
            </a:endParaRPr>
          </a:p>
          <a:p>
            <a:pPr lvl="1">
              <a:buFont typeface="Courier New" charset="2"/>
              <a:buChar char="o"/>
            </a:pPr>
            <a:r>
              <a:rPr lang="en-US" sz="1800">
                <a:solidFill>
                  <a:srgbClr val="000000"/>
                </a:solidFill>
                <a:latin typeface="Angsana New"/>
                <a:ea typeface="+mn-lt"/>
                <a:cs typeface="+mn-lt"/>
              </a:rPr>
              <a:t>Checked for missing values using </a:t>
            </a:r>
            <a:r>
              <a:rPr lang="en-US" sz="1800" err="1">
                <a:solidFill>
                  <a:srgbClr val="000000"/>
                </a:solidFill>
                <a:latin typeface="Angsana New"/>
                <a:cs typeface="Angsana New"/>
              </a:rPr>
              <a:t>df.isnull</a:t>
            </a:r>
            <a:r>
              <a:rPr lang="en-US" sz="1800">
                <a:solidFill>
                  <a:srgbClr val="000000"/>
                </a:solidFill>
                <a:latin typeface="Angsana New"/>
                <a:cs typeface="Angsana New"/>
              </a:rPr>
              <a:t>().sum()</a:t>
            </a:r>
            <a:r>
              <a:rPr lang="en-US" sz="1800">
                <a:solidFill>
                  <a:srgbClr val="000000"/>
                </a:solidFill>
                <a:latin typeface="Angsana New"/>
                <a:ea typeface="+mn-lt"/>
                <a:cs typeface="+mn-lt"/>
              </a:rPr>
              <a:t>.</a:t>
            </a:r>
            <a:endParaRPr lang="en-US" sz="1800">
              <a:latin typeface="Angsana New"/>
              <a:cs typeface="Angsana New"/>
            </a:endParaRPr>
          </a:p>
          <a:p>
            <a:pPr lvl="1">
              <a:buFont typeface="Courier New" charset="2"/>
              <a:buChar char="o"/>
            </a:pPr>
            <a:r>
              <a:rPr lang="en-US" sz="1800">
                <a:solidFill>
                  <a:srgbClr val="000000"/>
                </a:solidFill>
                <a:latin typeface="Angsana New"/>
                <a:ea typeface="+mn-lt"/>
                <a:cs typeface="+mn-lt"/>
              </a:rPr>
              <a:t>Applied strategies like mean/median imputation for missing numerical data and mode imputation for missing categorical values.</a:t>
            </a:r>
            <a:endParaRPr lang="en-US" sz="1800">
              <a:latin typeface="Angsana New"/>
              <a:cs typeface="Angsana New"/>
            </a:endParaRPr>
          </a:p>
          <a:p>
            <a:r>
              <a:rPr lang="en-US" sz="2000" b="1" dirty="0">
                <a:solidFill>
                  <a:schemeClr val="accent2">
                    <a:lumMod val="76000"/>
                  </a:schemeClr>
                </a:solidFill>
                <a:latin typeface="Angsana New"/>
                <a:ea typeface="+mn-lt"/>
                <a:cs typeface="+mn-lt"/>
              </a:rPr>
              <a:t>Statistical Summary</a:t>
            </a:r>
            <a:r>
              <a:rPr lang="en-US" sz="2000" dirty="0">
                <a:solidFill>
                  <a:schemeClr val="accent2">
                    <a:lumMod val="76000"/>
                  </a:schemeClr>
                </a:solidFill>
                <a:latin typeface="Angsana New"/>
                <a:ea typeface="+mn-lt"/>
                <a:cs typeface="+mn-lt"/>
              </a:rPr>
              <a:t>:</a:t>
            </a:r>
            <a:endParaRPr lang="en-US" sz="2000">
              <a:solidFill>
                <a:schemeClr val="accent2">
                  <a:lumMod val="76000"/>
                </a:schemeClr>
              </a:solidFill>
              <a:latin typeface="Angsana New"/>
              <a:cs typeface="Angsana New"/>
            </a:endParaRPr>
          </a:p>
          <a:p>
            <a:pPr lvl="1">
              <a:buFont typeface="Courier New" charset="2"/>
              <a:buChar char="o"/>
            </a:pPr>
            <a:r>
              <a:rPr lang="en-US" sz="1800" dirty="0">
                <a:solidFill>
                  <a:srgbClr val="000000"/>
                </a:solidFill>
                <a:latin typeface="Angsana New"/>
                <a:ea typeface="+mn-lt"/>
                <a:cs typeface="+mn-lt"/>
              </a:rPr>
              <a:t>Used </a:t>
            </a:r>
            <a:r>
              <a:rPr lang="en-US" sz="1800" err="1">
                <a:solidFill>
                  <a:srgbClr val="000000"/>
                </a:solidFill>
                <a:latin typeface="Angsana New"/>
                <a:cs typeface="Angsana New"/>
              </a:rPr>
              <a:t>df.describe</a:t>
            </a:r>
            <a:r>
              <a:rPr lang="en-US" sz="1800" dirty="0">
                <a:solidFill>
                  <a:srgbClr val="000000"/>
                </a:solidFill>
                <a:latin typeface="Angsana New"/>
                <a:cs typeface="Angsana New"/>
              </a:rPr>
              <a:t>()</a:t>
            </a:r>
            <a:r>
              <a:rPr lang="en-US" sz="1800" dirty="0">
                <a:solidFill>
                  <a:srgbClr val="000000"/>
                </a:solidFill>
                <a:latin typeface="Angsana New"/>
                <a:ea typeface="+mn-lt"/>
                <a:cs typeface="+mn-lt"/>
              </a:rPr>
              <a:t> to get a summary of the dataset’s numerical columns, such as sales price, ratings, and battery capacity.</a:t>
            </a:r>
            <a:endParaRPr lang="en-US" sz="1800">
              <a:latin typeface="Angsana New"/>
              <a:cs typeface="Angsana New"/>
            </a:endParaRPr>
          </a:p>
          <a:p>
            <a:r>
              <a:rPr lang="en-US" sz="2000" b="1" dirty="0">
                <a:solidFill>
                  <a:schemeClr val="accent2">
                    <a:lumMod val="76000"/>
                  </a:schemeClr>
                </a:solidFill>
                <a:latin typeface="Angsana New"/>
                <a:ea typeface="+mn-lt"/>
                <a:cs typeface="+mn-lt"/>
              </a:rPr>
              <a:t>Encoding Categorical Features</a:t>
            </a:r>
            <a:r>
              <a:rPr lang="en-US" sz="2000" dirty="0">
                <a:solidFill>
                  <a:schemeClr val="accent2">
                    <a:lumMod val="76000"/>
                  </a:schemeClr>
                </a:solidFill>
                <a:latin typeface="Angsana New"/>
                <a:ea typeface="+mn-lt"/>
                <a:cs typeface="+mn-lt"/>
              </a:rPr>
              <a:t>:</a:t>
            </a:r>
            <a:endParaRPr lang="en-US" sz="2000">
              <a:solidFill>
                <a:schemeClr val="accent2">
                  <a:lumMod val="76000"/>
                </a:schemeClr>
              </a:solidFill>
              <a:latin typeface="Angsana New"/>
              <a:cs typeface="Angsana New"/>
            </a:endParaRPr>
          </a:p>
          <a:p>
            <a:pPr lvl="1">
              <a:buFont typeface="Courier New" charset="2"/>
              <a:buChar char="o"/>
            </a:pPr>
            <a:r>
              <a:rPr lang="en-US" sz="1800" dirty="0">
                <a:solidFill>
                  <a:srgbClr val="000000"/>
                </a:solidFill>
                <a:latin typeface="Angsana New"/>
                <a:ea typeface="+mn-lt"/>
                <a:cs typeface="+mn-lt"/>
              </a:rPr>
              <a:t>Applied </a:t>
            </a:r>
            <a:r>
              <a:rPr lang="en-US" sz="1800" b="1" err="1">
                <a:solidFill>
                  <a:srgbClr val="000000"/>
                </a:solidFill>
                <a:latin typeface="Angsana New"/>
                <a:ea typeface="+mn-lt"/>
                <a:cs typeface="+mn-lt"/>
              </a:rPr>
              <a:t>LabelEncoder</a:t>
            </a:r>
            <a:r>
              <a:rPr lang="en-US" sz="1800" dirty="0">
                <a:solidFill>
                  <a:srgbClr val="000000"/>
                </a:solidFill>
                <a:latin typeface="Angsana New"/>
                <a:ea typeface="+mn-lt"/>
                <a:cs typeface="+mn-lt"/>
              </a:rPr>
              <a:t> to categorical variables (</a:t>
            </a:r>
            <a:r>
              <a:rPr lang="en-US" sz="1800" dirty="0">
                <a:solidFill>
                  <a:srgbClr val="000000"/>
                </a:solidFill>
                <a:latin typeface="Angsana New"/>
                <a:cs typeface="Angsana New"/>
              </a:rPr>
              <a:t>brand</a:t>
            </a:r>
            <a:r>
              <a:rPr lang="en-US" sz="1800" dirty="0">
                <a:solidFill>
                  <a:srgbClr val="000000"/>
                </a:solidFill>
                <a:latin typeface="Angsana New"/>
                <a:ea typeface="+mn-lt"/>
                <a:cs typeface="+mn-lt"/>
              </a:rPr>
              <a:t>, </a:t>
            </a:r>
            <a:r>
              <a:rPr lang="en-US" sz="1800" dirty="0">
                <a:solidFill>
                  <a:srgbClr val="000000"/>
                </a:solidFill>
                <a:latin typeface="Angsana New"/>
                <a:cs typeface="Angsana New"/>
              </a:rPr>
              <a:t>model</a:t>
            </a:r>
            <a:r>
              <a:rPr lang="en-US" sz="1800" dirty="0">
                <a:solidFill>
                  <a:srgbClr val="000000"/>
                </a:solidFill>
                <a:latin typeface="Angsana New"/>
                <a:ea typeface="+mn-lt"/>
                <a:cs typeface="+mn-lt"/>
              </a:rPr>
              <a:t>, </a:t>
            </a:r>
            <a:r>
              <a:rPr lang="en-US" sz="1800" err="1">
                <a:solidFill>
                  <a:srgbClr val="000000"/>
                </a:solidFill>
                <a:latin typeface="Angsana New"/>
                <a:cs typeface="Angsana New"/>
              </a:rPr>
              <a:t>base_color</a:t>
            </a:r>
            <a:r>
              <a:rPr lang="en-US" sz="1800" dirty="0">
                <a:solidFill>
                  <a:srgbClr val="000000"/>
                </a:solidFill>
                <a:latin typeface="Angsana New"/>
                <a:ea typeface="+mn-lt"/>
                <a:cs typeface="+mn-lt"/>
              </a:rPr>
              <a:t>, </a:t>
            </a:r>
            <a:r>
              <a:rPr lang="en-US" sz="1800" dirty="0">
                <a:solidFill>
                  <a:srgbClr val="000000"/>
                </a:solidFill>
                <a:latin typeface="Angsana New"/>
                <a:cs typeface="Angsana New"/>
              </a:rPr>
              <a:t>processor</a:t>
            </a:r>
            <a:r>
              <a:rPr lang="en-US" sz="1800" dirty="0">
                <a:solidFill>
                  <a:srgbClr val="000000"/>
                </a:solidFill>
                <a:latin typeface="Angsana New"/>
                <a:ea typeface="+mn-lt"/>
                <a:cs typeface="+mn-lt"/>
              </a:rPr>
              <a:t>) to convert them into numerical form.</a:t>
            </a:r>
            <a:endParaRPr lang="en-US" sz="1800">
              <a:latin typeface="Angsana New"/>
              <a:cs typeface="Angsana New"/>
            </a:endParaRPr>
          </a:p>
          <a:p>
            <a:endParaRPr lang="en-US" dirty="0"/>
          </a:p>
        </p:txBody>
      </p:sp>
    </p:spTree>
    <p:extLst>
      <p:ext uri="{BB962C8B-B14F-4D97-AF65-F5344CB8AC3E}">
        <p14:creationId xmlns:p14="http://schemas.microsoft.com/office/powerpoint/2010/main" val="282208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13D2-71A2-E1CE-55AA-CD8E050CED54}"/>
              </a:ext>
            </a:extLst>
          </p:cNvPr>
          <p:cNvSpPr>
            <a:spLocks noGrp="1"/>
          </p:cNvSpPr>
          <p:nvPr>
            <p:ph type="title"/>
          </p:nvPr>
        </p:nvSpPr>
        <p:spPr/>
        <p:txBody>
          <a:bodyPr/>
          <a:lstStyle/>
          <a:p>
            <a:r>
              <a:rPr lang="en-US" b="1" dirty="0">
                <a:solidFill>
                  <a:schemeClr val="accent2">
                    <a:lumMod val="76000"/>
                  </a:schemeClr>
                </a:solidFill>
                <a:latin typeface="Angsana New"/>
                <a:ea typeface="-webkit-standard"/>
                <a:cs typeface="-webkit-standard"/>
              </a:rPr>
              <a:t>TASK 2: EXPLORATORY DATA ANALYSIS (EDA)</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4AD89D03-AA64-EAAE-B455-26B72DF000F5}"/>
              </a:ext>
            </a:extLst>
          </p:cNvPr>
          <p:cNvSpPr>
            <a:spLocks noGrp="1"/>
          </p:cNvSpPr>
          <p:nvPr>
            <p:ph idx="1"/>
          </p:nvPr>
        </p:nvSpPr>
        <p:spPr/>
        <p:txBody>
          <a:bodyPr vert="horz" lIns="91440" tIns="45720" rIns="91440" bIns="45720" rtlCol="0" anchor="t">
            <a:normAutofit/>
          </a:bodyPr>
          <a:lstStyle/>
          <a:p>
            <a:r>
              <a:rPr lang="en-US" sz="2400" b="1" dirty="0">
                <a:solidFill>
                  <a:schemeClr val="accent2">
                    <a:lumMod val="76000"/>
                  </a:schemeClr>
                </a:solidFill>
                <a:latin typeface="Angsana New"/>
                <a:ea typeface="+mn-lt"/>
                <a:cs typeface="+mn-lt"/>
              </a:rPr>
              <a:t>Univariate Analysis</a:t>
            </a:r>
            <a:r>
              <a:rPr lang="en-US" sz="2400" dirty="0">
                <a:solidFill>
                  <a:schemeClr val="accent2">
                    <a:lumMod val="76000"/>
                  </a:schemeClr>
                </a:solidFill>
                <a:latin typeface="Angsana New"/>
                <a:ea typeface="+mn-lt"/>
                <a:cs typeface="+mn-lt"/>
              </a:rPr>
              <a:t>:</a:t>
            </a:r>
            <a:endParaRPr lang="en-US" sz="2400" dirty="0">
              <a:solidFill>
                <a:schemeClr val="accent2">
                  <a:lumMod val="76000"/>
                </a:schemeClr>
              </a:solidFill>
              <a:latin typeface="Angsana New"/>
              <a:cs typeface="Angsana New"/>
            </a:endParaRPr>
          </a:p>
          <a:p>
            <a:pPr lvl="1">
              <a:buFont typeface="Courier New" charset="2"/>
              <a:buChar char="o"/>
            </a:pPr>
            <a:r>
              <a:rPr lang="en-US" sz="2200" b="1" dirty="0">
                <a:solidFill>
                  <a:srgbClr val="000000"/>
                </a:solidFill>
                <a:latin typeface="Angsana New"/>
                <a:ea typeface="+mn-lt"/>
                <a:cs typeface="+mn-lt"/>
              </a:rPr>
              <a:t>Sales Price Distribution</a:t>
            </a:r>
            <a:r>
              <a:rPr lang="en-US" sz="2200" dirty="0">
                <a:solidFill>
                  <a:srgbClr val="000000"/>
                </a:solidFill>
                <a:latin typeface="Angsana New"/>
                <a:ea typeface="+mn-lt"/>
                <a:cs typeface="+mn-lt"/>
              </a:rPr>
              <a:t>: Plotted the distribution of sales prices using a histogram to understand price ranges and detect outliers.</a:t>
            </a:r>
            <a:endParaRPr lang="en-US" sz="2200">
              <a:latin typeface="Angsana New"/>
              <a:cs typeface="Angsana New"/>
            </a:endParaRPr>
          </a:p>
          <a:p>
            <a:pPr lvl="1">
              <a:buFont typeface="Courier New" charset="2"/>
              <a:buChar char="o"/>
            </a:pPr>
            <a:r>
              <a:rPr lang="en-US" sz="2200" b="1" dirty="0">
                <a:solidFill>
                  <a:srgbClr val="000000"/>
                </a:solidFill>
                <a:latin typeface="Angsana New"/>
                <a:ea typeface="+mn-lt"/>
                <a:cs typeface="+mn-lt"/>
              </a:rPr>
              <a:t>Brand Count</a:t>
            </a:r>
            <a:r>
              <a:rPr lang="en-US" sz="2200" dirty="0">
                <a:solidFill>
                  <a:srgbClr val="000000"/>
                </a:solidFill>
                <a:latin typeface="Angsana New"/>
                <a:ea typeface="+mn-lt"/>
                <a:cs typeface="+mn-lt"/>
              </a:rPr>
              <a:t>: Visualized the frequency distribution of various brands using a bar plot, showing the popularity of different mobile brands.</a:t>
            </a:r>
            <a:endParaRPr lang="en-US" sz="2200">
              <a:latin typeface="Angsana New"/>
              <a:cs typeface="Angsana New"/>
            </a:endParaRPr>
          </a:p>
          <a:p>
            <a:endParaRPr lang="en-US" sz="2400" dirty="0">
              <a:latin typeface="Angsana New"/>
              <a:cs typeface="Angsana New"/>
            </a:endParaRPr>
          </a:p>
        </p:txBody>
      </p:sp>
    </p:spTree>
    <p:extLst>
      <p:ext uri="{BB962C8B-B14F-4D97-AF65-F5344CB8AC3E}">
        <p14:creationId xmlns:p14="http://schemas.microsoft.com/office/powerpoint/2010/main" val="369768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54E4-7793-750C-A260-504F92E74D11}"/>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2: EXPLORATORY DATA ANALYSIS (EDA)</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FFDA153A-7AB9-890B-0AF7-FC5F7A082577}"/>
              </a:ext>
            </a:extLst>
          </p:cNvPr>
          <p:cNvSpPr>
            <a:spLocks noGrp="1"/>
          </p:cNvSpPr>
          <p:nvPr>
            <p:ph idx="1"/>
          </p:nvPr>
        </p:nvSpPr>
        <p:spPr/>
        <p:txBody>
          <a:bodyPr vert="horz" lIns="91440" tIns="45720" rIns="91440" bIns="45720" rtlCol="0" anchor="t">
            <a:normAutofit/>
          </a:bodyPr>
          <a:lstStyle/>
          <a:p>
            <a:r>
              <a:rPr lang="en-US" sz="2400" b="1" dirty="0">
                <a:solidFill>
                  <a:schemeClr val="accent2">
                    <a:lumMod val="76000"/>
                  </a:schemeClr>
                </a:solidFill>
                <a:latin typeface="Angsana New"/>
                <a:ea typeface="+mn-lt"/>
                <a:cs typeface="+mn-lt"/>
              </a:rPr>
              <a:t>Bivariate Analysis</a:t>
            </a:r>
            <a:r>
              <a:rPr lang="en-US" sz="2400" dirty="0">
                <a:solidFill>
                  <a:schemeClr val="accent2">
                    <a:lumMod val="76000"/>
                  </a:schemeClr>
                </a:solidFill>
                <a:latin typeface="Angsana New"/>
                <a:ea typeface="+mn-lt"/>
                <a:cs typeface="+mn-lt"/>
              </a:rPr>
              <a:t>:</a:t>
            </a:r>
            <a:endParaRPr lang="en-US" sz="2400" dirty="0">
              <a:solidFill>
                <a:schemeClr val="accent2">
                  <a:lumMod val="76000"/>
                </a:schemeClr>
              </a:solidFill>
              <a:latin typeface="Angsana New"/>
              <a:cs typeface="Angsana New"/>
            </a:endParaRPr>
          </a:p>
          <a:p>
            <a:pPr lvl="1">
              <a:buFont typeface="Courier New" charset="2"/>
              <a:buChar char="o"/>
            </a:pPr>
            <a:r>
              <a:rPr lang="en-US" sz="2200" b="1" dirty="0">
                <a:solidFill>
                  <a:schemeClr val="tx1"/>
                </a:solidFill>
                <a:latin typeface="Angsana New"/>
                <a:ea typeface="+mn-lt"/>
                <a:cs typeface="+mn-lt"/>
              </a:rPr>
              <a:t>Sales Price vs. Ratings</a:t>
            </a:r>
            <a:r>
              <a:rPr lang="en-US" sz="2200" dirty="0">
                <a:solidFill>
                  <a:schemeClr val="tx1"/>
                </a:solidFill>
                <a:latin typeface="Angsana New"/>
                <a:ea typeface="+mn-lt"/>
                <a:cs typeface="+mn-lt"/>
              </a:rPr>
              <a:t>: Created scatter plots to show the relationship between </a:t>
            </a:r>
            <a:r>
              <a:rPr lang="en-US" sz="2200" dirty="0" err="1">
                <a:solidFill>
                  <a:schemeClr val="tx1"/>
                </a:solidFill>
                <a:latin typeface="Angsana New"/>
                <a:cs typeface="Angsana New"/>
              </a:rPr>
              <a:t>sales_price</a:t>
            </a:r>
            <a:r>
              <a:rPr lang="en-US" sz="2200" dirty="0">
                <a:solidFill>
                  <a:schemeClr val="tx1"/>
                </a:solidFill>
                <a:latin typeface="Angsana New"/>
                <a:ea typeface="+mn-lt"/>
                <a:cs typeface="+mn-lt"/>
              </a:rPr>
              <a:t> and </a:t>
            </a:r>
            <a:r>
              <a:rPr lang="en-US" sz="2200" dirty="0">
                <a:solidFill>
                  <a:schemeClr val="tx1"/>
                </a:solidFill>
                <a:latin typeface="Angsana New"/>
                <a:cs typeface="Angsana New"/>
              </a:rPr>
              <a:t>ratings</a:t>
            </a:r>
            <a:r>
              <a:rPr lang="en-US" sz="2200" dirty="0">
                <a:solidFill>
                  <a:schemeClr val="tx1"/>
                </a:solidFill>
                <a:latin typeface="Angsana New"/>
                <a:ea typeface="+mn-lt"/>
                <a:cs typeface="+mn-lt"/>
              </a:rPr>
              <a:t>, exploring how customer ratings affect pricing.</a:t>
            </a:r>
            <a:endParaRPr lang="en-US" sz="2200" dirty="0">
              <a:solidFill>
                <a:schemeClr val="tx1"/>
              </a:solidFill>
              <a:latin typeface="Angsana New"/>
              <a:cs typeface="Angsana New"/>
            </a:endParaRPr>
          </a:p>
          <a:p>
            <a:pPr lvl="1">
              <a:buFont typeface="Courier New" charset="2"/>
              <a:buChar char="o"/>
            </a:pPr>
            <a:r>
              <a:rPr lang="en-US" sz="2200" b="1" dirty="0">
                <a:solidFill>
                  <a:schemeClr val="tx1"/>
                </a:solidFill>
                <a:latin typeface="Angsana New"/>
                <a:ea typeface="+mn-lt"/>
                <a:cs typeface="+mn-lt"/>
              </a:rPr>
              <a:t>RAM vs. Sales Price</a:t>
            </a:r>
            <a:r>
              <a:rPr lang="en-US" sz="2200" dirty="0">
                <a:solidFill>
                  <a:schemeClr val="tx1"/>
                </a:solidFill>
                <a:latin typeface="Angsana New"/>
                <a:ea typeface="+mn-lt"/>
                <a:cs typeface="+mn-lt"/>
              </a:rPr>
              <a:t>: Used box plots to examine the correlation between RAM sizes and sales price, analyzing price trends for different memory capacities.</a:t>
            </a:r>
            <a:endParaRPr lang="en-US" sz="2200" dirty="0">
              <a:solidFill>
                <a:schemeClr val="tx1"/>
              </a:solidFill>
              <a:latin typeface="Angsana New"/>
              <a:cs typeface="Angsana New"/>
            </a:endParaRPr>
          </a:p>
          <a:p>
            <a:pPr lvl="1">
              <a:buFont typeface="Courier New" charset="2"/>
              <a:buChar char="o"/>
            </a:pPr>
            <a:endParaRPr lang="en-US" sz="2200" dirty="0">
              <a:solidFill>
                <a:schemeClr val="tx1"/>
              </a:solidFill>
              <a:latin typeface="Angsana New"/>
              <a:cs typeface="Angsana New"/>
            </a:endParaRPr>
          </a:p>
        </p:txBody>
      </p:sp>
    </p:spTree>
    <p:extLst>
      <p:ext uri="{BB962C8B-B14F-4D97-AF65-F5344CB8AC3E}">
        <p14:creationId xmlns:p14="http://schemas.microsoft.com/office/powerpoint/2010/main" val="167717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659-B7FB-E7F2-CDDB-983E66CB0DA5}"/>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2: EXPLORATORY DATA ANALYSIS (EDA)</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A66ECE38-C8EA-1DC3-0FC3-B455BC5E9776}"/>
              </a:ext>
            </a:extLst>
          </p:cNvPr>
          <p:cNvSpPr>
            <a:spLocks noGrp="1"/>
          </p:cNvSpPr>
          <p:nvPr>
            <p:ph idx="1"/>
          </p:nvPr>
        </p:nvSpPr>
        <p:spPr/>
        <p:txBody>
          <a:bodyPr vert="horz" lIns="91440" tIns="45720" rIns="91440" bIns="45720" rtlCol="0" anchor="t">
            <a:normAutofit/>
          </a:bodyPr>
          <a:lstStyle/>
          <a:p>
            <a:r>
              <a:rPr lang="en-US" sz="2400" b="1" dirty="0">
                <a:solidFill>
                  <a:schemeClr val="accent2">
                    <a:lumMod val="76000"/>
                  </a:schemeClr>
                </a:solidFill>
                <a:latin typeface="Angsana New"/>
                <a:ea typeface="+mn-lt"/>
                <a:cs typeface="+mn-lt"/>
              </a:rPr>
              <a:t>Multivariate Analysis</a:t>
            </a:r>
            <a:r>
              <a:rPr lang="en-US" sz="2400" dirty="0">
                <a:solidFill>
                  <a:schemeClr val="accent2">
                    <a:lumMod val="76000"/>
                  </a:schemeClr>
                </a:solidFill>
                <a:latin typeface="Angsana New"/>
                <a:ea typeface="+mn-lt"/>
                <a:cs typeface="+mn-lt"/>
              </a:rPr>
              <a:t>:</a:t>
            </a:r>
            <a:endParaRPr lang="en-US" sz="2400">
              <a:solidFill>
                <a:schemeClr val="accent2">
                  <a:lumMod val="76000"/>
                </a:schemeClr>
              </a:solidFill>
              <a:latin typeface="Angsana New"/>
              <a:cs typeface="Angsana New"/>
            </a:endParaRPr>
          </a:p>
          <a:p>
            <a:pPr lvl="1">
              <a:buFont typeface="Courier New" charset="2"/>
              <a:buChar char="o"/>
            </a:pPr>
            <a:r>
              <a:rPr lang="en-US" sz="2200" b="1" err="1">
                <a:solidFill>
                  <a:srgbClr val="000000"/>
                </a:solidFill>
                <a:latin typeface="Angsana New"/>
                <a:ea typeface="+mn-lt"/>
                <a:cs typeface="+mn-lt"/>
              </a:rPr>
              <a:t>Pairplot</a:t>
            </a:r>
            <a:r>
              <a:rPr lang="en-US" sz="2200" dirty="0">
                <a:solidFill>
                  <a:srgbClr val="000000"/>
                </a:solidFill>
                <a:latin typeface="Angsana New"/>
                <a:ea typeface="+mn-lt"/>
                <a:cs typeface="+mn-lt"/>
              </a:rPr>
              <a:t>: Visualized relationships among features such as </a:t>
            </a:r>
            <a:r>
              <a:rPr lang="en-US" sz="2200" err="1">
                <a:solidFill>
                  <a:srgbClr val="000000"/>
                </a:solidFill>
                <a:latin typeface="Angsana New"/>
                <a:cs typeface="Angsana New"/>
              </a:rPr>
              <a:t>sales_price</a:t>
            </a:r>
            <a:r>
              <a:rPr lang="en-US" sz="2200" dirty="0">
                <a:solidFill>
                  <a:srgbClr val="000000"/>
                </a:solidFill>
                <a:latin typeface="Angsana New"/>
                <a:ea typeface="+mn-lt"/>
                <a:cs typeface="+mn-lt"/>
              </a:rPr>
              <a:t>, </a:t>
            </a:r>
            <a:r>
              <a:rPr lang="en-US" sz="2200" dirty="0">
                <a:solidFill>
                  <a:srgbClr val="000000"/>
                </a:solidFill>
                <a:latin typeface="Angsana New"/>
                <a:cs typeface="Angsana New"/>
              </a:rPr>
              <a:t>RAM</a:t>
            </a:r>
            <a:r>
              <a:rPr lang="en-US" sz="2200" dirty="0">
                <a:solidFill>
                  <a:srgbClr val="000000"/>
                </a:solidFill>
                <a:latin typeface="Angsana New"/>
                <a:ea typeface="+mn-lt"/>
                <a:cs typeface="+mn-lt"/>
              </a:rPr>
              <a:t>, </a:t>
            </a:r>
            <a:r>
              <a:rPr lang="en-US" sz="2200" dirty="0">
                <a:solidFill>
                  <a:srgbClr val="000000"/>
                </a:solidFill>
                <a:latin typeface="Angsana New"/>
                <a:cs typeface="Angsana New"/>
              </a:rPr>
              <a:t>ROM</a:t>
            </a:r>
            <a:r>
              <a:rPr lang="en-US" sz="2200" dirty="0">
                <a:solidFill>
                  <a:srgbClr val="000000"/>
                </a:solidFill>
                <a:latin typeface="Angsana New"/>
                <a:ea typeface="+mn-lt"/>
                <a:cs typeface="+mn-lt"/>
              </a:rPr>
              <a:t>, </a:t>
            </a:r>
            <a:r>
              <a:rPr lang="en-US" sz="2200" err="1">
                <a:solidFill>
                  <a:srgbClr val="000000"/>
                </a:solidFill>
                <a:latin typeface="Angsana New"/>
                <a:cs typeface="Angsana New"/>
              </a:rPr>
              <a:t>battery_capacity</a:t>
            </a:r>
            <a:r>
              <a:rPr lang="en-US" sz="2200" dirty="0">
                <a:solidFill>
                  <a:srgbClr val="000000"/>
                </a:solidFill>
                <a:latin typeface="Angsana New"/>
                <a:ea typeface="+mn-lt"/>
                <a:cs typeface="+mn-lt"/>
              </a:rPr>
              <a:t>, and </a:t>
            </a:r>
            <a:r>
              <a:rPr lang="en-US" sz="2200" dirty="0">
                <a:solidFill>
                  <a:srgbClr val="000000"/>
                </a:solidFill>
                <a:latin typeface="Angsana New"/>
                <a:cs typeface="Angsana New"/>
              </a:rPr>
              <a:t>ratings</a:t>
            </a:r>
            <a:r>
              <a:rPr lang="en-US" sz="2200" dirty="0">
                <a:solidFill>
                  <a:srgbClr val="000000"/>
                </a:solidFill>
                <a:latin typeface="Angsana New"/>
                <a:ea typeface="+mn-lt"/>
                <a:cs typeface="+mn-lt"/>
              </a:rPr>
              <a:t>.</a:t>
            </a:r>
            <a:endParaRPr lang="en-US" sz="2200">
              <a:latin typeface="Angsana New"/>
              <a:cs typeface="Angsana New"/>
            </a:endParaRPr>
          </a:p>
          <a:p>
            <a:pPr lvl="1">
              <a:buFont typeface="Courier New" charset="2"/>
              <a:buChar char="o"/>
            </a:pPr>
            <a:r>
              <a:rPr lang="en-US" sz="2200" b="1" dirty="0">
                <a:solidFill>
                  <a:srgbClr val="000000"/>
                </a:solidFill>
                <a:latin typeface="Angsana New"/>
                <a:ea typeface="+mn-lt"/>
                <a:cs typeface="+mn-lt"/>
              </a:rPr>
              <a:t>Correlation Matrix</a:t>
            </a:r>
            <a:r>
              <a:rPr lang="en-US" sz="2200" dirty="0">
                <a:solidFill>
                  <a:srgbClr val="000000"/>
                </a:solidFill>
                <a:latin typeface="Angsana New"/>
                <a:ea typeface="+mn-lt"/>
                <a:cs typeface="+mn-lt"/>
              </a:rPr>
              <a:t>: Generated a heatmap to visualize correlations between variables like </a:t>
            </a:r>
            <a:r>
              <a:rPr lang="en-US" sz="2200" err="1">
                <a:solidFill>
                  <a:srgbClr val="000000"/>
                </a:solidFill>
                <a:latin typeface="Angsana New"/>
                <a:cs typeface="Angsana New"/>
              </a:rPr>
              <a:t>battery_capacity</a:t>
            </a:r>
            <a:r>
              <a:rPr lang="en-US" sz="2200" dirty="0">
                <a:solidFill>
                  <a:srgbClr val="000000"/>
                </a:solidFill>
                <a:latin typeface="Angsana New"/>
                <a:ea typeface="+mn-lt"/>
                <a:cs typeface="+mn-lt"/>
              </a:rPr>
              <a:t>, </a:t>
            </a:r>
            <a:r>
              <a:rPr lang="en-US" sz="2200" dirty="0">
                <a:solidFill>
                  <a:srgbClr val="000000"/>
                </a:solidFill>
                <a:latin typeface="Angsana New"/>
                <a:cs typeface="Angsana New"/>
              </a:rPr>
              <a:t>ratings</a:t>
            </a:r>
            <a:r>
              <a:rPr lang="en-US" sz="2200" dirty="0">
                <a:solidFill>
                  <a:srgbClr val="000000"/>
                </a:solidFill>
                <a:latin typeface="Angsana New"/>
                <a:ea typeface="+mn-lt"/>
                <a:cs typeface="+mn-lt"/>
              </a:rPr>
              <a:t>, and </a:t>
            </a:r>
            <a:r>
              <a:rPr lang="en-US" sz="2200" err="1">
                <a:solidFill>
                  <a:srgbClr val="000000"/>
                </a:solidFill>
                <a:latin typeface="Angsana New"/>
                <a:cs typeface="Angsana New"/>
              </a:rPr>
              <a:t>sales_price</a:t>
            </a:r>
            <a:r>
              <a:rPr lang="en-US" sz="2200" dirty="0">
                <a:solidFill>
                  <a:srgbClr val="000000"/>
                </a:solidFill>
                <a:latin typeface="Angsana New"/>
                <a:ea typeface="+mn-lt"/>
                <a:cs typeface="+mn-lt"/>
              </a:rPr>
              <a:t>, identifying which features strongly influence the target variable.</a:t>
            </a:r>
            <a:endParaRPr lang="en-US" sz="2200">
              <a:latin typeface="Angsana New"/>
              <a:cs typeface="Angsana New"/>
            </a:endParaRPr>
          </a:p>
          <a:p>
            <a:endParaRPr lang="en-US" dirty="0">
              <a:latin typeface="Angsana New"/>
              <a:cs typeface="Angsana New"/>
            </a:endParaRPr>
          </a:p>
        </p:txBody>
      </p:sp>
    </p:spTree>
    <p:extLst>
      <p:ext uri="{BB962C8B-B14F-4D97-AF65-F5344CB8AC3E}">
        <p14:creationId xmlns:p14="http://schemas.microsoft.com/office/powerpoint/2010/main" val="326993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C06BA8F-9BA3-9B0C-7B12-81CB92DA743A}"/>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lnSpc>
                <a:spcPct val="90000"/>
              </a:lnSpc>
            </a:pPr>
            <a:r>
              <a:rPr lang="en-US" sz="3800" b="1"/>
              <a:t>SECTION 2: MACHINE LEARNING MODEL DEVELOPMENT</a:t>
            </a:r>
          </a:p>
        </p:txBody>
      </p:sp>
    </p:spTree>
    <p:extLst>
      <p:ext uri="{BB962C8B-B14F-4D97-AF65-F5344CB8AC3E}">
        <p14:creationId xmlns:p14="http://schemas.microsoft.com/office/powerpoint/2010/main" val="289933701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7499-9A62-9329-2A7A-1EC1AE77B645}"/>
              </a:ext>
            </a:extLst>
          </p:cNvPr>
          <p:cNvSpPr>
            <a:spLocks noGrp="1"/>
          </p:cNvSpPr>
          <p:nvPr>
            <p:ph type="title"/>
          </p:nvPr>
        </p:nvSpPr>
        <p:spPr/>
        <p:txBody>
          <a:bodyPr/>
          <a:lstStyle/>
          <a:p>
            <a:r>
              <a:rPr lang="en-US" b="1" dirty="0">
                <a:solidFill>
                  <a:schemeClr val="accent2">
                    <a:lumMod val="76000"/>
                  </a:schemeClr>
                </a:solidFill>
                <a:latin typeface="Angsana New"/>
                <a:ea typeface="+mj-lt"/>
                <a:cs typeface="+mj-lt"/>
              </a:rPr>
              <a:t>TASK 1: MODEL DEVELOPMENT</a:t>
            </a:r>
            <a:endParaRPr lang="en-US" b="1">
              <a:solidFill>
                <a:schemeClr val="accent2">
                  <a:lumMod val="76000"/>
                </a:schemeClr>
              </a:solidFill>
              <a:latin typeface="Angsana New"/>
              <a:cs typeface="Angsana New"/>
            </a:endParaRPr>
          </a:p>
        </p:txBody>
      </p:sp>
      <p:sp>
        <p:nvSpPr>
          <p:cNvPr id="3" name="Content Placeholder 2">
            <a:extLst>
              <a:ext uri="{FF2B5EF4-FFF2-40B4-BE49-F238E27FC236}">
                <a16:creationId xmlns:a16="http://schemas.microsoft.com/office/drawing/2014/main" id="{FB490EE6-45ED-E132-C024-6355E8327E46}"/>
              </a:ext>
            </a:extLst>
          </p:cNvPr>
          <p:cNvSpPr>
            <a:spLocks noGrp="1"/>
          </p:cNvSpPr>
          <p:nvPr>
            <p:ph idx="1"/>
          </p:nvPr>
        </p:nvSpPr>
        <p:spPr/>
        <p:txBody>
          <a:bodyPr vert="horz" lIns="91440" tIns="45720" rIns="91440" bIns="45720" rtlCol="0" anchor="t">
            <a:normAutofit/>
          </a:bodyPr>
          <a:lstStyle/>
          <a:p>
            <a:r>
              <a:rPr lang="en-US" sz="3200" b="1" dirty="0">
                <a:solidFill>
                  <a:schemeClr val="accent2">
                    <a:lumMod val="76000"/>
                  </a:schemeClr>
                </a:solidFill>
                <a:latin typeface="Angsana New"/>
                <a:ea typeface="+mn-lt"/>
                <a:cs typeface="+mn-lt"/>
              </a:rPr>
              <a:t>Data Splitting</a:t>
            </a:r>
            <a:r>
              <a:rPr lang="en-US" sz="3200" dirty="0">
                <a:solidFill>
                  <a:schemeClr val="accent2">
                    <a:lumMod val="76000"/>
                  </a:schemeClr>
                </a:solidFill>
                <a:latin typeface="Angsana New"/>
                <a:ea typeface="+mn-lt"/>
                <a:cs typeface="+mn-lt"/>
              </a:rPr>
              <a:t>:</a:t>
            </a:r>
            <a:endParaRPr lang="en-US" sz="3200" dirty="0">
              <a:solidFill>
                <a:schemeClr val="accent2">
                  <a:lumMod val="76000"/>
                </a:schemeClr>
              </a:solidFill>
              <a:latin typeface="Angsana New"/>
              <a:cs typeface="Angsana New"/>
            </a:endParaRPr>
          </a:p>
          <a:p>
            <a:pPr lvl="1">
              <a:buFont typeface="Courier New" charset="2"/>
              <a:buChar char="o"/>
            </a:pPr>
            <a:r>
              <a:rPr lang="en-US" sz="3000" dirty="0">
                <a:solidFill>
                  <a:srgbClr val="000000"/>
                </a:solidFill>
                <a:latin typeface="Angsana New"/>
                <a:ea typeface="+mn-lt"/>
                <a:cs typeface="+mn-lt"/>
              </a:rPr>
              <a:t>Split the data into training (80%) and testing (20%) sets using </a:t>
            </a:r>
            <a:r>
              <a:rPr lang="en-US" sz="3000" err="1">
                <a:solidFill>
                  <a:srgbClr val="000000"/>
                </a:solidFill>
                <a:latin typeface="Angsana New"/>
                <a:cs typeface="Angsana New"/>
              </a:rPr>
              <a:t>train_test_split</a:t>
            </a:r>
            <a:r>
              <a:rPr lang="en-US" sz="3000" dirty="0">
                <a:solidFill>
                  <a:srgbClr val="000000"/>
                </a:solidFill>
                <a:latin typeface="Angsana New"/>
                <a:cs typeface="Angsana New"/>
              </a:rPr>
              <a:t>()</a:t>
            </a:r>
            <a:r>
              <a:rPr lang="en-US" sz="3000" dirty="0">
                <a:solidFill>
                  <a:srgbClr val="000000"/>
                </a:solidFill>
                <a:latin typeface="Angsana New"/>
                <a:ea typeface="+mn-lt"/>
                <a:cs typeface="+mn-lt"/>
              </a:rPr>
              <a:t> from scikit-learn.</a:t>
            </a:r>
            <a:endParaRPr lang="en-US" sz="3000">
              <a:latin typeface="Angsana New"/>
              <a:cs typeface="Angsana New"/>
            </a:endParaRPr>
          </a:p>
          <a:p>
            <a:endParaRPr lang="en-US" sz="3200" dirty="0">
              <a:latin typeface="Angsana New"/>
              <a:cs typeface="Angsana New"/>
            </a:endParaRPr>
          </a:p>
        </p:txBody>
      </p:sp>
    </p:spTree>
    <p:extLst>
      <p:ext uri="{BB962C8B-B14F-4D97-AF65-F5344CB8AC3E}">
        <p14:creationId xmlns:p14="http://schemas.microsoft.com/office/powerpoint/2010/main" val="2126620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SNS (DATA SCIENCE ASSIGNMENT)</vt:lpstr>
      <vt:lpstr>INTRODUCTION</vt:lpstr>
      <vt:lpstr>SECTION 1: DATA ANALYSIS AND PREPROCESSING</vt:lpstr>
      <vt:lpstr>TASK 1: DATA CLEANING AND TRANSFORMATION</vt:lpstr>
      <vt:lpstr>TASK 2: EXPLORATORY DATA ANALYSIS (EDA)</vt:lpstr>
      <vt:lpstr>TASK 2: EXPLORATORY DATA ANALYSIS (EDA)</vt:lpstr>
      <vt:lpstr>TASK 2: EXPLORATORY DATA ANALYSIS (EDA)</vt:lpstr>
      <vt:lpstr>SECTION 2: MACHINE LEARNING MODEL DEVELOPMENT</vt:lpstr>
      <vt:lpstr>TASK 1: MODEL DEVELOPMENT</vt:lpstr>
      <vt:lpstr>TASK 1: MODEL DEVELOPMENT</vt:lpstr>
      <vt:lpstr>TASK 1: MODEL DEVELOPMENT</vt:lpstr>
      <vt:lpstr>TASK 2: MODEL OPTIMIZATION</vt:lpstr>
      <vt:lpstr>TASK 2: MODEL OPTIMIZATION</vt:lpstr>
      <vt:lpstr>SECTION 3: DATA VISUALIZATION AND COMMUNICATION</vt:lpstr>
      <vt:lpstr>TASK 1: VISUALIZATION DASHBOARD</vt:lpstr>
      <vt:lpstr>TASK 1: VISUALIZATION DASHBOARD</vt:lpstr>
      <vt:lpstr>KEY INSIGHTS: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125</cp:revision>
  <dcterms:created xsi:type="dcterms:W3CDTF">2024-09-05T06:06:03Z</dcterms:created>
  <dcterms:modified xsi:type="dcterms:W3CDTF">2024-09-05T06:27:05Z</dcterms:modified>
</cp:coreProperties>
</file>