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28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759C43-BBDB-4C5E-923F-D7FD5E2B52A6}" v="890" dt="2024-02-25T06:38:01.3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02125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7792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87041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37442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7467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0540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029615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520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A54C80-263E-416B-A8E0-580EDEADCBDC}"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663118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20988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2A54C80-263E-416B-A8E0-580EDEADCBDC}"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80751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93875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9503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6536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28433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059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43053218"/>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3677" y="286838"/>
            <a:ext cx="10568691" cy="1317048"/>
          </a:xfrm>
          <a:ln>
            <a:noFill/>
          </a:ln>
        </p:spPr>
        <p:txBody>
          <a:bodyPr>
            <a:normAutofit fontScale="90000"/>
          </a:bodyPr>
          <a:lstStyle/>
          <a:p>
            <a:pPr algn="ctr">
              <a:lnSpc>
                <a:spcPct val="90000"/>
              </a:lnSpc>
            </a:pPr>
            <a:r>
              <a:rPr lang="en-US" sz="6100" b="1" i="1" dirty="0">
                <a:solidFill>
                  <a:schemeClr val="tx1"/>
                </a:solidFill>
                <a:latin typeface="Angsana New"/>
                <a:ea typeface="+mj-lt"/>
                <a:cs typeface="+mj-lt"/>
              </a:rPr>
              <a:t>SMART PREDICTIVE MODELING FOR RENTAL PROPERTY PRICES</a:t>
            </a:r>
            <a:endParaRPr lang="en-US" sz="6100" b="1" i="1" dirty="0">
              <a:solidFill>
                <a:schemeClr val="tx1"/>
              </a:solidFill>
              <a:latin typeface="Angsana New"/>
            </a:endParaRPr>
          </a:p>
        </p:txBody>
      </p:sp>
    </p:spTree>
    <p:extLst>
      <p:ext uri="{BB962C8B-B14F-4D97-AF65-F5344CB8AC3E}">
        <p14:creationId xmlns:p14="http://schemas.microsoft.com/office/powerpoint/2010/main" val="10985722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EE090-4E59-7E29-352C-4DF4F7198F1E}"/>
              </a:ext>
            </a:extLst>
          </p:cNvPr>
          <p:cNvSpPr>
            <a:spLocks noGrp="1"/>
          </p:cNvSpPr>
          <p:nvPr>
            <p:ph type="title"/>
          </p:nvPr>
        </p:nvSpPr>
        <p:spPr/>
        <p:txBody>
          <a:bodyPr/>
          <a:lstStyle/>
          <a:p>
            <a:r>
              <a:rPr lang="en-US" sz="4400" b="1" i="1" dirty="0">
                <a:solidFill>
                  <a:srgbClr val="FA289F"/>
                </a:solidFill>
                <a:latin typeface="Angsana New"/>
                <a:cs typeface="Angsana New"/>
              </a:rPr>
              <a:t>Identifying Regression Models</a:t>
            </a:r>
            <a:endParaRPr lang="en-US" sz="4400" b="1" i="1">
              <a:solidFill>
                <a:srgbClr val="FA289F"/>
              </a:solidFill>
              <a:latin typeface="Angsana New"/>
              <a:cs typeface="Angsana New"/>
            </a:endParaRPr>
          </a:p>
          <a:p>
            <a:endParaRPr lang="en-US" sz="9600" b="1" i="1" dirty="0">
              <a:solidFill>
                <a:srgbClr val="FA289F"/>
              </a:solidFill>
              <a:latin typeface="Angsana New"/>
              <a:cs typeface="Angsana New"/>
            </a:endParaRPr>
          </a:p>
        </p:txBody>
      </p:sp>
      <p:sp>
        <p:nvSpPr>
          <p:cNvPr id="3" name="Content Placeholder 2">
            <a:extLst>
              <a:ext uri="{FF2B5EF4-FFF2-40B4-BE49-F238E27FC236}">
                <a16:creationId xmlns:a16="http://schemas.microsoft.com/office/drawing/2014/main" id="{AD13A1DF-BF44-320E-ADD8-006EF768A17F}"/>
              </a:ext>
            </a:extLst>
          </p:cNvPr>
          <p:cNvSpPr>
            <a:spLocks noGrp="1"/>
          </p:cNvSpPr>
          <p:nvPr>
            <p:ph idx="1"/>
          </p:nvPr>
        </p:nvSpPr>
        <p:spPr/>
        <p:txBody>
          <a:bodyPr vert="horz" lIns="91440" tIns="45720" rIns="91440" bIns="45720" rtlCol="0" anchor="t">
            <a:normAutofit/>
          </a:bodyPr>
          <a:lstStyle/>
          <a:p>
            <a:r>
              <a:rPr lang="en-US" sz="3200" b="1" dirty="0">
                <a:solidFill>
                  <a:srgbClr val="FA289F"/>
                </a:solidFill>
                <a:latin typeface="Angsana New"/>
                <a:ea typeface="+mn-lt"/>
                <a:cs typeface="+mn-lt"/>
              </a:rPr>
              <a:t>Models Explored:</a:t>
            </a:r>
            <a:endParaRPr lang="en-US" sz="3200" dirty="0">
              <a:solidFill>
                <a:srgbClr val="FA289F"/>
              </a:solidFill>
              <a:latin typeface="Angsana New"/>
              <a:cs typeface="Angsana New"/>
            </a:endParaRPr>
          </a:p>
          <a:p>
            <a:pPr lvl="1">
              <a:buClr>
                <a:srgbClr val="EB3D9F"/>
              </a:buClr>
              <a:buFont typeface="Courier New" charset="2"/>
              <a:buChar char="o"/>
            </a:pPr>
            <a:r>
              <a:rPr lang="en-US" sz="2800" err="1">
                <a:solidFill>
                  <a:srgbClr val="0D0D0D"/>
                </a:solidFill>
                <a:latin typeface="Angsana New"/>
                <a:ea typeface="+mn-lt"/>
                <a:cs typeface="+mn-lt"/>
              </a:rPr>
              <a:t>DecisionTree</a:t>
            </a:r>
            <a:r>
              <a:rPr lang="en-US" sz="2800" dirty="0">
                <a:solidFill>
                  <a:srgbClr val="0D0D0D"/>
                </a:solidFill>
                <a:latin typeface="Angsana New"/>
                <a:ea typeface="+mn-lt"/>
                <a:cs typeface="+mn-lt"/>
              </a:rPr>
              <a:t> Regressor</a:t>
            </a:r>
            <a:endParaRPr lang="en-US" sz="2800">
              <a:latin typeface="Angsana New"/>
              <a:cs typeface="Angsana New"/>
            </a:endParaRPr>
          </a:p>
          <a:p>
            <a:pPr lvl="1">
              <a:buClr>
                <a:srgbClr val="EB3D9F"/>
              </a:buClr>
              <a:buFont typeface="Courier New" charset="2"/>
              <a:buChar char="o"/>
            </a:pPr>
            <a:r>
              <a:rPr lang="en-US" sz="2800" err="1">
                <a:solidFill>
                  <a:srgbClr val="0D0D0D"/>
                </a:solidFill>
                <a:latin typeface="Angsana New"/>
                <a:ea typeface="+mn-lt"/>
                <a:cs typeface="+mn-lt"/>
              </a:rPr>
              <a:t>ExtraTree</a:t>
            </a:r>
            <a:r>
              <a:rPr lang="en-US" sz="2800" dirty="0">
                <a:solidFill>
                  <a:srgbClr val="0D0D0D"/>
                </a:solidFill>
                <a:latin typeface="Angsana New"/>
                <a:ea typeface="+mn-lt"/>
                <a:cs typeface="+mn-lt"/>
              </a:rPr>
              <a:t> Regressor</a:t>
            </a:r>
            <a:endParaRPr lang="en-US" sz="2800">
              <a:latin typeface="Angsana New"/>
              <a:cs typeface="Angsana New"/>
            </a:endParaRPr>
          </a:p>
          <a:p>
            <a:pPr lvl="1">
              <a:buClr>
                <a:srgbClr val="EB3D9F"/>
              </a:buClr>
              <a:buFont typeface="Courier New" charset="2"/>
              <a:buChar char="o"/>
            </a:pPr>
            <a:r>
              <a:rPr lang="en-US" sz="2800" err="1">
                <a:solidFill>
                  <a:srgbClr val="0D0D0D"/>
                </a:solidFill>
                <a:latin typeface="Angsana New"/>
                <a:ea typeface="+mn-lt"/>
                <a:cs typeface="+mn-lt"/>
              </a:rPr>
              <a:t>RandomForest</a:t>
            </a:r>
            <a:r>
              <a:rPr lang="en-US" sz="2800" dirty="0">
                <a:solidFill>
                  <a:srgbClr val="0D0D0D"/>
                </a:solidFill>
                <a:latin typeface="Angsana New"/>
                <a:ea typeface="+mn-lt"/>
                <a:cs typeface="+mn-lt"/>
              </a:rPr>
              <a:t> Regressor</a:t>
            </a:r>
            <a:endParaRPr lang="en-US" sz="2800">
              <a:latin typeface="Angsana New"/>
              <a:cs typeface="Angsana New"/>
            </a:endParaRPr>
          </a:p>
          <a:p>
            <a:pPr>
              <a:buClr>
                <a:srgbClr val="EB3D9F"/>
              </a:buClr>
            </a:pPr>
            <a:endParaRPr lang="en-US" dirty="0"/>
          </a:p>
        </p:txBody>
      </p:sp>
    </p:spTree>
    <p:extLst>
      <p:ext uri="{BB962C8B-B14F-4D97-AF65-F5344CB8AC3E}">
        <p14:creationId xmlns:p14="http://schemas.microsoft.com/office/powerpoint/2010/main" val="329731814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E79D5-8F81-3BCF-7DF5-C2F2FEF839DA}"/>
              </a:ext>
            </a:extLst>
          </p:cNvPr>
          <p:cNvSpPr>
            <a:spLocks noGrp="1"/>
          </p:cNvSpPr>
          <p:nvPr>
            <p:ph type="title"/>
          </p:nvPr>
        </p:nvSpPr>
        <p:spPr/>
        <p:txBody>
          <a:bodyPr>
            <a:normAutofit/>
          </a:bodyPr>
          <a:lstStyle/>
          <a:p>
            <a:r>
              <a:rPr lang="en-US" sz="4000" b="1" i="1" dirty="0">
                <a:solidFill>
                  <a:srgbClr val="FA289F"/>
                </a:solidFill>
                <a:latin typeface="Angsana New"/>
                <a:cs typeface="Angsana New"/>
              </a:rPr>
              <a:t>Evaluating R2 Test and Training Values</a:t>
            </a:r>
            <a:endParaRPr lang="en-US" sz="4000" b="1" i="1">
              <a:solidFill>
                <a:srgbClr val="FA289F"/>
              </a:solidFill>
            </a:endParaRPr>
          </a:p>
        </p:txBody>
      </p:sp>
      <p:sp>
        <p:nvSpPr>
          <p:cNvPr id="3" name="Content Placeholder 2">
            <a:extLst>
              <a:ext uri="{FF2B5EF4-FFF2-40B4-BE49-F238E27FC236}">
                <a16:creationId xmlns:a16="http://schemas.microsoft.com/office/drawing/2014/main" id="{F42E18D3-B9F2-9B02-194D-71E6E1CB73E0}"/>
              </a:ext>
            </a:extLst>
          </p:cNvPr>
          <p:cNvSpPr>
            <a:spLocks noGrp="1"/>
          </p:cNvSpPr>
          <p:nvPr>
            <p:ph idx="1"/>
          </p:nvPr>
        </p:nvSpPr>
        <p:spPr/>
        <p:txBody>
          <a:bodyPr vert="horz" lIns="91440" tIns="45720" rIns="91440" bIns="45720" rtlCol="0" anchor="t">
            <a:normAutofit/>
          </a:bodyPr>
          <a:lstStyle/>
          <a:p>
            <a:r>
              <a:rPr lang="en-US" sz="3200" b="1" dirty="0">
                <a:solidFill>
                  <a:srgbClr val="FA289F"/>
                </a:solidFill>
                <a:latin typeface="Angsana New"/>
                <a:ea typeface="+mn-lt"/>
                <a:cs typeface="+mn-lt"/>
              </a:rPr>
              <a:t>R2 Score:</a:t>
            </a:r>
            <a:endParaRPr lang="en-US" sz="3200" dirty="0">
              <a:solidFill>
                <a:srgbClr val="FA289F"/>
              </a:solidFill>
              <a:latin typeface="Angsana New"/>
            </a:endParaRPr>
          </a:p>
          <a:p>
            <a:pPr lvl="1">
              <a:buClr>
                <a:srgbClr val="EB3D9F"/>
              </a:buClr>
              <a:buFont typeface="Courier New" charset="2"/>
              <a:buChar char="o"/>
            </a:pPr>
            <a:r>
              <a:rPr lang="en-US" sz="2400" dirty="0">
                <a:solidFill>
                  <a:srgbClr val="0D0D0D"/>
                </a:solidFill>
                <a:latin typeface="Angsana New"/>
                <a:ea typeface="+mn-lt"/>
                <a:cs typeface="+mn-lt"/>
              </a:rPr>
              <a:t>R2 (coefficient of determination) is a metric that measures the proportion of the variance in the dependent variable (rental price) that is predictable from the independent variables.</a:t>
            </a:r>
            <a:endParaRPr lang="en-US" sz="2400">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Evaluating R2 scores helps understand the performance of the model on both training and test datasets.</a:t>
            </a:r>
            <a:endParaRPr lang="en-US" sz="2400">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A higher R2 score indicates better predictive performance.</a:t>
            </a:r>
            <a:endParaRPr lang="en-US" sz="2400">
              <a:latin typeface="Angsana New"/>
              <a:cs typeface="Angsana New"/>
            </a:endParaRPr>
          </a:p>
          <a:p>
            <a:pPr>
              <a:buClr>
                <a:srgbClr val="EB3D9F"/>
              </a:buClr>
            </a:pPr>
            <a:endParaRPr lang="en-US" dirty="0"/>
          </a:p>
        </p:txBody>
      </p:sp>
    </p:spTree>
    <p:extLst>
      <p:ext uri="{BB962C8B-B14F-4D97-AF65-F5344CB8AC3E}">
        <p14:creationId xmlns:p14="http://schemas.microsoft.com/office/powerpoint/2010/main" val="143187987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C48ED-C4A2-CF8C-2E01-14CA341AC4DA}"/>
              </a:ext>
            </a:extLst>
          </p:cNvPr>
          <p:cNvSpPr>
            <a:spLocks noGrp="1"/>
          </p:cNvSpPr>
          <p:nvPr>
            <p:ph type="title"/>
          </p:nvPr>
        </p:nvSpPr>
        <p:spPr/>
        <p:txBody>
          <a:bodyPr>
            <a:normAutofit/>
          </a:bodyPr>
          <a:lstStyle/>
          <a:p>
            <a:r>
              <a:rPr lang="en-US" sz="4800" b="1" i="1" dirty="0">
                <a:latin typeface="Angsana New"/>
                <a:cs typeface="Angsana New"/>
              </a:rPr>
              <a:t>Table for R2 Score</a:t>
            </a:r>
          </a:p>
        </p:txBody>
      </p:sp>
      <p:graphicFrame>
        <p:nvGraphicFramePr>
          <p:cNvPr id="4" name="Content Placeholder 3">
            <a:extLst>
              <a:ext uri="{FF2B5EF4-FFF2-40B4-BE49-F238E27FC236}">
                <a16:creationId xmlns:a16="http://schemas.microsoft.com/office/drawing/2014/main" id="{BFFAF35E-B8A0-C1B4-B3BE-6DEAB68AE6A4}"/>
              </a:ext>
            </a:extLst>
          </p:cNvPr>
          <p:cNvGraphicFramePr>
            <a:graphicFrameLocks noGrp="1"/>
          </p:cNvGraphicFramePr>
          <p:nvPr>
            <p:ph idx="1"/>
            <p:extLst>
              <p:ext uri="{D42A27DB-BD31-4B8C-83A1-F6EECF244321}">
                <p14:modId xmlns:p14="http://schemas.microsoft.com/office/powerpoint/2010/main" val="1273252634"/>
              </p:ext>
            </p:extLst>
          </p:nvPr>
        </p:nvGraphicFramePr>
        <p:xfrm>
          <a:off x="677863" y="2160588"/>
          <a:ext cx="9140607" cy="2865273"/>
        </p:xfrm>
        <a:graphic>
          <a:graphicData uri="http://schemas.openxmlformats.org/drawingml/2006/table">
            <a:tbl>
              <a:tblPr firstRow="1" bandRow="1">
                <a:tableStyleId>{5C22544A-7EE6-4342-B048-85BDC9FD1C3A}</a:tableStyleId>
              </a:tblPr>
              <a:tblGrid>
                <a:gridCol w="3046869">
                  <a:extLst>
                    <a:ext uri="{9D8B030D-6E8A-4147-A177-3AD203B41FA5}">
                      <a16:colId xmlns:a16="http://schemas.microsoft.com/office/drawing/2014/main" val="1209190358"/>
                    </a:ext>
                  </a:extLst>
                </a:gridCol>
                <a:gridCol w="3046869">
                  <a:extLst>
                    <a:ext uri="{9D8B030D-6E8A-4147-A177-3AD203B41FA5}">
                      <a16:colId xmlns:a16="http://schemas.microsoft.com/office/drawing/2014/main" val="1841714135"/>
                    </a:ext>
                  </a:extLst>
                </a:gridCol>
                <a:gridCol w="3046869">
                  <a:extLst>
                    <a:ext uri="{9D8B030D-6E8A-4147-A177-3AD203B41FA5}">
                      <a16:colId xmlns:a16="http://schemas.microsoft.com/office/drawing/2014/main" val="3115836146"/>
                    </a:ext>
                  </a:extLst>
                </a:gridCol>
              </a:tblGrid>
              <a:tr h="755391">
                <a:tc>
                  <a:txBody>
                    <a:bodyPr/>
                    <a:lstStyle/>
                    <a:p>
                      <a:pPr algn="ctr"/>
                      <a:r>
                        <a:rPr lang="en-US" sz="3200" dirty="0">
                          <a:latin typeface="Angsana New"/>
                        </a:rPr>
                        <a:t>MODEL</a:t>
                      </a:r>
                    </a:p>
                  </a:txBody>
                  <a:tcPr/>
                </a:tc>
                <a:tc>
                  <a:txBody>
                    <a:bodyPr/>
                    <a:lstStyle/>
                    <a:p>
                      <a:pPr algn="ctr"/>
                      <a:r>
                        <a:rPr lang="en-US" sz="3200" dirty="0">
                          <a:latin typeface="Angsana New"/>
                        </a:rPr>
                        <a:t>R2 TESTING SCORE</a:t>
                      </a:r>
                    </a:p>
                  </a:txBody>
                  <a:tcPr/>
                </a:tc>
                <a:tc>
                  <a:txBody>
                    <a:bodyPr/>
                    <a:lstStyle/>
                    <a:p>
                      <a:pPr algn="ctr"/>
                      <a:r>
                        <a:rPr lang="en-US" sz="3200" dirty="0">
                          <a:latin typeface="Angsana New"/>
                        </a:rPr>
                        <a:t>R2 TRAINING SCORE</a:t>
                      </a:r>
                    </a:p>
                  </a:txBody>
                  <a:tcPr/>
                </a:tc>
                <a:extLst>
                  <a:ext uri="{0D108BD9-81ED-4DB2-BD59-A6C34878D82A}">
                    <a16:rowId xmlns:a16="http://schemas.microsoft.com/office/drawing/2014/main" val="3201888614"/>
                  </a:ext>
                </a:extLst>
              </a:tr>
              <a:tr h="703294">
                <a:tc>
                  <a:txBody>
                    <a:bodyPr/>
                    <a:lstStyle/>
                    <a:p>
                      <a:pPr lvl="0">
                        <a:buNone/>
                      </a:pPr>
                      <a:r>
                        <a:rPr lang="en-US" sz="3200" b="0" i="0" u="none" strike="noStrike" noProof="0" err="1">
                          <a:solidFill>
                            <a:srgbClr val="000000"/>
                          </a:solidFill>
                          <a:latin typeface="Angsana New"/>
                        </a:rPr>
                        <a:t>DecisionTreeRegressor</a:t>
                      </a:r>
                      <a:endParaRPr lang="en-US" sz="3200" err="1">
                        <a:latin typeface="Angsana New"/>
                      </a:endParaRPr>
                    </a:p>
                  </a:txBody>
                  <a:tcPr/>
                </a:tc>
                <a:tc>
                  <a:txBody>
                    <a:bodyPr/>
                    <a:lstStyle/>
                    <a:p>
                      <a:pPr lvl="0" algn="r">
                        <a:buNone/>
                      </a:pPr>
                      <a:r>
                        <a:rPr lang="en-US" sz="3200" b="0" i="0" u="none" strike="noStrike" noProof="0" dirty="0">
                          <a:solidFill>
                            <a:srgbClr val="000000"/>
                          </a:solidFill>
                          <a:latin typeface="Angsana New"/>
                        </a:rPr>
                        <a:t>0.5968234113994488</a:t>
                      </a:r>
                      <a:endParaRPr lang="en-US" sz="3200" dirty="0">
                        <a:latin typeface="Angsana New"/>
                      </a:endParaRPr>
                    </a:p>
                  </a:txBody>
                  <a:tcPr/>
                </a:tc>
                <a:tc>
                  <a:txBody>
                    <a:bodyPr/>
                    <a:lstStyle/>
                    <a:p>
                      <a:pPr lvl="0" algn="r">
                        <a:buNone/>
                      </a:pPr>
                      <a:r>
                        <a:rPr lang="en-US" sz="3200" b="0" i="0" u="none" strike="noStrike" noProof="0" dirty="0">
                          <a:solidFill>
                            <a:srgbClr val="000000"/>
                          </a:solidFill>
                          <a:latin typeface="Angsana New"/>
                        </a:rPr>
                        <a:t>1.0</a:t>
                      </a:r>
                      <a:endParaRPr lang="en-US" sz="3200" dirty="0">
                        <a:latin typeface="Angsana New"/>
                      </a:endParaRPr>
                    </a:p>
                  </a:txBody>
                  <a:tcPr/>
                </a:tc>
                <a:extLst>
                  <a:ext uri="{0D108BD9-81ED-4DB2-BD59-A6C34878D82A}">
                    <a16:rowId xmlns:a16="http://schemas.microsoft.com/office/drawing/2014/main" val="1230388108"/>
                  </a:ext>
                </a:extLst>
              </a:tr>
              <a:tr h="703294">
                <a:tc>
                  <a:txBody>
                    <a:bodyPr/>
                    <a:lstStyle/>
                    <a:p>
                      <a:pPr lvl="0">
                        <a:buNone/>
                      </a:pPr>
                      <a:r>
                        <a:rPr lang="en-US" sz="3200" b="0" i="0" u="none" strike="noStrike" noProof="0" err="1">
                          <a:solidFill>
                            <a:srgbClr val="000000"/>
                          </a:solidFill>
                          <a:latin typeface="Angsana New"/>
                        </a:rPr>
                        <a:t>ExtraTreesRegressor</a:t>
                      </a:r>
                      <a:endParaRPr lang="en-US" sz="3200" b="0" err="1">
                        <a:latin typeface="Angsana New"/>
                      </a:endParaRPr>
                    </a:p>
                  </a:txBody>
                  <a:tcPr/>
                </a:tc>
                <a:tc>
                  <a:txBody>
                    <a:bodyPr/>
                    <a:lstStyle/>
                    <a:p>
                      <a:pPr lvl="0" algn="r">
                        <a:buNone/>
                      </a:pPr>
                      <a:r>
                        <a:rPr lang="en-US" sz="3200" b="0" i="0" u="none" strike="noStrike" noProof="0" dirty="0">
                          <a:solidFill>
                            <a:srgbClr val="000000"/>
                          </a:solidFill>
                          <a:latin typeface="Angsana New"/>
                        </a:rPr>
                        <a:t>0.7736010046090269</a:t>
                      </a:r>
                      <a:endParaRPr lang="en-US" sz="3200" dirty="0">
                        <a:latin typeface="Angsana New"/>
                      </a:endParaRPr>
                    </a:p>
                  </a:txBody>
                  <a:tcPr/>
                </a:tc>
                <a:tc>
                  <a:txBody>
                    <a:bodyPr/>
                    <a:lstStyle/>
                    <a:p>
                      <a:pPr lvl="0" algn="r">
                        <a:buNone/>
                      </a:pPr>
                      <a:r>
                        <a:rPr lang="en-US" sz="3200" b="0" i="0" u="none" strike="noStrike" noProof="0" dirty="0">
                          <a:solidFill>
                            <a:srgbClr val="000000"/>
                          </a:solidFill>
                          <a:latin typeface="Angsana New"/>
                        </a:rPr>
                        <a:t>1.0</a:t>
                      </a:r>
                      <a:endParaRPr lang="en-US" sz="3200" dirty="0">
                        <a:latin typeface="Angsana New"/>
                      </a:endParaRPr>
                    </a:p>
                  </a:txBody>
                  <a:tcPr/>
                </a:tc>
                <a:extLst>
                  <a:ext uri="{0D108BD9-81ED-4DB2-BD59-A6C34878D82A}">
                    <a16:rowId xmlns:a16="http://schemas.microsoft.com/office/drawing/2014/main" val="1303750681"/>
                  </a:ext>
                </a:extLst>
              </a:tr>
              <a:tr h="703294">
                <a:tc>
                  <a:txBody>
                    <a:bodyPr/>
                    <a:lstStyle/>
                    <a:p>
                      <a:pPr lvl="0">
                        <a:buNone/>
                      </a:pPr>
                      <a:r>
                        <a:rPr lang="en-US" sz="3200" b="0" i="0" u="none" strike="noStrike" noProof="0" err="1">
                          <a:solidFill>
                            <a:srgbClr val="000000"/>
                          </a:solidFill>
                          <a:latin typeface="Angsana New"/>
                        </a:rPr>
                        <a:t>RandomForestRegressor</a:t>
                      </a:r>
                      <a:endParaRPr lang="en-US" sz="3200" err="1">
                        <a:latin typeface="Angsana New"/>
                      </a:endParaRPr>
                    </a:p>
                  </a:txBody>
                  <a:tcPr/>
                </a:tc>
                <a:tc>
                  <a:txBody>
                    <a:bodyPr/>
                    <a:lstStyle/>
                    <a:p>
                      <a:pPr lvl="0" algn="r">
                        <a:buNone/>
                      </a:pPr>
                      <a:r>
                        <a:rPr lang="en-US" sz="3200" b="0" i="0" u="none" strike="noStrike" noProof="0" dirty="0">
                          <a:solidFill>
                            <a:srgbClr val="000000"/>
                          </a:solidFill>
                          <a:latin typeface="Angsana New"/>
                        </a:rPr>
                        <a:t>0.8049039184026</a:t>
                      </a:r>
                      <a:endParaRPr lang="en-US" sz="3200" dirty="0">
                        <a:latin typeface="Angsana New"/>
                      </a:endParaRPr>
                    </a:p>
                  </a:txBody>
                  <a:tcPr/>
                </a:tc>
                <a:tc>
                  <a:txBody>
                    <a:bodyPr/>
                    <a:lstStyle/>
                    <a:p>
                      <a:pPr lvl="0" algn="r">
                        <a:buNone/>
                      </a:pPr>
                      <a:r>
                        <a:rPr lang="en-US" sz="3200" b="0" i="0" u="none" strike="noStrike" noProof="0" dirty="0">
                          <a:solidFill>
                            <a:srgbClr val="000000"/>
                          </a:solidFill>
                          <a:latin typeface="Angsana New"/>
                        </a:rPr>
                        <a:t>0.9728640548184784</a:t>
                      </a:r>
                      <a:endParaRPr lang="en-US" sz="3200" dirty="0">
                        <a:latin typeface="Angsana New"/>
                      </a:endParaRPr>
                    </a:p>
                  </a:txBody>
                  <a:tcPr/>
                </a:tc>
                <a:extLst>
                  <a:ext uri="{0D108BD9-81ED-4DB2-BD59-A6C34878D82A}">
                    <a16:rowId xmlns:a16="http://schemas.microsoft.com/office/drawing/2014/main" val="4030450320"/>
                  </a:ext>
                </a:extLst>
              </a:tr>
            </a:tbl>
          </a:graphicData>
        </a:graphic>
      </p:graphicFrame>
    </p:spTree>
    <p:extLst>
      <p:ext uri="{BB962C8B-B14F-4D97-AF65-F5344CB8AC3E}">
        <p14:creationId xmlns:p14="http://schemas.microsoft.com/office/powerpoint/2010/main" val="76936179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E1EA3-7495-9C68-5488-8AB8DF9AE633}"/>
              </a:ext>
            </a:extLst>
          </p:cNvPr>
          <p:cNvSpPr>
            <a:spLocks noGrp="1"/>
          </p:cNvSpPr>
          <p:nvPr>
            <p:ph type="title"/>
          </p:nvPr>
        </p:nvSpPr>
        <p:spPr/>
        <p:txBody>
          <a:bodyPr>
            <a:normAutofit fontScale="90000"/>
          </a:bodyPr>
          <a:lstStyle/>
          <a:p>
            <a:r>
              <a:rPr lang="en-US" sz="4900" b="1" i="1" dirty="0">
                <a:solidFill>
                  <a:srgbClr val="FA289F"/>
                </a:solidFill>
                <a:latin typeface="Angsana New"/>
                <a:cs typeface="Angsana New"/>
              </a:rPr>
              <a:t>Selecting </a:t>
            </a:r>
            <a:r>
              <a:rPr lang="en-US" sz="4900" b="1" i="1" dirty="0" err="1">
                <a:solidFill>
                  <a:srgbClr val="FA289F"/>
                </a:solidFill>
                <a:latin typeface="Angsana New"/>
                <a:cs typeface="Angsana New"/>
              </a:rPr>
              <a:t>RandomForest</a:t>
            </a:r>
            <a:r>
              <a:rPr lang="en-US" sz="4900" b="1" i="1" dirty="0">
                <a:solidFill>
                  <a:srgbClr val="FA289F"/>
                </a:solidFill>
                <a:latin typeface="Angsana New"/>
                <a:cs typeface="Angsana New"/>
              </a:rPr>
              <a:t> Regressor as the Best Model</a:t>
            </a:r>
          </a:p>
          <a:p>
            <a:br>
              <a:rPr lang="en-US" dirty="0"/>
            </a:br>
            <a:endParaRPr lang="en-US" dirty="0"/>
          </a:p>
          <a:p>
            <a:endParaRPr lang="en-US" dirty="0"/>
          </a:p>
        </p:txBody>
      </p:sp>
      <p:sp>
        <p:nvSpPr>
          <p:cNvPr id="3" name="Content Placeholder 2">
            <a:extLst>
              <a:ext uri="{FF2B5EF4-FFF2-40B4-BE49-F238E27FC236}">
                <a16:creationId xmlns:a16="http://schemas.microsoft.com/office/drawing/2014/main" id="{BCA9E51B-6276-DE3C-F9F1-C774DFC98D4B}"/>
              </a:ext>
            </a:extLst>
          </p:cNvPr>
          <p:cNvSpPr>
            <a:spLocks noGrp="1"/>
          </p:cNvSpPr>
          <p:nvPr>
            <p:ph idx="1"/>
          </p:nvPr>
        </p:nvSpPr>
        <p:spPr/>
        <p:txBody>
          <a:bodyPr vert="horz" lIns="91440" tIns="45720" rIns="91440" bIns="45720" rtlCol="0" anchor="t">
            <a:normAutofit/>
          </a:bodyPr>
          <a:lstStyle/>
          <a:p>
            <a:r>
              <a:rPr lang="en-US" sz="3600" b="1" dirty="0">
                <a:solidFill>
                  <a:srgbClr val="FA289F"/>
                </a:solidFill>
                <a:latin typeface="Angsana New"/>
                <a:ea typeface="+mn-lt"/>
                <a:cs typeface="+mn-lt"/>
              </a:rPr>
              <a:t>Decision Criteria:</a:t>
            </a:r>
            <a:endParaRPr lang="en-US" sz="3600" dirty="0">
              <a:solidFill>
                <a:srgbClr val="FA289F"/>
              </a:solidFill>
              <a:latin typeface="Angsana New"/>
              <a:cs typeface="Angsana New"/>
            </a:endParaRPr>
          </a:p>
          <a:p>
            <a:pPr lvl="1">
              <a:buClr>
                <a:srgbClr val="EB3D9F"/>
              </a:buClr>
              <a:buFont typeface="Courier New" charset="2"/>
              <a:buChar char="o"/>
            </a:pPr>
            <a:r>
              <a:rPr lang="en-US" sz="2800" dirty="0">
                <a:solidFill>
                  <a:srgbClr val="0D0D0D"/>
                </a:solidFill>
                <a:latin typeface="Angsana New"/>
                <a:ea typeface="+mn-lt"/>
                <a:cs typeface="+mn-lt"/>
              </a:rPr>
              <a:t>Consideration of R2 scores from various models.</a:t>
            </a:r>
            <a:endParaRPr lang="en-US" sz="2800">
              <a:latin typeface="Angsana New"/>
              <a:cs typeface="Angsana New"/>
            </a:endParaRPr>
          </a:p>
          <a:p>
            <a:pPr lvl="1">
              <a:buClr>
                <a:srgbClr val="EB3D9F"/>
              </a:buClr>
              <a:buFont typeface="Courier New" charset="2"/>
              <a:buChar char="o"/>
            </a:pPr>
            <a:r>
              <a:rPr lang="en-US" sz="2800" err="1">
                <a:solidFill>
                  <a:srgbClr val="0D0D0D"/>
                </a:solidFill>
                <a:latin typeface="Angsana New"/>
                <a:ea typeface="+mn-lt"/>
                <a:cs typeface="+mn-lt"/>
              </a:rPr>
              <a:t>RandomForest</a:t>
            </a:r>
            <a:r>
              <a:rPr lang="en-US" sz="2800" dirty="0">
                <a:solidFill>
                  <a:srgbClr val="0D0D0D"/>
                </a:solidFill>
                <a:latin typeface="Angsana New"/>
                <a:ea typeface="+mn-lt"/>
                <a:cs typeface="+mn-lt"/>
              </a:rPr>
              <a:t> Regressor chosen based on the highest R2 scores, indicating superior predictive ability.</a:t>
            </a:r>
            <a:endParaRPr lang="en-US" sz="2800">
              <a:latin typeface="Angsana New"/>
              <a:cs typeface="Angsana New"/>
            </a:endParaRPr>
          </a:p>
          <a:p>
            <a:pPr lvl="1">
              <a:buClr>
                <a:srgbClr val="EB3D9F"/>
              </a:buClr>
              <a:buFont typeface="Courier New" charset="2"/>
              <a:buChar char="o"/>
            </a:pPr>
            <a:endParaRPr lang="en-US" sz="4800" dirty="0">
              <a:latin typeface="Angsana New"/>
              <a:cs typeface="Angsana New"/>
            </a:endParaRPr>
          </a:p>
        </p:txBody>
      </p:sp>
    </p:spTree>
    <p:extLst>
      <p:ext uri="{BB962C8B-B14F-4D97-AF65-F5344CB8AC3E}">
        <p14:creationId xmlns:p14="http://schemas.microsoft.com/office/powerpoint/2010/main" val="195976309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BA9D-581C-D6BB-1B64-F7AA9B01F76A}"/>
              </a:ext>
            </a:extLst>
          </p:cNvPr>
          <p:cNvSpPr>
            <a:spLocks noGrp="1"/>
          </p:cNvSpPr>
          <p:nvPr>
            <p:ph type="title"/>
          </p:nvPr>
        </p:nvSpPr>
        <p:spPr/>
        <p:txBody>
          <a:bodyPr/>
          <a:lstStyle/>
          <a:p>
            <a:r>
              <a:rPr lang="en-US" sz="4400" b="1" i="1" dirty="0">
                <a:solidFill>
                  <a:srgbClr val="FA289F"/>
                </a:solidFill>
                <a:latin typeface="Angsana New"/>
                <a:cs typeface="Angsana New"/>
              </a:rPr>
              <a:t>Model Prediction and Saving to Pickle</a:t>
            </a:r>
            <a:endParaRPr lang="en-US" sz="4000" dirty="0">
              <a:solidFill>
                <a:srgbClr val="EB3D9F"/>
              </a:solidFill>
              <a:latin typeface="Angsana New"/>
              <a:cs typeface="Angsana New"/>
            </a:endParaRPr>
          </a:p>
          <a:p>
            <a:endParaRPr lang="en-US" dirty="0"/>
          </a:p>
        </p:txBody>
      </p:sp>
      <p:sp>
        <p:nvSpPr>
          <p:cNvPr id="3" name="Content Placeholder 2">
            <a:extLst>
              <a:ext uri="{FF2B5EF4-FFF2-40B4-BE49-F238E27FC236}">
                <a16:creationId xmlns:a16="http://schemas.microsoft.com/office/drawing/2014/main" id="{BF6CC20A-B243-58AE-4C8B-E82C9FEBB6FC}"/>
              </a:ext>
            </a:extLst>
          </p:cNvPr>
          <p:cNvSpPr>
            <a:spLocks noGrp="1"/>
          </p:cNvSpPr>
          <p:nvPr>
            <p:ph idx="1"/>
          </p:nvPr>
        </p:nvSpPr>
        <p:spPr/>
        <p:txBody>
          <a:bodyPr vert="horz" lIns="91440" tIns="45720" rIns="91440" bIns="45720" rtlCol="0" anchor="t">
            <a:noAutofit/>
          </a:bodyPr>
          <a:lstStyle/>
          <a:p>
            <a:r>
              <a:rPr lang="en-US" sz="2400" b="1" dirty="0">
                <a:solidFill>
                  <a:srgbClr val="FA289F"/>
                </a:solidFill>
                <a:latin typeface="Angsana New"/>
                <a:ea typeface="+mn-lt"/>
                <a:cs typeface="+mn-lt"/>
              </a:rPr>
              <a:t>Prediction Process:</a:t>
            </a:r>
            <a:endParaRPr lang="en-US" sz="2400">
              <a:solidFill>
                <a:srgbClr val="FA289F"/>
              </a:solidFill>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Applying the selected </a:t>
            </a:r>
            <a:r>
              <a:rPr lang="en-US" sz="2400" dirty="0" err="1">
                <a:solidFill>
                  <a:srgbClr val="0D0D0D"/>
                </a:solidFill>
                <a:latin typeface="Angsana New"/>
                <a:ea typeface="+mn-lt"/>
                <a:cs typeface="+mn-lt"/>
              </a:rPr>
              <a:t>RandomForest</a:t>
            </a:r>
            <a:r>
              <a:rPr lang="en-US" sz="2400" dirty="0">
                <a:solidFill>
                  <a:srgbClr val="0D0D0D"/>
                </a:solidFill>
                <a:latin typeface="Angsana New"/>
                <a:ea typeface="+mn-lt"/>
                <a:cs typeface="+mn-lt"/>
              </a:rPr>
              <a:t> Regressor model to make predictions on new data.</a:t>
            </a:r>
            <a:endParaRPr lang="en-US" sz="2400" dirty="0">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Ensuring the model is capable of providing accurate rent predictions.</a:t>
            </a:r>
            <a:endParaRPr lang="en-US" sz="2400" dirty="0">
              <a:latin typeface="Angsana New"/>
              <a:cs typeface="Angsana New"/>
            </a:endParaRPr>
          </a:p>
          <a:p>
            <a:pPr>
              <a:buClr>
                <a:srgbClr val="EB3D9F"/>
              </a:buClr>
            </a:pPr>
            <a:r>
              <a:rPr lang="en-US" sz="2400" b="1" dirty="0">
                <a:solidFill>
                  <a:srgbClr val="FA289F"/>
                </a:solidFill>
                <a:latin typeface="Angsana New"/>
                <a:ea typeface="+mn-lt"/>
                <a:cs typeface="+mn-lt"/>
              </a:rPr>
              <a:t>Saving to Pickle:</a:t>
            </a:r>
            <a:endParaRPr lang="en-US" sz="2400">
              <a:solidFill>
                <a:srgbClr val="FA289F"/>
              </a:solidFill>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Pickle is a Python library used for serializing and deserializing Python objects.</a:t>
            </a:r>
            <a:endParaRPr lang="en-US" sz="2400" dirty="0">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Saving the trained </a:t>
            </a:r>
            <a:r>
              <a:rPr lang="en-US" sz="2400" dirty="0" err="1">
                <a:solidFill>
                  <a:srgbClr val="0D0D0D"/>
                </a:solidFill>
                <a:latin typeface="Angsana New"/>
                <a:ea typeface="+mn-lt"/>
                <a:cs typeface="+mn-lt"/>
              </a:rPr>
              <a:t>RandomForest</a:t>
            </a:r>
            <a:r>
              <a:rPr lang="en-US" sz="2400" dirty="0">
                <a:solidFill>
                  <a:srgbClr val="0D0D0D"/>
                </a:solidFill>
                <a:latin typeface="Angsana New"/>
                <a:ea typeface="+mn-lt"/>
                <a:cs typeface="+mn-lt"/>
              </a:rPr>
              <a:t> Regressor model to a Pickle file allows for easy and efficient deployment in the </a:t>
            </a:r>
            <a:r>
              <a:rPr lang="en-US" sz="2400" dirty="0" err="1">
                <a:solidFill>
                  <a:srgbClr val="0D0D0D"/>
                </a:solidFill>
                <a:latin typeface="Angsana New"/>
                <a:ea typeface="+mn-lt"/>
                <a:cs typeface="+mn-lt"/>
              </a:rPr>
              <a:t>streamlit</a:t>
            </a:r>
            <a:r>
              <a:rPr lang="en-US" sz="2400" dirty="0">
                <a:solidFill>
                  <a:srgbClr val="0D0D0D"/>
                </a:solidFill>
                <a:latin typeface="Angsana New"/>
                <a:ea typeface="+mn-lt"/>
                <a:cs typeface="+mn-lt"/>
              </a:rPr>
              <a:t> application.</a:t>
            </a:r>
            <a:endParaRPr lang="en-US" sz="2400" dirty="0">
              <a:latin typeface="Angsana New"/>
              <a:cs typeface="Angsana New"/>
            </a:endParaRPr>
          </a:p>
          <a:p>
            <a:pPr>
              <a:buClr>
                <a:srgbClr val="EB3D9F"/>
              </a:buClr>
            </a:pPr>
            <a:endParaRPr lang="en-US" dirty="0"/>
          </a:p>
        </p:txBody>
      </p:sp>
    </p:spTree>
    <p:extLst>
      <p:ext uri="{BB962C8B-B14F-4D97-AF65-F5344CB8AC3E}">
        <p14:creationId xmlns:p14="http://schemas.microsoft.com/office/powerpoint/2010/main" val="754405292"/>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BBF8-F973-144F-3FC3-A2A2662034F3}"/>
              </a:ext>
            </a:extLst>
          </p:cNvPr>
          <p:cNvSpPr>
            <a:spLocks noGrp="1"/>
          </p:cNvSpPr>
          <p:nvPr>
            <p:ph type="title"/>
          </p:nvPr>
        </p:nvSpPr>
        <p:spPr/>
        <p:txBody>
          <a:bodyPr/>
          <a:lstStyle/>
          <a:p>
            <a:r>
              <a:rPr lang="en-US" sz="4400" b="1" i="1" dirty="0">
                <a:solidFill>
                  <a:srgbClr val="FA289F"/>
                </a:solidFill>
                <a:latin typeface="Angsana New"/>
                <a:cs typeface="Angsana New"/>
              </a:rPr>
              <a:t>STREAMLIT APPLICATION IN VS CODE</a:t>
            </a:r>
          </a:p>
          <a:p>
            <a:endParaRPr lang="en-US" sz="4400" b="1" i="1" dirty="0">
              <a:solidFill>
                <a:srgbClr val="FA289F"/>
              </a:solidFill>
              <a:latin typeface="Angsana New"/>
              <a:cs typeface="Angsana New"/>
            </a:endParaRPr>
          </a:p>
        </p:txBody>
      </p:sp>
      <p:sp>
        <p:nvSpPr>
          <p:cNvPr id="3" name="Content Placeholder 2">
            <a:extLst>
              <a:ext uri="{FF2B5EF4-FFF2-40B4-BE49-F238E27FC236}">
                <a16:creationId xmlns:a16="http://schemas.microsoft.com/office/drawing/2014/main" id="{4582844C-940B-E0FA-86C6-0920F70DCA44}"/>
              </a:ext>
            </a:extLst>
          </p:cNvPr>
          <p:cNvSpPr>
            <a:spLocks noGrp="1"/>
          </p:cNvSpPr>
          <p:nvPr>
            <p:ph idx="1"/>
          </p:nvPr>
        </p:nvSpPr>
        <p:spPr/>
        <p:txBody>
          <a:bodyPr vert="horz" lIns="91440" tIns="45720" rIns="91440" bIns="45720" rtlCol="0" anchor="t">
            <a:normAutofit/>
          </a:bodyPr>
          <a:lstStyle/>
          <a:p>
            <a:r>
              <a:rPr lang="en-US" sz="2400" dirty="0">
                <a:solidFill>
                  <a:srgbClr val="0D0D0D"/>
                </a:solidFill>
                <a:latin typeface="Angsana New"/>
                <a:ea typeface="+mn-lt"/>
                <a:cs typeface="+mn-lt"/>
              </a:rPr>
              <a:t>Home Menu: Overview</a:t>
            </a:r>
            <a:endParaRPr lang="en-US" sz="2400" dirty="0">
              <a:latin typeface="Angsana New"/>
              <a:cs typeface="Angsana New"/>
            </a:endParaRPr>
          </a:p>
          <a:p>
            <a:pPr>
              <a:buClr>
                <a:srgbClr val="EB3D9F"/>
              </a:buClr>
            </a:pPr>
            <a:r>
              <a:rPr lang="en-US" sz="2400" dirty="0">
                <a:solidFill>
                  <a:srgbClr val="0D0D0D"/>
                </a:solidFill>
                <a:latin typeface="Angsana New"/>
                <a:ea typeface="+mn-lt"/>
                <a:cs typeface="+mn-lt"/>
              </a:rPr>
              <a:t>Migration to SQL: Creating, Migrating, Dropping Tables</a:t>
            </a:r>
            <a:endParaRPr lang="en-US" sz="2400">
              <a:latin typeface="Angsana New"/>
              <a:cs typeface="Angsana New"/>
            </a:endParaRPr>
          </a:p>
          <a:p>
            <a:pPr>
              <a:buClr>
                <a:srgbClr val="EB3D9F"/>
              </a:buClr>
            </a:pPr>
            <a:r>
              <a:rPr lang="en-US" sz="2400" dirty="0">
                <a:solidFill>
                  <a:srgbClr val="0D0D0D"/>
                </a:solidFill>
                <a:latin typeface="Angsana New"/>
                <a:ea typeface="+mn-lt"/>
                <a:cs typeface="+mn-lt"/>
              </a:rPr>
              <a:t>Prediction: Form Structure and Rent Price Prediction</a:t>
            </a:r>
            <a:endParaRPr lang="en-US" sz="2400">
              <a:latin typeface="Angsana New"/>
              <a:cs typeface="Angsana New"/>
            </a:endParaRPr>
          </a:p>
          <a:p>
            <a:pPr>
              <a:buClr>
                <a:srgbClr val="EB3D9F"/>
              </a:buClr>
            </a:pPr>
            <a:r>
              <a:rPr lang="en-US" sz="2400" dirty="0">
                <a:solidFill>
                  <a:srgbClr val="0D0D0D"/>
                </a:solidFill>
                <a:latin typeface="Angsana New"/>
                <a:ea typeface="+mn-lt"/>
                <a:cs typeface="+mn-lt"/>
              </a:rPr>
              <a:t>Data Analysis: Tabs for Bar, Line, Pie, Scatter Charts</a:t>
            </a:r>
            <a:endParaRPr lang="en-US" sz="2400">
              <a:latin typeface="Angsana New"/>
              <a:cs typeface="Angsana New"/>
            </a:endParaRPr>
          </a:p>
          <a:p>
            <a:pPr>
              <a:buClr>
                <a:srgbClr val="EB3D9F"/>
              </a:buClr>
            </a:pPr>
            <a:r>
              <a:rPr lang="en-US" sz="2400" dirty="0">
                <a:solidFill>
                  <a:srgbClr val="0D0D0D"/>
                </a:solidFill>
                <a:latin typeface="Angsana New"/>
                <a:ea typeface="+mn-lt"/>
                <a:cs typeface="+mn-lt"/>
              </a:rPr>
              <a:t>Exit Menu</a:t>
            </a:r>
            <a:endParaRPr lang="en-US" sz="2400" dirty="0">
              <a:latin typeface="Angsana New"/>
              <a:cs typeface="Angsana New"/>
            </a:endParaRPr>
          </a:p>
          <a:p>
            <a:pPr>
              <a:buClr>
                <a:srgbClr val="EB3D9F"/>
              </a:buClr>
            </a:pPr>
            <a:endParaRPr lang="en-US" dirty="0"/>
          </a:p>
        </p:txBody>
      </p:sp>
    </p:spTree>
    <p:extLst>
      <p:ext uri="{BB962C8B-B14F-4D97-AF65-F5344CB8AC3E}">
        <p14:creationId xmlns:p14="http://schemas.microsoft.com/office/powerpoint/2010/main" val="3416806229"/>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FC197-89D5-A238-6D53-6F309172B911}"/>
              </a:ext>
            </a:extLst>
          </p:cNvPr>
          <p:cNvSpPr>
            <a:spLocks noGrp="1"/>
          </p:cNvSpPr>
          <p:nvPr>
            <p:ph type="title"/>
          </p:nvPr>
        </p:nvSpPr>
        <p:spPr/>
        <p:txBody>
          <a:bodyPr/>
          <a:lstStyle/>
          <a:p>
            <a:r>
              <a:rPr lang="en-US" sz="4400" b="1" i="1" dirty="0">
                <a:solidFill>
                  <a:srgbClr val="FA289F"/>
                </a:solidFill>
                <a:latin typeface="Angsana New"/>
                <a:cs typeface="Angsana New"/>
              </a:rPr>
              <a:t>Home Menu</a:t>
            </a:r>
            <a:endParaRPr lang="en-US" sz="4400" dirty="0">
              <a:solidFill>
                <a:srgbClr val="EB3D9F"/>
              </a:solidFill>
              <a:latin typeface="Angsana New"/>
              <a:cs typeface="Angsana New"/>
            </a:endParaRPr>
          </a:p>
          <a:p>
            <a:endParaRPr lang="en-US" dirty="0"/>
          </a:p>
        </p:txBody>
      </p:sp>
      <p:sp>
        <p:nvSpPr>
          <p:cNvPr id="3" name="Content Placeholder 2">
            <a:extLst>
              <a:ext uri="{FF2B5EF4-FFF2-40B4-BE49-F238E27FC236}">
                <a16:creationId xmlns:a16="http://schemas.microsoft.com/office/drawing/2014/main" id="{C5632315-3D49-954B-9CA4-E6004CBD7A9F}"/>
              </a:ext>
            </a:extLst>
          </p:cNvPr>
          <p:cNvSpPr>
            <a:spLocks noGrp="1"/>
          </p:cNvSpPr>
          <p:nvPr>
            <p:ph idx="1"/>
          </p:nvPr>
        </p:nvSpPr>
        <p:spPr/>
        <p:txBody>
          <a:bodyPr vert="horz" lIns="91440" tIns="45720" rIns="91440" bIns="45720" rtlCol="0" anchor="t">
            <a:normAutofit/>
          </a:bodyPr>
          <a:lstStyle/>
          <a:p>
            <a:r>
              <a:rPr lang="en-US" sz="4400" b="1" dirty="0">
                <a:solidFill>
                  <a:srgbClr val="FA289F"/>
                </a:solidFill>
                <a:latin typeface="Angsana New"/>
                <a:ea typeface="+mn-lt"/>
                <a:cs typeface="+mn-lt"/>
              </a:rPr>
              <a:t> Objective:</a:t>
            </a:r>
            <a:endParaRPr lang="en-US" sz="4400" dirty="0">
              <a:solidFill>
                <a:srgbClr val="FA289F"/>
              </a:solidFill>
              <a:latin typeface="Angsana New"/>
            </a:endParaRPr>
          </a:p>
          <a:p>
            <a:pPr lvl="1">
              <a:buClr>
                <a:srgbClr val="EB3D9F"/>
              </a:buClr>
              <a:buFont typeface="Courier New" charset="2"/>
              <a:buChar char="o"/>
            </a:pPr>
            <a:r>
              <a:rPr lang="en-US" sz="3600" dirty="0">
                <a:solidFill>
                  <a:srgbClr val="0D0D0D"/>
                </a:solidFill>
                <a:latin typeface="Angsana New"/>
                <a:ea typeface="+mn-lt"/>
                <a:cs typeface="+mn-lt"/>
              </a:rPr>
              <a:t>Provide a comprehensive overview of the main sections and functionalities available in the </a:t>
            </a:r>
            <a:r>
              <a:rPr lang="en-US" sz="3600" err="1">
                <a:solidFill>
                  <a:srgbClr val="0D0D0D"/>
                </a:solidFill>
                <a:latin typeface="Angsana New"/>
                <a:ea typeface="+mn-lt"/>
                <a:cs typeface="+mn-lt"/>
              </a:rPr>
              <a:t>Streamlit</a:t>
            </a:r>
            <a:r>
              <a:rPr lang="en-US" sz="3600" dirty="0">
                <a:solidFill>
                  <a:srgbClr val="0D0D0D"/>
                </a:solidFill>
                <a:latin typeface="Angsana New"/>
                <a:ea typeface="+mn-lt"/>
                <a:cs typeface="+mn-lt"/>
              </a:rPr>
              <a:t> application.</a:t>
            </a:r>
            <a:endParaRPr lang="en-US" sz="3600">
              <a:latin typeface="Angsana New"/>
              <a:cs typeface="Angsana New"/>
            </a:endParaRPr>
          </a:p>
          <a:p>
            <a:pPr>
              <a:buClr>
                <a:srgbClr val="EB3D9F"/>
              </a:buClr>
            </a:pPr>
            <a:endParaRPr lang="en-US" dirty="0"/>
          </a:p>
        </p:txBody>
      </p:sp>
    </p:spTree>
    <p:extLst>
      <p:ext uri="{BB962C8B-B14F-4D97-AF65-F5344CB8AC3E}">
        <p14:creationId xmlns:p14="http://schemas.microsoft.com/office/powerpoint/2010/main" val="195776199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948E-33BA-9EAB-0BCF-EB25467B0879}"/>
              </a:ext>
            </a:extLst>
          </p:cNvPr>
          <p:cNvSpPr>
            <a:spLocks noGrp="1"/>
          </p:cNvSpPr>
          <p:nvPr>
            <p:ph type="title"/>
          </p:nvPr>
        </p:nvSpPr>
        <p:spPr/>
        <p:txBody>
          <a:bodyPr>
            <a:normAutofit/>
          </a:bodyPr>
          <a:lstStyle/>
          <a:p>
            <a:r>
              <a:rPr lang="en-US" sz="4400" b="1" i="1" dirty="0">
                <a:solidFill>
                  <a:srgbClr val="FA289F"/>
                </a:solidFill>
                <a:latin typeface="Angsana New"/>
                <a:cs typeface="Angsana New"/>
              </a:rPr>
              <a:t>Migration to SQL</a:t>
            </a:r>
            <a:endParaRPr lang="en-US" sz="4400" b="1" dirty="0">
              <a:solidFill>
                <a:srgbClr val="EB3D9F"/>
              </a:solidFill>
              <a:latin typeface="Angsana New"/>
              <a:cs typeface="Angsana New"/>
            </a:endParaRPr>
          </a:p>
        </p:txBody>
      </p:sp>
      <p:sp>
        <p:nvSpPr>
          <p:cNvPr id="3" name="Content Placeholder 2">
            <a:extLst>
              <a:ext uri="{FF2B5EF4-FFF2-40B4-BE49-F238E27FC236}">
                <a16:creationId xmlns:a16="http://schemas.microsoft.com/office/drawing/2014/main" id="{87C6198D-E6B9-CAB5-C1F0-02C9DEA4232E}"/>
              </a:ext>
            </a:extLst>
          </p:cNvPr>
          <p:cNvSpPr>
            <a:spLocks noGrp="1"/>
          </p:cNvSpPr>
          <p:nvPr>
            <p:ph idx="1"/>
          </p:nvPr>
        </p:nvSpPr>
        <p:spPr>
          <a:xfrm>
            <a:off x="677334" y="2160589"/>
            <a:ext cx="9004882" cy="4152915"/>
          </a:xfrm>
        </p:spPr>
        <p:txBody>
          <a:bodyPr vert="horz" lIns="91440" tIns="45720" rIns="91440" bIns="45720" rtlCol="0" anchor="t">
            <a:normAutofit/>
          </a:bodyPr>
          <a:lstStyle/>
          <a:p>
            <a:r>
              <a:rPr lang="en-US" sz="2000" b="1" dirty="0">
                <a:solidFill>
                  <a:srgbClr val="FA289F"/>
                </a:solidFill>
                <a:latin typeface="Angsana New"/>
                <a:ea typeface="+mn-lt"/>
                <a:cs typeface="+mn-lt"/>
              </a:rPr>
              <a:t>Create Table:</a:t>
            </a:r>
            <a:endParaRPr lang="en-US" sz="2000">
              <a:solidFill>
                <a:srgbClr val="FA289F"/>
              </a:solidFill>
              <a:latin typeface="Angsana New"/>
              <a:cs typeface="Angsana New"/>
            </a:endParaRPr>
          </a:p>
          <a:p>
            <a:pPr lvl="1">
              <a:buClr>
                <a:srgbClr val="EB3D9F"/>
              </a:buClr>
              <a:buFont typeface="Courier New" charset="2"/>
              <a:buChar char="o"/>
            </a:pPr>
            <a:r>
              <a:rPr lang="en-US" sz="2000" dirty="0">
                <a:solidFill>
                  <a:srgbClr val="0D0D0D"/>
                </a:solidFill>
                <a:latin typeface="Angsana New"/>
                <a:ea typeface="+mn-lt"/>
                <a:cs typeface="+mn-lt"/>
              </a:rPr>
              <a:t>Enables the creation of a new table in a MySQL database.</a:t>
            </a:r>
            <a:endParaRPr lang="en-US" sz="2000">
              <a:latin typeface="Angsana New"/>
              <a:cs typeface="Angsana New"/>
            </a:endParaRPr>
          </a:p>
          <a:p>
            <a:pPr lvl="1">
              <a:buClr>
                <a:srgbClr val="EB3D9F"/>
              </a:buClr>
              <a:buFont typeface="Courier New" charset="2"/>
              <a:buChar char="o"/>
            </a:pPr>
            <a:r>
              <a:rPr lang="en-US" sz="2000" dirty="0">
                <a:solidFill>
                  <a:srgbClr val="0D0D0D"/>
                </a:solidFill>
                <a:latin typeface="Angsana New"/>
                <a:ea typeface="+mn-lt"/>
                <a:cs typeface="+mn-lt"/>
              </a:rPr>
              <a:t>Essential for organizing and storing data in a structured format.</a:t>
            </a:r>
            <a:endParaRPr lang="en-US" sz="2000">
              <a:latin typeface="Angsana New"/>
              <a:cs typeface="Angsana New"/>
            </a:endParaRPr>
          </a:p>
          <a:p>
            <a:pPr>
              <a:buClr>
                <a:srgbClr val="EB3D9F"/>
              </a:buClr>
            </a:pPr>
            <a:r>
              <a:rPr lang="en-US" sz="2000" b="1" dirty="0">
                <a:solidFill>
                  <a:srgbClr val="FA289F"/>
                </a:solidFill>
                <a:latin typeface="Angsana New"/>
                <a:ea typeface="+mn-lt"/>
                <a:cs typeface="+mn-lt"/>
              </a:rPr>
              <a:t>Migrate Data:</a:t>
            </a:r>
            <a:endParaRPr lang="en-US" sz="2000">
              <a:solidFill>
                <a:srgbClr val="FA289F"/>
              </a:solidFill>
              <a:latin typeface="Angsana New"/>
              <a:cs typeface="Angsana New"/>
            </a:endParaRPr>
          </a:p>
          <a:p>
            <a:pPr lvl="1">
              <a:buClr>
                <a:srgbClr val="EB3D9F"/>
              </a:buClr>
              <a:buFont typeface="Courier New" charset="2"/>
              <a:buChar char="o"/>
            </a:pPr>
            <a:r>
              <a:rPr lang="en-US" sz="2000" dirty="0">
                <a:solidFill>
                  <a:srgbClr val="0D0D0D"/>
                </a:solidFill>
                <a:latin typeface="Angsana New"/>
                <a:ea typeface="+mn-lt"/>
                <a:cs typeface="+mn-lt"/>
              </a:rPr>
              <a:t>Facilitates the migration of data to the MySQL database.</a:t>
            </a:r>
            <a:endParaRPr lang="en-US" sz="2000">
              <a:latin typeface="Angsana New"/>
              <a:cs typeface="Angsana New"/>
            </a:endParaRPr>
          </a:p>
          <a:p>
            <a:pPr lvl="1">
              <a:buClr>
                <a:srgbClr val="EB3D9F"/>
              </a:buClr>
              <a:buFont typeface="Courier New" charset="2"/>
              <a:buChar char="o"/>
            </a:pPr>
            <a:r>
              <a:rPr lang="en-US" sz="2000" dirty="0">
                <a:solidFill>
                  <a:srgbClr val="0D0D0D"/>
                </a:solidFill>
                <a:latin typeface="Angsana New"/>
                <a:ea typeface="+mn-lt"/>
                <a:cs typeface="+mn-lt"/>
              </a:rPr>
              <a:t>Ensures that the application operates with the most up-to-date and relevant information.</a:t>
            </a:r>
            <a:endParaRPr lang="en-US" sz="2000">
              <a:latin typeface="Angsana New"/>
              <a:cs typeface="Angsana New"/>
            </a:endParaRPr>
          </a:p>
          <a:p>
            <a:pPr>
              <a:buClr>
                <a:srgbClr val="EB3D9F"/>
              </a:buClr>
            </a:pPr>
            <a:r>
              <a:rPr lang="en-US" sz="2000" b="1" dirty="0">
                <a:solidFill>
                  <a:srgbClr val="FA289F"/>
                </a:solidFill>
                <a:latin typeface="Angsana New"/>
                <a:ea typeface="+mn-lt"/>
                <a:cs typeface="+mn-lt"/>
              </a:rPr>
              <a:t>Drop Table:</a:t>
            </a:r>
            <a:endParaRPr lang="en-US" sz="2000">
              <a:solidFill>
                <a:srgbClr val="FA289F"/>
              </a:solidFill>
              <a:latin typeface="Angsana New"/>
              <a:cs typeface="Angsana New"/>
            </a:endParaRPr>
          </a:p>
          <a:p>
            <a:pPr lvl="1">
              <a:buClr>
                <a:srgbClr val="EB3D9F"/>
              </a:buClr>
              <a:buFont typeface="Courier New" charset="2"/>
              <a:buChar char="o"/>
            </a:pPr>
            <a:r>
              <a:rPr lang="en-US" sz="2000" dirty="0">
                <a:solidFill>
                  <a:srgbClr val="0D0D0D"/>
                </a:solidFill>
                <a:latin typeface="Angsana New"/>
                <a:ea typeface="+mn-lt"/>
                <a:cs typeface="+mn-lt"/>
              </a:rPr>
              <a:t>Allows the removal of an existing table from the MySQL database.</a:t>
            </a:r>
            <a:endParaRPr lang="en-US" sz="2000">
              <a:latin typeface="Angsana New"/>
              <a:cs typeface="Angsana New"/>
            </a:endParaRPr>
          </a:p>
          <a:p>
            <a:pPr lvl="1">
              <a:buClr>
                <a:srgbClr val="EB3D9F"/>
              </a:buClr>
              <a:buFont typeface="Courier New" charset="2"/>
              <a:buChar char="o"/>
            </a:pPr>
            <a:r>
              <a:rPr lang="en-US" sz="2000" dirty="0">
                <a:solidFill>
                  <a:srgbClr val="0D0D0D"/>
                </a:solidFill>
                <a:latin typeface="Angsana New"/>
                <a:ea typeface="+mn-lt"/>
                <a:cs typeface="+mn-lt"/>
              </a:rPr>
              <a:t>Useful for managing and updating the database structure as needed.</a:t>
            </a:r>
            <a:endParaRPr lang="en-US" sz="2000" dirty="0">
              <a:latin typeface="Angsana New"/>
              <a:cs typeface="Angsana New"/>
            </a:endParaRPr>
          </a:p>
          <a:p>
            <a:pPr>
              <a:buClr>
                <a:srgbClr val="EB3D9F"/>
              </a:buClr>
            </a:pPr>
            <a:endParaRPr lang="en-US" dirty="0"/>
          </a:p>
        </p:txBody>
      </p:sp>
    </p:spTree>
    <p:extLst>
      <p:ext uri="{BB962C8B-B14F-4D97-AF65-F5344CB8AC3E}">
        <p14:creationId xmlns:p14="http://schemas.microsoft.com/office/powerpoint/2010/main" val="1490147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65A3B-20D8-13CF-DEE7-2947CA153ED9}"/>
              </a:ext>
            </a:extLst>
          </p:cNvPr>
          <p:cNvSpPr>
            <a:spLocks noGrp="1"/>
          </p:cNvSpPr>
          <p:nvPr>
            <p:ph type="title"/>
          </p:nvPr>
        </p:nvSpPr>
        <p:spPr/>
        <p:txBody>
          <a:bodyPr>
            <a:normAutofit/>
          </a:bodyPr>
          <a:lstStyle/>
          <a:p>
            <a:r>
              <a:rPr lang="en-US" sz="4400" b="1" i="1" dirty="0">
                <a:solidFill>
                  <a:srgbClr val="FA289F"/>
                </a:solidFill>
                <a:latin typeface="Angsana New"/>
                <a:cs typeface="Angsana New"/>
              </a:rPr>
              <a:t>Prediction:</a:t>
            </a:r>
            <a:endParaRPr lang="en-US" sz="4000" b="1" i="1" dirty="0">
              <a:solidFill>
                <a:srgbClr val="EB3D9F"/>
              </a:solidFill>
              <a:latin typeface="Angsana New"/>
              <a:cs typeface="Angsana New"/>
            </a:endParaRPr>
          </a:p>
        </p:txBody>
      </p:sp>
      <p:sp>
        <p:nvSpPr>
          <p:cNvPr id="3" name="Content Placeholder 2">
            <a:extLst>
              <a:ext uri="{FF2B5EF4-FFF2-40B4-BE49-F238E27FC236}">
                <a16:creationId xmlns:a16="http://schemas.microsoft.com/office/drawing/2014/main" id="{C1B3AC7A-C892-CF1B-9DE1-9C04BDC5843E}"/>
              </a:ext>
            </a:extLst>
          </p:cNvPr>
          <p:cNvSpPr>
            <a:spLocks noGrp="1"/>
          </p:cNvSpPr>
          <p:nvPr>
            <p:ph idx="1"/>
          </p:nvPr>
        </p:nvSpPr>
        <p:spPr/>
        <p:txBody>
          <a:bodyPr vert="horz" lIns="91440" tIns="45720" rIns="91440" bIns="45720" rtlCol="0" anchor="t">
            <a:normAutofit/>
          </a:bodyPr>
          <a:lstStyle/>
          <a:p>
            <a:r>
              <a:rPr lang="en-US" sz="2400" b="1" dirty="0">
                <a:solidFill>
                  <a:srgbClr val="FA289F"/>
                </a:solidFill>
                <a:latin typeface="Angsana New"/>
                <a:ea typeface="+mn-lt"/>
                <a:cs typeface="+mn-lt"/>
              </a:rPr>
              <a:t>Form Structure:</a:t>
            </a:r>
            <a:endParaRPr lang="en-US" sz="2400">
              <a:solidFill>
                <a:srgbClr val="FA289F"/>
              </a:solidFill>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A user-friendly form where users input various property details such as activation date, latitude, longitude, property type, lease type, etc.</a:t>
            </a:r>
            <a:endParaRPr lang="en-US" sz="2400">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Designed to capture the necessary information for accurate rent predictions.</a:t>
            </a:r>
            <a:endParaRPr lang="en-US" sz="2400">
              <a:latin typeface="Angsana New"/>
              <a:cs typeface="Angsana New"/>
            </a:endParaRPr>
          </a:p>
          <a:p>
            <a:pPr>
              <a:buClr>
                <a:srgbClr val="EB3D9F"/>
              </a:buClr>
            </a:pPr>
            <a:r>
              <a:rPr lang="en-US" sz="2400" b="1" dirty="0">
                <a:solidFill>
                  <a:srgbClr val="FA289F"/>
                </a:solidFill>
                <a:latin typeface="Angsana New"/>
                <a:ea typeface="+mn-lt"/>
                <a:cs typeface="+mn-lt"/>
              </a:rPr>
              <a:t>Rent Price Prediction:</a:t>
            </a:r>
            <a:endParaRPr lang="en-US" sz="2400">
              <a:solidFill>
                <a:srgbClr val="FA289F"/>
              </a:solidFill>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The application utilizes the trained </a:t>
            </a:r>
            <a:r>
              <a:rPr lang="en-US" sz="2400" err="1">
                <a:solidFill>
                  <a:srgbClr val="0D0D0D"/>
                </a:solidFill>
                <a:latin typeface="Angsana New"/>
                <a:ea typeface="+mn-lt"/>
                <a:cs typeface="+mn-lt"/>
              </a:rPr>
              <a:t>RandomForest</a:t>
            </a:r>
            <a:r>
              <a:rPr lang="en-US" sz="2400" dirty="0">
                <a:solidFill>
                  <a:srgbClr val="0D0D0D"/>
                </a:solidFill>
                <a:latin typeface="Angsana New"/>
                <a:ea typeface="+mn-lt"/>
                <a:cs typeface="+mn-lt"/>
              </a:rPr>
              <a:t> Regressor model to predict the rental price based on the user-provided property details.</a:t>
            </a:r>
            <a:endParaRPr lang="en-US" sz="2400">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Users receive an estimated rent price as output.</a:t>
            </a:r>
            <a:endParaRPr lang="en-US" sz="2400" dirty="0">
              <a:latin typeface="Angsana New"/>
              <a:cs typeface="Angsana New"/>
            </a:endParaRPr>
          </a:p>
          <a:p>
            <a:pPr>
              <a:buClr>
                <a:srgbClr val="EB3D9F"/>
              </a:buClr>
            </a:pPr>
            <a:endParaRPr lang="en-US" dirty="0"/>
          </a:p>
        </p:txBody>
      </p:sp>
    </p:spTree>
    <p:extLst>
      <p:ext uri="{BB962C8B-B14F-4D97-AF65-F5344CB8AC3E}">
        <p14:creationId xmlns:p14="http://schemas.microsoft.com/office/powerpoint/2010/main" val="246631274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07D3A-2DFC-4827-F4AE-10BA342BF19E}"/>
              </a:ext>
            </a:extLst>
          </p:cNvPr>
          <p:cNvSpPr>
            <a:spLocks noGrp="1"/>
          </p:cNvSpPr>
          <p:nvPr>
            <p:ph type="title"/>
          </p:nvPr>
        </p:nvSpPr>
        <p:spPr/>
        <p:txBody>
          <a:bodyPr>
            <a:normAutofit/>
          </a:bodyPr>
          <a:lstStyle/>
          <a:p>
            <a:r>
              <a:rPr lang="en-US" sz="4400" b="1" i="1" dirty="0">
                <a:solidFill>
                  <a:srgbClr val="FA289F"/>
                </a:solidFill>
                <a:latin typeface="Angsana New"/>
                <a:cs typeface="Angsana New"/>
              </a:rPr>
              <a:t>Data Analysis:</a:t>
            </a:r>
            <a:endParaRPr lang="en-US" sz="4400" i="1" dirty="0">
              <a:solidFill>
                <a:srgbClr val="EB3D9F"/>
              </a:solidFill>
              <a:latin typeface="Angsana New"/>
              <a:cs typeface="Angsana New"/>
            </a:endParaRPr>
          </a:p>
        </p:txBody>
      </p:sp>
      <p:sp>
        <p:nvSpPr>
          <p:cNvPr id="3" name="Content Placeholder 2">
            <a:extLst>
              <a:ext uri="{FF2B5EF4-FFF2-40B4-BE49-F238E27FC236}">
                <a16:creationId xmlns:a16="http://schemas.microsoft.com/office/drawing/2014/main" id="{2AD2FE3E-11DD-C850-F100-D15EC3586221}"/>
              </a:ext>
            </a:extLst>
          </p:cNvPr>
          <p:cNvSpPr>
            <a:spLocks noGrp="1"/>
          </p:cNvSpPr>
          <p:nvPr>
            <p:ph idx="1"/>
          </p:nvPr>
        </p:nvSpPr>
        <p:spPr>
          <a:xfrm>
            <a:off x="582084" y="1874839"/>
            <a:ext cx="9277024" cy="4806058"/>
          </a:xfrm>
        </p:spPr>
        <p:txBody>
          <a:bodyPr vert="horz" lIns="91440" tIns="45720" rIns="91440" bIns="45720" rtlCol="0" anchor="t">
            <a:noAutofit/>
          </a:bodyPr>
          <a:lstStyle/>
          <a:p>
            <a:r>
              <a:rPr lang="en-US" sz="2400" b="1" dirty="0">
                <a:solidFill>
                  <a:srgbClr val="FA289F"/>
                </a:solidFill>
                <a:latin typeface="Angsana New"/>
                <a:ea typeface="+mn-lt"/>
                <a:cs typeface="+mn-lt"/>
              </a:rPr>
              <a:t>Bar Chart:</a:t>
            </a:r>
            <a:endParaRPr lang="en-US" sz="2400">
              <a:solidFill>
                <a:srgbClr val="FA289F"/>
              </a:solidFill>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Visualizes the relationship between categorical variables (e.g., property type, lease type) and their corresponding rent values.</a:t>
            </a:r>
            <a:endParaRPr lang="en-US" sz="2400" dirty="0">
              <a:latin typeface="Angsana New"/>
              <a:cs typeface="Angsana New"/>
            </a:endParaRPr>
          </a:p>
          <a:p>
            <a:pPr>
              <a:buClr>
                <a:srgbClr val="EB3D9F"/>
              </a:buClr>
            </a:pPr>
            <a:r>
              <a:rPr lang="en-US" sz="2400" b="1" dirty="0">
                <a:solidFill>
                  <a:srgbClr val="FA289F"/>
                </a:solidFill>
                <a:latin typeface="Angsana New"/>
                <a:ea typeface="+mn-lt"/>
                <a:cs typeface="+mn-lt"/>
              </a:rPr>
              <a:t>Line Chart:</a:t>
            </a:r>
            <a:endParaRPr lang="en-US" sz="2400" dirty="0">
              <a:solidFill>
                <a:srgbClr val="FA289F"/>
              </a:solidFill>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Represents trends and patterns in rental prices over time or other relevant temporal factors.</a:t>
            </a:r>
            <a:endParaRPr lang="en-US" sz="2400" dirty="0">
              <a:latin typeface="Angsana New"/>
              <a:cs typeface="Angsana New"/>
            </a:endParaRPr>
          </a:p>
          <a:p>
            <a:pPr>
              <a:buClr>
                <a:srgbClr val="EB3D9F"/>
              </a:buClr>
            </a:pPr>
            <a:r>
              <a:rPr lang="en-US" sz="2400" b="1" dirty="0">
                <a:solidFill>
                  <a:srgbClr val="FA289F"/>
                </a:solidFill>
                <a:latin typeface="Angsana New"/>
                <a:ea typeface="+mn-lt"/>
                <a:cs typeface="+mn-lt"/>
              </a:rPr>
              <a:t>Pie Chart:</a:t>
            </a:r>
            <a:endParaRPr lang="en-US" sz="2400" dirty="0">
              <a:solidFill>
                <a:srgbClr val="FA289F"/>
              </a:solidFill>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Illustrates the distribution of rent values based on categorical features (e.g., furnishing, building type).</a:t>
            </a:r>
            <a:endParaRPr lang="en-US" sz="2400">
              <a:latin typeface="Angsana New"/>
              <a:cs typeface="Angsana New"/>
            </a:endParaRPr>
          </a:p>
          <a:p>
            <a:pPr>
              <a:buClr>
                <a:srgbClr val="EB3D9F"/>
              </a:buClr>
            </a:pPr>
            <a:r>
              <a:rPr lang="en-US" sz="2400" b="1" dirty="0">
                <a:solidFill>
                  <a:srgbClr val="FA289F"/>
                </a:solidFill>
                <a:latin typeface="Angsana New"/>
                <a:ea typeface="+mn-lt"/>
                <a:cs typeface="+mn-lt"/>
              </a:rPr>
              <a:t>Scatter Chart:</a:t>
            </a:r>
            <a:endParaRPr lang="en-US" sz="2400">
              <a:solidFill>
                <a:srgbClr val="FA289F"/>
              </a:solidFill>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Depicts the correlation or relationship between two variables, such as amenity count, bathroom count, and their impact on rent.</a:t>
            </a:r>
            <a:endParaRPr lang="en-US" sz="2400" dirty="0">
              <a:latin typeface="Angsana New"/>
              <a:cs typeface="Angsana New"/>
            </a:endParaRPr>
          </a:p>
          <a:p>
            <a:pPr>
              <a:buClr>
                <a:srgbClr val="EB3D9F"/>
              </a:buClr>
            </a:pPr>
            <a:endParaRPr lang="en-US" dirty="0"/>
          </a:p>
        </p:txBody>
      </p:sp>
    </p:spTree>
    <p:extLst>
      <p:ext uri="{BB962C8B-B14F-4D97-AF65-F5344CB8AC3E}">
        <p14:creationId xmlns:p14="http://schemas.microsoft.com/office/powerpoint/2010/main" val="1193120915"/>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786F-DC65-762F-9667-086EA42CF17B}"/>
              </a:ext>
            </a:extLst>
          </p:cNvPr>
          <p:cNvSpPr>
            <a:spLocks noGrp="1"/>
          </p:cNvSpPr>
          <p:nvPr>
            <p:ph type="title"/>
          </p:nvPr>
        </p:nvSpPr>
        <p:spPr/>
        <p:txBody>
          <a:bodyPr/>
          <a:lstStyle/>
          <a:p>
            <a:r>
              <a:rPr lang="en-US" sz="4800" b="1" i="1" dirty="0">
                <a:solidFill>
                  <a:srgbClr val="FA289F"/>
                </a:solidFill>
                <a:latin typeface="Angsana New"/>
                <a:cs typeface="Angsana New"/>
              </a:rPr>
              <a:t>INTODUCTION</a:t>
            </a:r>
          </a:p>
          <a:p>
            <a:endParaRPr lang="en-US" dirty="0"/>
          </a:p>
        </p:txBody>
      </p:sp>
      <p:sp>
        <p:nvSpPr>
          <p:cNvPr id="3" name="Content Placeholder 2">
            <a:extLst>
              <a:ext uri="{FF2B5EF4-FFF2-40B4-BE49-F238E27FC236}">
                <a16:creationId xmlns:a16="http://schemas.microsoft.com/office/drawing/2014/main" id="{DEEA0A1C-C328-41C7-CF23-617F488914D9}"/>
              </a:ext>
            </a:extLst>
          </p:cNvPr>
          <p:cNvSpPr>
            <a:spLocks noGrp="1"/>
          </p:cNvSpPr>
          <p:nvPr>
            <p:ph idx="1"/>
          </p:nvPr>
        </p:nvSpPr>
        <p:spPr/>
        <p:txBody>
          <a:bodyPr vert="horz" lIns="91440" tIns="45720" rIns="91440" bIns="45720" rtlCol="0" anchor="t">
            <a:normAutofit/>
          </a:bodyPr>
          <a:lstStyle/>
          <a:p>
            <a:r>
              <a:rPr lang="en-US" sz="3200" b="1" dirty="0">
                <a:solidFill>
                  <a:srgbClr val="FA289F"/>
                </a:solidFill>
                <a:latin typeface="Angsana New"/>
                <a:ea typeface="+mn-lt"/>
                <a:cs typeface="+mn-lt"/>
              </a:rPr>
              <a:t>Overview:</a:t>
            </a:r>
            <a:endParaRPr lang="en-US" sz="2400" dirty="0">
              <a:solidFill>
                <a:srgbClr val="FA289F"/>
              </a:solidFill>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This project addresses a critical challenge in the real estate industry—accurately determining rental prices for residential properties.</a:t>
            </a:r>
            <a:endParaRPr lang="en-US" sz="4400">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The goal is to develop a data-driven model leveraging historical rental data and property attributes to predict rental prices.</a:t>
            </a:r>
            <a:endParaRPr lang="en-US" sz="4400">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By providing accurate and reliable rent predictions, the model aims to assist landlords in setting competitive prices, empower tenants to make informed decisions, and help property management companies optimize their portfolio management.</a:t>
            </a:r>
            <a:endParaRPr lang="en-US" sz="1800">
              <a:latin typeface="Angsana New"/>
              <a:cs typeface="Angsana New"/>
            </a:endParaRPr>
          </a:p>
          <a:p>
            <a:pPr>
              <a:buClr>
                <a:srgbClr val="EB3D9F"/>
              </a:buClr>
            </a:pPr>
            <a:endParaRPr lang="en-US" dirty="0"/>
          </a:p>
        </p:txBody>
      </p:sp>
    </p:spTree>
    <p:extLst>
      <p:ext uri="{BB962C8B-B14F-4D97-AF65-F5344CB8AC3E}">
        <p14:creationId xmlns:p14="http://schemas.microsoft.com/office/powerpoint/2010/main" val="1266855286"/>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C0A7B-2A3C-0B09-33A2-761E404601EF}"/>
              </a:ext>
            </a:extLst>
          </p:cNvPr>
          <p:cNvSpPr>
            <a:spLocks noGrp="1"/>
          </p:cNvSpPr>
          <p:nvPr>
            <p:ph type="title"/>
          </p:nvPr>
        </p:nvSpPr>
        <p:spPr/>
        <p:txBody>
          <a:bodyPr>
            <a:normAutofit/>
          </a:bodyPr>
          <a:lstStyle/>
          <a:p>
            <a:r>
              <a:rPr lang="en-US" sz="4400" b="1" i="1" dirty="0">
                <a:solidFill>
                  <a:srgbClr val="FA289F"/>
                </a:solidFill>
                <a:latin typeface="Angsana New"/>
                <a:cs typeface="Angsana New"/>
              </a:rPr>
              <a:t>Exit Menu</a:t>
            </a:r>
            <a:br>
              <a:rPr lang="en-US" dirty="0"/>
            </a:br>
            <a:endParaRPr lang="en-US"/>
          </a:p>
          <a:p>
            <a:endParaRPr lang="en-US" dirty="0"/>
          </a:p>
        </p:txBody>
      </p:sp>
      <p:sp>
        <p:nvSpPr>
          <p:cNvPr id="3" name="Content Placeholder 2">
            <a:extLst>
              <a:ext uri="{FF2B5EF4-FFF2-40B4-BE49-F238E27FC236}">
                <a16:creationId xmlns:a16="http://schemas.microsoft.com/office/drawing/2014/main" id="{615CEF89-9067-5429-31F6-1AAF7C2494CF}"/>
              </a:ext>
            </a:extLst>
          </p:cNvPr>
          <p:cNvSpPr>
            <a:spLocks noGrp="1"/>
          </p:cNvSpPr>
          <p:nvPr>
            <p:ph idx="1"/>
          </p:nvPr>
        </p:nvSpPr>
        <p:spPr/>
        <p:txBody>
          <a:bodyPr vert="horz" lIns="91440" tIns="45720" rIns="91440" bIns="45720" rtlCol="0" anchor="t">
            <a:normAutofit/>
          </a:bodyPr>
          <a:lstStyle/>
          <a:p>
            <a:r>
              <a:rPr lang="en-US" sz="3200" b="1" dirty="0">
                <a:solidFill>
                  <a:srgbClr val="FA289F"/>
                </a:solidFill>
                <a:latin typeface="Angsana New"/>
                <a:ea typeface="+mn-lt"/>
                <a:cs typeface="+mn-lt"/>
              </a:rPr>
              <a:t> Purpose:</a:t>
            </a:r>
            <a:endParaRPr lang="en-US" sz="3200" dirty="0">
              <a:solidFill>
                <a:srgbClr val="FA289F"/>
              </a:solidFill>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Allows users to gracefully exit the application.</a:t>
            </a:r>
            <a:endParaRPr lang="en-US" sz="2400">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Displays a message expressing gratitude for the user's time and engagement with the application.</a:t>
            </a:r>
            <a:br>
              <a:rPr lang="en-US" dirty="0"/>
            </a:br>
            <a:endParaRPr lang="en-US"/>
          </a:p>
        </p:txBody>
      </p:sp>
    </p:spTree>
    <p:extLst>
      <p:ext uri="{BB962C8B-B14F-4D97-AF65-F5344CB8AC3E}">
        <p14:creationId xmlns:p14="http://schemas.microsoft.com/office/powerpoint/2010/main" val="3170265878"/>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4333A-8794-7CAF-1738-C1B613D74B06}"/>
              </a:ext>
            </a:extLst>
          </p:cNvPr>
          <p:cNvSpPr>
            <a:spLocks noGrp="1"/>
          </p:cNvSpPr>
          <p:nvPr>
            <p:ph type="title"/>
          </p:nvPr>
        </p:nvSpPr>
        <p:spPr/>
        <p:txBody>
          <a:bodyPr/>
          <a:lstStyle/>
          <a:p>
            <a:r>
              <a:rPr lang="en-US" sz="4400" b="1" i="1" dirty="0">
                <a:solidFill>
                  <a:srgbClr val="FA289F"/>
                </a:solidFill>
                <a:latin typeface="Angsana New"/>
                <a:cs typeface="Angsana New"/>
              </a:rPr>
              <a:t>CONCLUSION</a:t>
            </a:r>
            <a:endParaRPr lang="en-US" b="1" i="1" dirty="0">
              <a:solidFill>
                <a:srgbClr val="FA289F"/>
              </a:solidFill>
              <a:latin typeface="Angsana New"/>
              <a:cs typeface="Angsana New"/>
            </a:endParaRPr>
          </a:p>
          <a:p>
            <a:endParaRPr lang="en-US" dirty="0"/>
          </a:p>
        </p:txBody>
      </p:sp>
      <p:sp>
        <p:nvSpPr>
          <p:cNvPr id="3" name="Content Placeholder 2">
            <a:extLst>
              <a:ext uri="{FF2B5EF4-FFF2-40B4-BE49-F238E27FC236}">
                <a16:creationId xmlns:a16="http://schemas.microsoft.com/office/drawing/2014/main" id="{BB93D4B4-F390-A5BE-055D-359D7702B74B}"/>
              </a:ext>
            </a:extLst>
          </p:cNvPr>
          <p:cNvSpPr>
            <a:spLocks noGrp="1"/>
          </p:cNvSpPr>
          <p:nvPr>
            <p:ph idx="1"/>
          </p:nvPr>
        </p:nvSpPr>
        <p:spPr/>
        <p:txBody>
          <a:bodyPr vert="horz" lIns="91440" tIns="45720" rIns="91440" bIns="45720" rtlCol="0" anchor="t">
            <a:normAutofit/>
          </a:bodyPr>
          <a:lstStyle/>
          <a:p>
            <a:r>
              <a:rPr lang="en-US" sz="3200" b="1" dirty="0">
                <a:solidFill>
                  <a:srgbClr val="FA289F"/>
                </a:solidFill>
                <a:latin typeface="Angsana New"/>
                <a:ea typeface="+mn-lt"/>
                <a:cs typeface="+mn-lt"/>
              </a:rPr>
              <a:t> Key Achievements:</a:t>
            </a:r>
            <a:endParaRPr lang="en-US" sz="3200" dirty="0">
              <a:solidFill>
                <a:srgbClr val="FA289F"/>
              </a:solidFill>
              <a:latin typeface="Angsana New"/>
              <a:cs typeface="Angsana New"/>
            </a:endParaRPr>
          </a:p>
          <a:p>
            <a:pPr lvl="1">
              <a:buClr>
                <a:srgbClr val="EB3D9F"/>
              </a:buClr>
              <a:buFont typeface="Courier New" charset="2"/>
              <a:buChar char="o"/>
            </a:pPr>
            <a:r>
              <a:rPr lang="en-US" sz="2800" dirty="0">
                <a:solidFill>
                  <a:srgbClr val="0D0D0D"/>
                </a:solidFill>
                <a:latin typeface="Angsana New"/>
                <a:ea typeface="+mn-lt"/>
                <a:cs typeface="+mn-lt"/>
              </a:rPr>
              <a:t>Developed a robust </a:t>
            </a:r>
            <a:r>
              <a:rPr lang="en-US" sz="2800" dirty="0" err="1">
                <a:solidFill>
                  <a:srgbClr val="0D0D0D"/>
                </a:solidFill>
                <a:latin typeface="Angsana New"/>
                <a:ea typeface="+mn-lt"/>
                <a:cs typeface="+mn-lt"/>
              </a:rPr>
              <a:t>RandomForest</a:t>
            </a:r>
            <a:r>
              <a:rPr lang="en-US" sz="2800" dirty="0">
                <a:solidFill>
                  <a:srgbClr val="0D0D0D"/>
                </a:solidFill>
                <a:latin typeface="Angsana New"/>
                <a:ea typeface="+mn-lt"/>
                <a:cs typeface="+mn-lt"/>
              </a:rPr>
              <a:t> Regressor model for accurate rental price predictions.</a:t>
            </a:r>
            <a:endParaRPr lang="en-US" sz="2800" dirty="0">
              <a:latin typeface="Angsana New"/>
              <a:cs typeface="Angsana New"/>
            </a:endParaRPr>
          </a:p>
          <a:p>
            <a:pPr lvl="1">
              <a:buClr>
                <a:srgbClr val="EB3D9F"/>
              </a:buClr>
              <a:buFont typeface="Courier New" charset="2"/>
              <a:buChar char="o"/>
            </a:pPr>
            <a:r>
              <a:rPr lang="en-US" sz="2800" dirty="0">
                <a:solidFill>
                  <a:srgbClr val="0D0D0D"/>
                </a:solidFill>
                <a:latin typeface="Angsana New"/>
                <a:ea typeface="+mn-lt"/>
                <a:cs typeface="+mn-lt"/>
              </a:rPr>
              <a:t>Implemented SQL database functionalities for efficient data management.</a:t>
            </a:r>
            <a:endParaRPr lang="en-US" sz="2800">
              <a:latin typeface="Angsana New"/>
              <a:cs typeface="Angsana New"/>
            </a:endParaRPr>
          </a:p>
          <a:p>
            <a:pPr lvl="1">
              <a:buClr>
                <a:srgbClr val="EB3D9F"/>
              </a:buClr>
              <a:buFont typeface="Courier New" charset="2"/>
              <a:buChar char="o"/>
            </a:pPr>
            <a:r>
              <a:rPr lang="en-US" sz="2800" dirty="0">
                <a:solidFill>
                  <a:srgbClr val="0D0D0D"/>
                </a:solidFill>
                <a:latin typeface="Angsana New"/>
                <a:ea typeface="+mn-lt"/>
                <a:cs typeface="+mn-lt"/>
              </a:rPr>
              <a:t>Insights gained into influential factors shaping rental prices.</a:t>
            </a:r>
            <a:endParaRPr lang="en-US" sz="2800">
              <a:latin typeface="Angsana New"/>
              <a:cs typeface="Angsana New"/>
            </a:endParaRPr>
          </a:p>
          <a:p>
            <a:pPr lvl="1">
              <a:buClr>
                <a:srgbClr val="EB3D9F"/>
              </a:buClr>
              <a:buFont typeface="Courier New" charset="2"/>
              <a:buChar char="o"/>
            </a:pPr>
            <a:endParaRPr lang="en-US" sz="1800" dirty="0"/>
          </a:p>
        </p:txBody>
      </p:sp>
    </p:spTree>
    <p:extLst>
      <p:ext uri="{BB962C8B-B14F-4D97-AF65-F5344CB8AC3E}">
        <p14:creationId xmlns:p14="http://schemas.microsoft.com/office/powerpoint/2010/main" val="1202998168"/>
      </p:ext>
    </p:extLst>
  </p:cSld>
  <p:clrMapOvr>
    <a:masterClrMapping/>
  </p:clrMapOvr>
  <p:transition spd="slow">
    <p:wheel spokes="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DFC5-99B6-4119-3974-E991D4952216}"/>
              </a:ext>
            </a:extLst>
          </p:cNvPr>
          <p:cNvSpPr>
            <a:spLocks noGrp="1"/>
          </p:cNvSpPr>
          <p:nvPr>
            <p:ph type="title"/>
          </p:nvPr>
        </p:nvSpPr>
        <p:spPr/>
        <p:txBody>
          <a:bodyPr/>
          <a:lstStyle/>
          <a:p>
            <a:r>
              <a:rPr lang="en-US" sz="4400" b="1" i="1" dirty="0">
                <a:solidFill>
                  <a:srgbClr val="FA289F"/>
                </a:solidFill>
                <a:latin typeface="Angsana New"/>
                <a:cs typeface="Angsana New"/>
              </a:rPr>
              <a:t>CONCLUSION</a:t>
            </a:r>
            <a:endParaRPr lang="en-US" dirty="0"/>
          </a:p>
        </p:txBody>
      </p:sp>
      <p:sp>
        <p:nvSpPr>
          <p:cNvPr id="3" name="Content Placeholder 2">
            <a:extLst>
              <a:ext uri="{FF2B5EF4-FFF2-40B4-BE49-F238E27FC236}">
                <a16:creationId xmlns:a16="http://schemas.microsoft.com/office/drawing/2014/main" id="{71CA102C-DE8F-5804-6B9B-E3B9D1DEEF92}"/>
              </a:ext>
            </a:extLst>
          </p:cNvPr>
          <p:cNvSpPr>
            <a:spLocks noGrp="1"/>
          </p:cNvSpPr>
          <p:nvPr>
            <p:ph idx="1"/>
          </p:nvPr>
        </p:nvSpPr>
        <p:spPr/>
        <p:txBody>
          <a:bodyPr vert="horz" lIns="91440" tIns="45720" rIns="91440" bIns="45720" rtlCol="0" anchor="t">
            <a:normAutofit/>
          </a:bodyPr>
          <a:lstStyle/>
          <a:p>
            <a:r>
              <a:rPr lang="en-US" sz="3200" b="1" dirty="0">
                <a:solidFill>
                  <a:srgbClr val="FA289F"/>
                </a:solidFill>
                <a:latin typeface="Angsana New"/>
                <a:ea typeface="+mn-lt"/>
                <a:cs typeface="+mn-lt"/>
              </a:rPr>
              <a:t> Importance of Predictive Modeling:</a:t>
            </a:r>
            <a:endParaRPr lang="en-US" sz="3200" dirty="0">
              <a:solidFill>
                <a:srgbClr val="FA289F"/>
              </a:solidFill>
              <a:latin typeface="Angsana New"/>
              <a:cs typeface="Angsana New"/>
            </a:endParaRPr>
          </a:p>
          <a:p>
            <a:pPr lvl="1">
              <a:buClr>
                <a:srgbClr val="EB3D9F"/>
              </a:buClr>
              <a:buFont typeface="Courier New" charset="2"/>
              <a:buChar char="o"/>
            </a:pPr>
            <a:r>
              <a:rPr lang="en-US" sz="3000" dirty="0">
                <a:solidFill>
                  <a:srgbClr val="0D0D0D"/>
                </a:solidFill>
                <a:latin typeface="Angsana New"/>
                <a:ea typeface="+mn-lt"/>
                <a:cs typeface="+mn-lt"/>
              </a:rPr>
              <a:t>Empowers stakeholders with data-driven insights for informed decision-making.</a:t>
            </a:r>
            <a:endParaRPr lang="en-US" sz="3000">
              <a:latin typeface="Angsana New"/>
              <a:cs typeface="Angsana New"/>
            </a:endParaRPr>
          </a:p>
          <a:p>
            <a:pPr lvl="1">
              <a:buClr>
                <a:srgbClr val="EB3D9F"/>
              </a:buClr>
              <a:buFont typeface="Courier New" charset="2"/>
              <a:buChar char="o"/>
            </a:pPr>
            <a:r>
              <a:rPr lang="en-US" sz="3000" dirty="0">
                <a:solidFill>
                  <a:srgbClr val="0D0D0D"/>
                </a:solidFill>
                <a:latin typeface="Angsana New"/>
                <a:ea typeface="+mn-lt"/>
                <a:cs typeface="+mn-lt"/>
              </a:rPr>
              <a:t>Enhances portfolio management for property management companies.</a:t>
            </a:r>
            <a:endParaRPr lang="en-US" sz="3000">
              <a:latin typeface="Angsana New"/>
              <a:cs typeface="Angsana New"/>
            </a:endParaRPr>
          </a:p>
          <a:p>
            <a:pPr lvl="1">
              <a:buClr>
                <a:srgbClr val="EB3D9F"/>
              </a:buClr>
              <a:buFont typeface="Courier New" charset="2"/>
              <a:buChar char="o"/>
            </a:pPr>
            <a:r>
              <a:rPr lang="en-US" sz="3000" dirty="0">
                <a:solidFill>
                  <a:srgbClr val="0D0D0D"/>
                </a:solidFill>
                <a:latin typeface="Angsana New"/>
                <a:ea typeface="+mn-lt"/>
                <a:cs typeface="+mn-lt"/>
              </a:rPr>
              <a:t>Fosters market competitiveness and fair pricing practices.</a:t>
            </a:r>
            <a:endParaRPr lang="en-US" sz="3000">
              <a:latin typeface="Angsana New"/>
              <a:cs typeface="Angsana New"/>
            </a:endParaRPr>
          </a:p>
          <a:p>
            <a:pPr>
              <a:buClr>
                <a:srgbClr val="EB3D9F"/>
              </a:buClr>
            </a:pPr>
            <a:endParaRPr lang="en-US" dirty="0"/>
          </a:p>
        </p:txBody>
      </p:sp>
    </p:spTree>
    <p:extLst>
      <p:ext uri="{BB962C8B-B14F-4D97-AF65-F5344CB8AC3E}">
        <p14:creationId xmlns:p14="http://schemas.microsoft.com/office/powerpoint/2010/main" val="13984987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C038D-354A-E25F-F82A-E92768FB8717}"/>
              </a:ext>
            </a:extLst>
          </p:cNvPr>
          <p:cNvSpPr>
            <a:spLocks noGrp="1"/>
          </p:cNvSpPr>
          <p:nvPr>
            <p:ph type="title"/>
          </p:nvPr>
        </p:nvSpPr>
        <p:spPr/>
        <p:txBody>
          <a:bodyPr/>
          <a:lstStyle/>
          <a:p>
            <a:r>
              <a:rPr lang="en-US" sz="4400" b="1" i="1" dirty="0">
                <a:solidFill>
                  <a:srgbClr val="FA289F"/>
                </a:solidFill>
                <a:latin typeface="Angsana New"/>
                <a:cs typeface="Angsana New"/>
              </a:rPr>
              <a:t>CONCLUSION</a:t>
            </a:r>
            <a:endParaRPr lang="en-US" dirty="0"/>
          </a:p>
        </p:txBody>
      </p:sp>
      <p:sp>
        <p:nvSpPr>
          <p:cNvPr id="3" name="Content Placeholder 2">
            <a:extLst>
              <a:ext uri="{FF2B5EF4-FFF2-40B4-BE49-F238E27FC236}">
                <a16:creationId xmlns:a16="http://schemas.microsoft.com/office/drawing/2014/main" id="{54A3BEB8-5613-3385-6908-CDE681FF81A7}"/>
              </a:ext>
            </a:extLst>
          </p:cNvPr>
          <p:cNvSpPr>
            <a:spLocks noGrp="1"/>
          </p:cNvSpPr>
          <p:nvPr>
            <p:ph idx="1"/>
          </p:nvPr>
        </p:nvSpPr>
        <p:spPr/>
        <p:txBody>
          <a:bodyPr vert="horz" lIns="91440" tIns="45720" rIns="91440" bIns="45720" rtlCol="0" anchor="t">
            <a:normAutofit/>
          </a:bodyPr>
          <a:lstStyle/>
          <a:p>
            <a:r>
              <a:rPr lang="en-US" sz="2800" b="1" dirty="0">
                <a:solidFill>
                  <a:srgbClr val="FA289F"/>
                </a:solidFill>
                <a:latin typeface="Angsana New"/>
                <a:ea typeface="+mn-lt"/>
                <a:cs typeface="+mn-lt"/>
              </a:rPr>
              <a:t>Future Directions:</a:t>
            </a:r>
            <a:endParaRPr lang="en-US" sz="2800">
              <a:solidFill>
                <a:srgbClr val="FA289F"/>
              </a:solidFill>
              <a:latin typeface="Angsana New"/>
              <a:cs typeface="Angsana New"/>
            </a:endParaRPr>
          </a:p>
          <a:p>
            <a:pPr lvl="1">
              <a:buClr>
                <a:srgbClr val="EB3D9F"/>
              </a:buClr>
              <a:buFont typeface="Courier New" charset="2"/>
              <a:buChar char="o"/>
            </a:pPr>
            <a:r>
              <a:rPr lang="en-US" sz="2600" dirty="0">
                <a:solidFill>
                  <a:srgbClr val="0D0D0D"/>
                </a:solidFill>
                <a:latin typeface="Angsana New"/>
                <a:ea typeface="+mn-lt"/>
                <a:cs typeface="+mn-lt"/>
              </a:rPr>
              <a:t>Continuous model refinement based on evolving data and market conditions.</a:t>
            </a:r>
            <a:endParaRPr lang="en-US" sz="2600">
              <a:latin typeface="Angsana New"/>
              <a:cs typeface="Angsana New"/>
            </a:endParaRPr>
          </a:p>
          <a:p>
            <a:pPr lvl="1">
              <a:buClr>
                <a:srgbClr val="EB3D9F"/>
              </a:buClr>
              <a:buFont typeface="Courier New" charset="2"/>
              <a:buChar char="o"/>
            </a:pPr>
            <a:r>
              <a:rPr lang="en-US" sz="2600" dirty="0">
                <a:solidFill>
                  <a:srgbClr val="0D0D0D"/>
                </a:solidFill>
                <a:latin typeface="Angsana New"/>
                <a:ea typeface="+mn-lt"/>
                <a:cs typeface="+mn-lt"/>
              </a:rPr>
              <a:t>Potential for collaboration with industry stakeholders for further improvement.</a:t>
            </a:r>
            <a:endParaRPr lang="en-US" sz="2600">
              <a:latin typeface="Angsana New"/>
              <a:cs typeface="Angsana New"/>
            </a:endParaRPr>
          </a:p>
          <a:p>
            <a:pPr lvl="1">
              <a:buClr>
                <a:srgbClr val="EB3D9F"/>
              </a:buClr>
              <a:buFont typeface="Courier New" charset="2"/>
              <a:buChar char="o"/>
            </a:pPr>
            <a:r>
              <a:rPr lang="en-US" sz="2600" dirty="0">
                <a:solidFill>
                  <a:srgbClr val="0D0D0D"/>
                </a:solidFill>
                <a:latin typeface="Angsana New"/>
                <a:ea typeface="+mn-lt"/>
                <a:cs typeface="+mn-lt"/>
              </a:rPr>
              <a:t>User feedback integration for an enhanced user experience.</a:t>
            </a:r>
            <a:endParaRPr lang="en-US" sz="3400">
              <a:latin typeface="Angsana New"/>
              <a:cs typeface="Angsana New"/>
            </a:endParaRPr>
          </a:p>
          <a:p>
            <a:pPr>
              <a:buClr>
                <a:srgbClr val="EB3D9F"/>
              </a:buClr>
            </a:pPr>
            <a:endParaRPr lang="en-US" dirty="0"/>
          </a:p>
        </p:txBody>
      </p:sp>
    </p:spTree>
    <p:extLst>
      <p:ext uri="{BB962C8B-B14F-4D97-AF65-F5344CB8AC3E}">
        <p14:creationId xmlns:p14="http://schemas.microsoft.com/office/powerpoint/2010/main" val="233789578"/>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922A59-00C9-8BAA-7953-885A4F5E1A77}"/>
              </a:ext>
            </a:extLst>
          </p:cNvPr>
          <p:cNvPicPr>
            <a:picLocks noChangeAspect="1"/>
          </p:cNvPicPr>
          <p:nvPr/>
        </p:nvPicPr>
        <p:blipFill rotWithShape="1">
          <a:blip r:embed="rId2"/>
          <a:srcRect t="3769" b="2089"/>
          <a:stretch/>
        </p:blipFill>
        <p:spPr>
          <a:xfrm>
            <a:off x="20" y="10"/>
            <a:ext cx="12191980" cy="6857990"/>
          </a:xfrm>
          <a:prstGeom prst="rect">
            <a:avLst/>
          </a:prstGeom>
        </p:spPr>
      </p:pic>
      <p:sp>
        <p:nvSpPr>
          <p:cNvPr id="7" name="Freeform: Shape 6">
            <a:extLst>
              <a:ext uri="{FF2B5EF4-FFF2-40B4-BE49-F238E27FC236}">
                <a16:creationId xmlns:a16="http://schemas.microsoft.com/office/drawing/2014/main" id="{85C2136B-77EC-41E9-BDB6-58A4AE142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33800"/>
            <a:ext cx="762000" cy="3124200"/>
          </a:xfrm>
          <a:custGeom>
            <a:avLst/>
            <a:gdLst>
              <a:gd name="connsiteX0" fmla="*/ 0 w 762000"/>
              <a:gd name="connsiteY0" fmla="*/ 0 h 3124200"/>
              <a:gd name="connsiteX1" fmla="*/ 762000 w 762000"/>
              <a:gd name="connsiteY1" fmla="*/ 3124200 h 3124200"/>
              <a:gd name="connsiteX2" fmla="*/ 0 w 762000"/>
              <a:gd name="connsiteY2" fmla="*/ 3124200 h 3124200"/>
            </a:gdLst>
            <a:ahLst/>
            <a:cxnLst>
              <a:cxn ang="0">
                <a:pos x="connsiteX0" y="connsiteY0"/>
              </a:cxn>
              <a:cxn ang="0">
                <a:pos x="connsiteX1" y="connsiteY1"/>
              </a:cxn>
              <a:cxn ang="0">
                <a:pos x="connsiteX2" y="connsiteY2"/>
              </a:cxn>
            </a:cxnLst>
            <a:rect l="l" t="t" r="r" b="b"/>
            <a:pathLst>
              <a:path w="762000" h="3124200">
                <a:moveTo>
                  <a:pt x="0" y="0"/>
                </a:moveTo>
                <a:lnTo>
                  <a:pt x="762000" y="3124200"/>
                </a:lnTo>
                <a:lnTo>
                  <a:pt x="0" y="31242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9" name="Straight Connector 8">
            <a:extLst>
              <a:ext uri="{FF2B5EF4-FFF2-40B4-BE49-F238E27FC236}">
                <a16:creationId xmlns:a16="http://schemas.microsoft.com/office/drawing/2014/main" id="{E55891F3-A5E2-4418-8950-25FA2B7312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274002" y="4502552"/>
            <a:ext cx="2917998" cy="23554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B1FCEB1-A7E1-417C-A7EF-AA30D5A085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3500" y="-16625"/>
            <a:ext cx="2667482" cy="6874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reeform: Shape 12">
            <a:extLst>
              <a:ext uri="{FF2B5EF4-FFF2-40B4-BE49-F238E27FC236}">
                <a16:creationId xmlns:a16="http://schemas.microsoft.com/office/drawing/2014/main" id="{7FBCF2A6-1F18-4B68-B5D2-5B763ED4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2923" y="-16625"/>
            <a:ext cx="1269077" cy="6874625"/>
          </a:xfrm>
          <a:custGeom>
            <a:avLst/>
            <a:gdLst>
              <a:gd name="connsiteX0" fmla="*/ 714894 w 1269077"/>
              <a:gd name="connsiteY0" fmla="*/ 0 h 6874625"/>
              <a:gd name="connsiteX1" fmla="*/ 1269077 w 1269077"/>
              <a:gd name="connsiteY1" fmla="*/ 16625 h 6874625"/>
              <a:gd name="connsiteX2" fmla="*/ 1269077 w 1269077"/>
              <a:gd name="connsiteY2" fmla="*/ 6874625 h 6874625"/>
              <a:gd name="connsiteX3" fmla="*/ 0 w 1269077"/>
              <a:gd name="connsiteY3" fmla="*/ 6874625 h 6874625"/>
            </a:gdLst>
            <a:ahLst/>
            <a:cxnLst>
              <a:cxn ang="0">
                <a:pos x="connsiteX0" y="connsiteY0"/>
              </a:cxn>
              <a:cxn ang="0">
                <a:pos x="connsiteX1" y="connsiteY1"/>
              </a:cxn>
              <a:cxn ang="0">
                <a:pos x="connsiteX2" y="connsiteY2"/>
              </a:cxn>
              <a:cxn ang="0">
                <a:pos x="connsiteX3" y="connsiteY3"/>
              </a:cxn>
            </a:cxnLst>
            <a:rect l="l" t="t" r="r" b="b"/>
            <a:pathLst>
              <a:path w="1269077" h="6874625">
                <a:moveTo>
                  <a:pt x="714894" y="0"/>
                </a:moveTo>
                <a:lnTo>
                  <a:pt x="1269077" y="16625"/>
                </a:lnTo>
                <a:lnTo>
                  <a:pt x="1269077" y="6874625"/>
                </a:lnTo>
                <a:lnTo>
                  <a:pt x="0" y="6874625"/>
                </a:lnTo>
                <a:close/>
              </a:path>
            </a:pathLst>
          </a:cu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FF3A27FB-A693-4A75-951E-0C77CD98F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374" y="-16624"/>
            <a:ext cx="1983626" cy="6874625"/>
          </a:xfrm>
          <a:custGeom>
            <a:avLst/>
            <a:gdLst>
              <a:gd name="connsiteX0" fmla="*/ 0 w 1983626"/>
              <a:gd name="connsiteY0" fmla="*/ 0 h 6874625"/>
              <a:gd name="connsiteX1" fmla="*/ 1983626 w 1983626"/>
              <a:gd name="connsiteY1" fmla="*/ 0 h 6874625"/>
              <a:gd name="connsiteX2" fmla="*/ 1983626 w 1983626"/>
              <a:gd name="connsiteY2" fmla="*/ 6874625 h 6874625"/>
              <a:gd name="connsiteX3" fmla="*/ 1522181 w 1983626"/>
              <a:gd name="connsiteY3" fmla="*/ 6874625 h 6874625"/>
            </a:gdLst>
            <a:ahLst/>
            <a:cxnLst>
              <a:cxn ang="0">
                <a:pos x="connsiteX0" y="connsiteY0"/>
              </a:cxn>
              <a:cxn ang="0">
                <a:pos x="connsiteX1" y="connsiteY1"/>
              </a:cxn>
              <a:cxn ang="0">
                <a:pos x="connsiteX2" y="connsiteY2"/>
              </a:cxn>
              <a:cxn ang="0">
                <a:pos x="connsiteX3" y="connsiteY3"/>
              </a:cxn>
            </a:cxnLst>
            <a:rect l="l" t="t" r="r" b="b"/>
            <a:pathLst>
              <a:path w="1983626" h="6874625">
                <a:moveTo>
                  <a:pt x="0" y="0"/>
                </a:moveTo>
                <a:lnTo>
                  <a:pt x="1983626" y="0"/>
                </a:lnTo>
                <a:lnTo>
                  <a:pt x="1983626" y="6874625"/>
                </a:lnTo>
                <a:lnTo>
                  <a:pt x="1522181" y="6874625"/>
                </a:lnTo>
                <a:close/>
              </a:path>
            </a:pathLst>
          </a:custGeom>
          <a:solidFill>
            <a:schemeClr val="accent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24754325"/>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065A9-4899-AC36-7153-26A55BB76BB4}"/>
              </a:ext>
            </a:extLst>
          </p:cNvPr>
          <p:cNvSpPr>
            <a:spLocks noGrp="1"/>
          </p:cNvSpPr>
          <p:nvPr>
            <p:ph type="title"/>
          </p:nvPr>
        </p:nvSpPr>
        <p:spPr/>
        <p:txBody>
          <a:bodyPr>
            <a:normAutofit/>
          </a:bodyPr>
          <a:lstStyle/>
          <a:p>
            <a:r>
              <a:rPr lang="en-US" sz="4800" b="1" i="1" dirty="0">
                <a:latin typeface="Angsana New"/>
                <a:cs typeface="Angsana New"/>
              </a:rPr>
              <a:t>PROBLEM STATEMENT:</a:t>
            </a:r>
          </a:p>
        </p:txBody>
      </p:sp>
      <p:sp>
        <p:nvSpPr>
          <p:cNvPr id="3" name="Content Placeholder 2">
            <a:extLst>
              <a:ext uri="{FF2B5EF4-FFF2-40B4-BE49-F238E27FC236}">
                <a16:creationId xmlns:a16="http://schemas.microsoft.com/office/drawing/2014/main" id="{DDF53A83-2A98-FBA3-5213-73469A12997E}"/>
              </a:ext>
            </a:extLst>
          </p:cNvPr>
          <p:cNvSpPr>
            <a:spLocks noGrp="1"/>
          </p:cNvSpPr>
          <p:nvPr>
            <p:ph idx="1"/>
          </p:nvPr>
        </p:nvSpPr>
        <p:spPr/>
        <p:txBody>
          <a:bodyPr vert="horz" lIns="91440" tIns="45720" rIns="91440" bIns="45720" rtlCol="0" anchor="t">
            <a:normAutofit/>
          </a:bodyPr>
          <a:lstStyle/>
          <a:p>
            <a:r>
              <a:rPr lang="en-US" sz="3200" dirty="0">
                <a:solidFill>
                  <a:srgbClr val="0D0D0D"/>
                </a:solidFill>
                <a:latin typeface="Angsana New"/>
                <a:ea typeface="+mn-lt"/>
                <a:cs typeface="+mn-lt"/>
              </a:rPr>
              <a:t>In the real estate industry, determining the appropriate rental price for a property is crucial for property owners, tenants, and property management companies.</a:t>
            </a:r>
            <a:endParaRPr lang="en-US" sz="3200">
              <a:latin typeface="Angsana New"/>
              <a:cs typeface="Angsana New"/>
            </a:endParaRPr>
          </a:p>
          <a:p>
            <a:pPr>
              <a:buClr>
                <a:srgbClr val="EB3D9F"/>
              </a:buClr>
            </a:pPr>
            <a:r>
              <a:rPr lang="en-US" sz="3200" dirty="0">
                <a:solidFill>
                  <a:srgbClr val="0D0D0D"/>
                </a:solidFill>
                <a:latin typeface="Angsana New"/>
                <a:ea typeface="+mn-lt"/>
                <a:cs typeface="+mn-lt"/>
              </a:rPr>
              <a:t>Accurate rent predictions can help landlords set competitive prices, tenants make informed rental decisions, and property management companies optimize their portfolio management.</a:t>
            </a:r>
            <a:endParaRPr lang="en-US" sz="2400" dirty="0">
              <a:latin typeface="Angsana New"/>
              <a:cs typeface="Angsana New"/>
            </a:endParaRPr>
          </a:p>
          <a:p>
            <a:pPr>
              <a:buClr>
                <a:srgbClr val="EB3D9F"/>
              </a:buClr>
            </a:pPr>
            <a:endParaRPr lang="en-US" dirty="0"/>
          </a:p>
        </p:txBody>
      </p:sp>
    </p:spTree>
    <p:extLst>
      <p:ext uri="{BB962C8B-B14F-4D97-AF65-F5344CB8AC3E}">
        <p14:creationId xmlns:p14="http://schemas.microsoft.com/office/powerpoint/2010/main" val="298031308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EB53-7B01-78EC-40E3-05A281106193}"/>
              </a:ext>
            </a:extLst>
          </p:cNvPr>
          <p:cNvSpPr>
            <a:spLocks noGrp="1"/>
          </p:cNvSpPr>
          <p:nvPr>
            <p:ph type="title"/>
          </p:nvPr>
        </p:nvSpPr>
        <p:spPr/>
        <p:txBody>
          <a:bodyPr>
            <a:normAutofit/>
          </a:bodyPr>
          <a:lstStyle/>
          <a:p>
            <a:r>
              <a:rPr lang="en-US" sz="4800" b="1" i="1" dirty="0">
                <a:latin typeface="Angsana New"/>
                <a:cs typeface="Angsana New"/>
              </a:rPr>
              <a:t>PROJECT WORKFLOW</a:t>
            </a:r>
          </a:p>
        </p:txBody>
      </p:sp>
      <p:sp>
        <p:nvSpPr>
          <p:cNvPr id="3" name="Content Placeholder 2">
            <a:extLst>
              <a:ext uri="{FF2B5EF4-FFF2-40B4-BE49-F238E27FC236}">
                <a16:creationId xmlns:a16="http://schemas.microsoft.com/office/drawing/2014/main" id="{8852220A-DF94-A68F-EC18-E3E9B61FD0B2}"/>
              </a:ext>
            </a:extLst>
          </p:cNvPr>
          <p:cNvSpPr>
            <a:spLocks noGrp="1"/>
          </p:cNvSpPr>
          <p:nvPr>
            <p:ph idx="1"/>
          </p:nvPr>
        </p:nvSpPr>
        <p:spPr/>
        <p:txBody>
          <a:bodyPr vert="horz" lIns="91440" tIns="45720" rIns="91440" bIns="45720" rtlCol="0" anchor="t">
            <a:normAutofit/>
          </a:bodyPr>
          <a:lstStyle/>
          <a:p>
            <a:r>
              <a:rPr lang="en-US" sz="3600" dirty="0">
                <a:solidFill>
                  <a:srgbClr val="0D0D0D"/>
                </a:solidFill>
                <a:latin typeface="Angsana New"/>
                <a:ea typeface="+mn-lt"/>
                <a:cs typeface="+mn-lt"/>
              </a:rPr>
              <a:t>Data Import and Preprocessing</a:t>
            </a:r>
            <a:endParaRPr lang="en-US" sz="3600">
              <a:latin typeface="Angsana New"/>
              <a:cs typeface="Angsana New"/>
            </a:endParaRPr>
          </a:p>
          <a:p>
            <a:pPr>
              <a:buClr>
                <a:srgbClr val="EB3D9F"/>
              </a:buClr>
            </a:pPr>
            <a:r>
              <a:rPr lang="en-US" sz="3600" dirty="0">
                <a:solidFill>
                  <a:srgbClr val="0D0D0D"/>
                </a:solidFill>
                <a:latin typeface="Angsana New"/>
                <a:ea typeface="+mn-lt"/>
                <a:cs typeface="+mn-lt"/>
              </a:rPr>
              <a:t>Exploratory Data Analysis (EDA)</a:t>
            </a:r>
            <a:endParaRPr lang="en-US" sz="3600">
              <a:latin typeface="Angsana New"/>
              <a:cs typeface="Angsana New"/>
            </a:endParaRPr>
          </a:p>
          <a:p>
            <a:pPr>
              <a:buClr>
                <a:srgbClr val="EB3D9F"/>
              </a:buClr>
            </a:pPr>
            <a:r>
              <a:rPr lang="en-US" sz="3600" dirty="0">
                <a:solidFill>
                  <a:srgbClr val="0D0D0D"/>
                </a:solidFill>
                <a:latin typeface="Angsana New"/>
                <a:ea typeface="+mn-lt"/>
                <a:cs typeface="+mn-lt"/>
              </a:rPr>
              <a:t>Feature Analysis for Machine Learning</a:t>
            </a:r>
            <a:endParaRPr lang="en-US" sz="3600">
              <a:latin typeface="Angsana New"/>
              <a:cs typeface="Angsana New"/>
            </a:endParaRPr>
          </a:p>
          <a:p>
            <a:pPr>
              <a:buClr>
                <a:srgbClr val="EB3D9F"/>
              </a:buClr>
            </a:pPr>
            <a:r>
              <a:rPr lang="en-US" sz="3600" err="1">
                <a:solidFill>
                  <a:srgbClr val="0D0D0D"/>
                </a:solidFill>
                <a:latin typeface="Angsana New"/>
                <a:ea typeface="+mn-lt"/>
                <a:cs typeface="+mn-lt"/>
              </a:rPr>
              <a:t>Streamlit</a:t>
            </a:r>
            <a:r>
              <a:rPr lang="en-US" sz="3600" dirty="0">
                <a:solidFill>
                  <a:srgbClr val="0D0D0D"/>
                </a:solidFill>
                <a:latin typeface="Angsana New"/>
                <a:ea typeface="+mn-lt"/>
                <a:cs typeface="+mn-lt"/>
              </a:rPr>
              <a:t> Application in VS Code</a:t>
            </a:r>
            <a:endParaRPr lang="en-US" sz="3600" dirty="0">
              <a:latin typeface="Angsana New"/>
              <a:cs typeface="Angsana New"/>
            </a:endParaRPr>
          </a:p>
          <a:p>
            <a:pPr>
              <a:buClr>
                <a:srgbClr val="EB3D9F"/>
              </a:buClr>
            </a:pPr>
            <a:endParaRPr lang="en-US" dirty="0"/>
          </a:p>
        </p:txBody>
      </p:sp>
    </p:spTree>
    <p:extLst>
      <p:ext uri="{BB962C8B-B14F-4D97-AF65-F5344CB8AC3E}">
        <p14:creationId xmlns:p14="http://schemas.microsoft.com/office/powerpoint/2010/main" val="20399509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97529-ED22-836E-BF78-78C80C383042}"/>
              </a:ext>
            </a:extLst>
          </p:cNvPr>
          <p:cNvSpPr>
            <a:spLocks noGrp="1"/>
          </p:cNvSpPr>
          <p:nvPr>
            <p:ph type="title"/>
          </p:nvPr>
        </p:nvSpPr>
        <p:spPr/>
        <p:txBody>
          <a:bodyPr/>
          <a:lstStyle/>
          <a:p>
            <a:r>
              <a:rPr lang="en-US" sz="4400" b="1" i="1" dirty="0">
                <a:solidFill>
                  <a:srgbClr val="FA289F"/>
                </a:solidFill>
                <a:latin typeface="Angsana New"/>
                <a:cs typeface="Angsana New"/>
              </a:rPr>
              <a:t>DATA IMPORT AND PREPROCESSING</a:t>
            </a:r>
            <a:endParaRPr lang="en-US" sz="4400" i="1" dirty="0">
              <a:solidFill>
                <a:srgbClr val="FA289F"/>
              </a:solidFill>
              <a:latin typeface="Angsana New"/>
              <a:cs typeface="Angsana New"/>
            </a:endParaRPr>
          </a:p>
          <a:p>
            <a:endParaRPr lang="en-US" dirty="0"/>
          </a:p>
        </p:txBody>
      </p:sp>
      <p:sp>
        <p:nvSpPr>
          <p:cNvPr id="3" name="Content Placeholder 2">
            <a:extLst>
              <a:ext uri="{FF2B5EF4-FFF2-40B4-BE49-F238E27FC236}">
                <a16:creationId xmlns:a16="http://schemas.microsoft.com/office/drawing/2014/main" id="{CB7EAE08-7D50-856A-5F71-0D23490A91EE}"/>
              </a:ext>
            </a:extLst>
          </p:cNvPr>
          <p:cNvSpPr>
            <a:spLocks noGrp="1"/>
          </p:cNvSpPr>
          <p:nvPr>
            <p:ph idx="1"/>
          </p:nvPr>
        </p:nvSpPr>
        <p:spPr/>
        <p:txBody>
          <a:bodyPr vert="horz" lIns="91440" tIns="45720" rIns="91440" bIns="45720" rtlCol="0" anchor="t">
            <a:normAutofit/>
          </a:bodyPr>
          <a:lstStyle/>
          <a:p>
            <a:r>
              <a:rPr lang="en-US" sz="3200" dirty="0">
                <a:solidFill>
                  <a:srgbClr val="0D0D0D"/>
                </a:solidFill>
                <a:latin typeface="Angsana New"/>
                <a:ea typeface="+mn-lt"/>
                <a:cs typeface="+mn-lt"/>
              </a:rPr>
              <a:t>Importing Raw Data from Excel</a:t>
            </a:r>
            <a:endParaRPr lang="en-US" sz="3200">
              <a:latin typeface="Angsana New"/>
              <a:cs typeface="Angsana New"/>
            </a:endParaRPr>
          </a:p>
          <a:p>
            <a:pPr>
              <a:buClr>
                <a:srgbClr val="EB3D9F"/>
              </a:buClr>
            </a:pPr>
            <a:r>
              <a:rPr lang="en-US" sz="3200" dirty="0">
                <a:solidFill>
                  <a:srgbClr val="0D0D0D"/>
                </a:solidFill>
                <a:latin typeface="Angsana New"/>
                <a:ea typeface="+mn-lt"/>
                <a:cs typeface="+mn-lt"/>
              </a:rPr>
              <a:t>Handling Null Values</a:t>
            </a:r>
            <a:endParaRPr lang="en-US" sz="3200">
              <a:latin typeface="Angsana New"/>
              <a:cs typeface="Angsana New"/>
            </a:endParaRPr>
          </a:p>
          <a:p>
            <a:pPr>
              <a:buClr>
                <a:srgbClr val="EB3D9F"/>
              </a:buClr>
            </a:pPr>
            <a:r>
              <a:rPr lang="en-US" sz="3200" dirty="0">
                <a:solidFill>
                  <a:srgbClr val="0D0D0D"/>
                </a:solidFill>
                <a:latin typeface="Angsana New"/>
                <a:ea typeface="+mn-lt"/>
                <a:cs typeface="+mn-lt"/>
              </a:rPr>
              <a:t>Removing Unwanted Columns</a:t>
            </a:r>
            <a:endParaRPr lang="en-US" sz="3200">
              <a:latin typeface="Angsana New"/>
              <a:cs typeface="Angsana New"/>
            </a:endParaRPr>
          </a:p>
          <a:p>
            <a:pPr>
              <a:buClr>
                <a:srgbClr val="EB3D9F"/>
              </a:buClr>
            </a:pPr>
            <a:r>
              <a:rPr lang="en-US" sz="3200" dirty="0">
                <a:solidFill>
                  <a:srgbClr val="0D0D0D"/>
                </a:solidFill>
                <a:latin typeface="Angsana New"/>
                <a:ea typeface="+mn-lt"/>
                <a:cs typeface="+mn-lt"/>
              </a:rPr>
              <a:t>Encoding Categorical Values to Numerical</a:t>
            </a:r>
            <a:endParaRPr lang="en-US" sz="3200" dirty="0">
              <a:latin typeface="Angsana New"/>
              <a:cs typeface="Angsana New"/>
            </a:endParaRPr>
          </a:p>
          <a:p>
            <a:pPr>
              <a:buClr>
                <a:srgbClr val="EB3D9F"/>
              </a:buClr>
            </a:pPr>
            <a:endParaRPr lang="en-US" dirty="0"/>
          </a:p>
        </p:txBody>
      </p:sp>
    </p:spTree>
    <p:extLst>
      <p:ext uri="{BB962C8B-B14F-4D97-AF65-F5344CB8AC3E}">
        <p14:creationId xmlns:p14="http://schemas.microsoft.com/office/powerpoint/2010/main" val="9420255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5EA2-CA43-014B-6025-F6E63DFD476A}"/>
              </a:ext>
            </a:extLst>
          </p:cNvPr>
          <p:cNvSpPr>
            <a:spLocks noGrp="1"/>
          </p:cNvSpPr>
          <p:nvPr>
            <p:ph type="title"/>
          </p:nvPr>
        </p:nvSpPr>
        <p:spPr/>
        <p:txBody>
          <a:bodyPr/>
          <a:lstStyle/>
          <a:p>
            <a:r>
              <a:rPr lang="en-US" sz="4400" b="1" i="1" dirty="0">
                <a:solidFill>
                  <a:srgbClr val="FA289F"/>
                </a:solidFill>
                <a:latin typeface="Angsana New"/>
                <a:cs typeface="Angsana New"/>
              </a:rPr>
              <a:t>EXPLORATORY DATA ANALYSIS (EDA)</a:t>
            </a:r>
          </a:p>
          <a:p>
            <a:endParaRPr lang="en-US" sz="4400" b="1" i="1" dirty="0">
              <a:solidFill>
                <a:srgbClr val="FA289F"/>
              </a:solidFill>
              <a:latin typeface="Angsana New"/>
              <a:cs typeface="Angsana New"/>
            </a:endParaRPr>
          </a:p>
        </p:txBody>
      </p:sp>
      <p:sp>
        <p:nvSpPr>
          <p:cNvPr id="3" name="Content Placeholder 2">
            <a:extLst>
              <a:ext uri="{FF2B5EF4-FFF2-40B4-BE49-F238E27FC236}">
                <a16:creationId xmlns:a16="http://schemas.microsoft.com/office/drawing/2014/main" id="{6624F276-5AFE-8628-45A1-D24472E7B34C}"/>
              </a:ext>
            </a:extLst>
          </p:cNvPr>
          <p:cNvSpPr>
            <a:spLocks noGrp="1"/>
          </p:cNvSpPr>
          <p:nvPr>
            <p:ph idx="1"/>
          </p:nvPr>
        </p:nvSpPr>
        <p:spPr/>
        <p:txBody>
          <a:bodyPr vert="horz" lIns="91440" tIns="45720" rIns="91440" bIns="45720" rtlCol="0" anchor="t">
            <a:noAutofit/>
          </a:bodyPr>
          <a:lstStyle/>
          <a:p>
            <a:r>
              <a:rPr lang="en-US" sz="2400" dirty="0">
                <a:solidFill>
                  <a:srgbClr val="0D0D0D"/>
                </a:solidFill>
                <a:latin typeface="Angsana New"/>
                <a:ea typeface="+mn-lt"/>
                <a:cs typeface="+mn-lt"/>
              </a:rPr>
              <a:t>Correlation Process</a:t>
            </a:r>
            <a:endParaRPr lang="en-US" sz="2400">
              <a:latin typeface="Angsana New"/>
              <a:cs typeface="Angsana New"/>
            </a:endParaRPr>
          </a:p>
          <a:p>
            <a:pPr>
              <a:buClr>
                <a:srgbClr val="EB3D9F"/>
              </a:buClr>
            </a:pPr>
            <a:r>
              <a:rPr lang="en-US" sz="2400" dirty="0">
                <a:solidFill>
                  <a:srgbClr val="0D0D0D"/>
                </a:solidFill>
                <a:latin typeface="Angsana New"/>
                <a:ea typeface="+mn-lt"/>
                <a:cs typeface="+mn-lt"/>
              </a:rPr>
              <a:t>Categorical Variables Distribution</a:t>
            </a:r>
            <a:endParaRPr lang="en-US" sz="2400">
              <a:latin typeface="Angsana New"/>
              <a:cs typeface="Angsana New"/>
            </a:endParaRPr>
          </a:p>
          <a:p>
            <a:pPr>
              <a:buClr>
                <a:srgbClr val="EB3D9F"/>
              </a:buClr>
            </a:pPr>
            <a:r>
              <a:rPr lang="en-US" sz="2400" dirty="0">
                <a:solidFill>
                  <a:srgbClr val="0D0D0D"/>
                </a:solidFill>
                <a:latin typeface="Angsana New"/>
                <a:ea typeface="+mn-lt"/>
                <a:cs typeface="+mn-lt"/>
              </a:rPr>
              <a:t>Numeric Features Distribution</a:t>
            </a:r>
            <a:endParaRPr lang="en-US" sz="2400">
              <a:latin typeface="Angsana New"/>
              <a:cs typeface="Angsana New"/>
            </a:endParaRPr>
          </a:p>
          <a:p>
            <a:pPr>
              <a:buClr>
                <a:srgbClr val="EB3D9F"/>
              </a:buClr>
            </a:pPr>
            <a:r>
              <a:rPr lang="en-US" sz="2400" dirty="0">
                <a:solidFill>
                  <a:srgbClr val="0D0D0D"/>
                </a:solidFill>
                <a:latin typeface="Angsana New"/>
                <a:ea typeface="+mn-lt"/>
                <a:cs typeface="+mn-lt"/>
              </a:rPr>
              <a:t>Geospatial Analysis</a:t>
            </a:r>
            <a:endParaRPr lang="en-US" sz="2400">
              <a:latin typeface="Angsana New"/>
              <a:cs typeface="Angsana New"/>
            </a:endParaRPr>
          </a:p>
          <a:p>
            <a:pPr>
              <a:buClr>
                <a:srgbClr val="EB3D9F"/>
              </a:buClr>
            </a:pPr>
            <a:r>
              <a:rPr lang="en-US" sz="2400" dirty="0">
                <a:solidFill>
                  <a:srgbClr val="0D0D0D"/>
                </a:solidFill>
                <a:latin typeface="Angsana New"/>
                <a:ea typeface="+mn-lt"/>
                <a:cs typeface="+mn-lt"/>
              </a:rPr>
              <a:t>Amenities Analysis</a:t>
            </a:r>
            <a:endParaRPr lang="en-US" sz="2400">
              <a:latin typeface="Angsana New"/>
              <a:cs typeface="Angsana New"/>
            </a:endParaRPr>
          </a:p>
          <a:p>
            <a:pPr>
              <a:buClr>
                <a:srgbClr val="EB3D9F"/>
              </a:buClr>
            </a:pPr>
            <a:r>
              <a:rPr lang="en-US" sz="2400" dirty="0">
                <a:solidFill>
                  <a:srgbClr val="0D0D0D"/>
                </a:solidFill>
                <a:latin typeface="Angsana New"/>
                <a:ea typeface="+mn-lt"/>
                <a:cs typeface="+mn-lt"/>
              </a:rPr>
              <a:t>Box Plots Analysis</a:t>
            </a:r>
            <a:endParaRPr lang="en-US" sz="2400">
              <a:latin typeface="Angsana New"/>
              <a:cs typeface="Angsana New"/>
            </a:endParaRPr>
          </a:p>
          <a:p>
            <a:pPr>
              <a:buClr>
                <a:srgbClr val="EB3D9F"/>
              </a:buClr>
            </a:pPr>
            <a:r>
              <a:rPr lang="en-US" sz="2400" dirty="0">
                <a:solidFill>
                  <a:srgbClr val="0D0D0D"/>
                </a:solidFill>
                <a:latin typeface="Angsana New"/>
                <a:ea typeface="+mn-lt"/>
                <a:cs typeface="+mn-lt"/>
              </a:rPr>
              <a:t>Temporal Analysis for Rent Trends Over Time</a:t>
            </a:r>
            <a:endParaRPr lang="en-US" sz="2400">
              <a:latin typeface="Angsana New"/>
              <a:cs typeface="Angsana New"/>
            </a:endParaRPr>
          </a:p>
          <a:p>
            <a:pPr>
              <a:buClr>
                <a:srgbClr val="EB3D9F"/>
              </a:buClr>
            </a:pPr>
            <a:r>
              <a:rPr lang="en-US" sz="2400" dirty="0">
                <a:solidFill>
                  <a:srgbClr val="0D0D0D"/>
                </a:solidFill>
                <a:latin typeface="Angsana New"/>
                <a:ea typeface="+mn-lt"/>
                <a:cs typeface="+mn-lt"/>
              </a:rPr>
              <a:t>Property Age Impact on Rent Over Time</a:t>
            </a:r>
            <a:endParaRPr lang="en-US" sz="2400" dirty="0">
              <a:latin typeface="Angsana New"/>
            </a:endParaRPr>
          </a:p>
          <a:p>
            <a:pPr>
              <a:buClr>
                <a:srgbClr val="EB3D9F"/>
              </a:buClr>
            </a:pPr>
            <a:endParaRPr lang="en-US" dirty="0"/>
          </a:p>
        </p:txBody>
      </p:sp>
    </p:spTree>
    <p:extLst>
      <p:ext uri="{BB962C8B-B14F-4D97-AF65-F5344CB8AC3E}">
        <p14:creationId xmlns:p14="http://schemas.microsoft.com/office/powerpoint/2010/main" val="36284504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91CCA-1906-12BF-E1C2-51BCD035B843}"/>
              </a:ext>
            </a:extLst>
          </p:cNvPr>
          <p:cNvSpPr>
            <a:spLocks noGrp="1"/>
          </p:cNvSpPr>
          <p:nvPr>
            <p:ph type="title"/>
          </p:nvPr>
        </p:nvSpPr>
        <p:spPr/>
        <p:txBody>
          <a:bodyPr/>
          <a:lstStyle/>
          <a:p>
            <a:r>
              <a:rPr lang="en-US" sz="4400" b="1" i="1" dirty="0">
                <a:solidFill>
                  <a:srgbClr val="FA289F"/>
                </a:solidFill>
                <a:latin typeface="Angsana New"/>
                <a:cs typeface="Angsana New"/>
              </a:rPr>
              <a:t>EXPLORATORY DATA ANALYSIS (EDA) CONTD.</a:t>
            </a:r>
            <a:endParaRPr lang="en-US" dirty="0">
              <a:solidFill>
                <a:srgbClr val="EB3D9F"/>
              </a:solidFill>
              <a:latin typeface="Angsana New"/>
              <a:cs typeface="Angsana New"/>
            </a:endParaRPr>
          </a:p>
          <a:p>
            <a:endParaRPr lang="en-US" dirty="0"/>
          </a:p>
        </p:txBody>
      </p:sp>
      <p:sp>
        <p:nvSpPr>
          <p:cNvPr id="3" name="Content Placeholder 2">
            <a:extLst>
              <a:ext uri="{FF2B5EF4-FFF2-40B4-BE49-F238E27FC236}">
                <a16:creationId xmlns:a16="http://schemas.microsoft.com/office/drawing/2014/main" id="{0821C21E-C17B-E1B1-2EDD-C08BD3EC6F97}"/>
              </a:ext>
            </a:extLst>
          </p:cNvPr>
          <p:cNvSpPr>
            <a:spLocks noGrp="1"/>
          </p:cNvSpPr>
          <p:nvPr>
            <p:ph sz="half" idx="1"/>
          </p:nvPr>
        </p:nvSpPr>
        <p:spPr/>
        <p:txBody>
          <a:bodyPr vert="horz" lIns="91440" tIns="45720" rIns="91440" bIns="45720" rtlCol="0" anchor="t">
            <a:noAutofit/>
          </a:bodyPr>
          <a:lstStyle/>
          <a:p>
            <a:r>
              <a:rPr lang="en-US" sz="2400" dirty="0">
                <a:solidFill>
                  <a:srgbClr val="0D0D0D"/>
                </a:solidFill>
                <a:latin typeface="Angsana New"/>
                <a:ea typeface="+mn-lt"/>
                <a:cs typeface="+mn-lt"/>
              </a:rPr>
              <a:t>Property Features and Rent</a:t>
            </a:r>
            <a:endParaRPr lang="en-US" sz="2400">
              <a:latin typeface="Angsana New"/>
              <a:cs typeface="Angsana New"/>
            </a:endParaRPr>
          </a:p>
          <a:p>
            <a:pPr>
              <a:buClr>
                <a:srgbClr val="EB3D9F"/>
              </a:buClr>
            </a:pPr>
            <a:r>
              <a:rPr lang="en-US" sz="2400" dirty="0">
                <a:solidFill>
                  <a:srgbClr val="0D0D0D"/>
                </a:solidFill>
                <a:latin typeface="Angsana New"/>
                <a:ea typeface="+mn-lt"/>
                <a:cs typeface="+mn-lt"/>
              </a:rPr>
              <a:t>Impact of Features on Rent</a:t>
            </a:r>
            <a:endParaRPr lang="en-US" sz="2400">
              <a:latin typeface="Angsana New"/>
              <a:cs typeface="Angsana New"/>
            </a:endParaRPr>
          </a:p>
          <a:p>
            <a:pPr>
              <a:buClr>
                <a:srgbClr val="EB3D9F"/>
              </a:buClr>
            </a:pPr>
            <a:r>
              <a:rPr lang="en-US" sz="2400" dirty="0">
                <a:solidFill>
                  <a:srgbClr val="0D0D0D"/>
                </a:solidFill>
                <a:latin typeface="Angsana New"/>
                <a:ea typeface="+mn-lt"/>
                <a:cs typeface="+mn-lt"/>
              </a:rPr>
              <a:t>Furnishing Level Influence</a:t>
            </a:r>
            <a:endParaRPr lang="en-US" sz="2400">
              <a:latin typeface="Angsana New"/>
              <a:cs typeface="Angsana New"/>
            </a:endParaRPr>
          </a:p>
          <a:p>
            <a:pPr>
              <a:buClr>
                <a:srgbClr val="EB3D9F"/>
              </a:buClr>
            </a:pPr>
            <a:r>
              <a:rPr lang="en-US" sz="2400" dirty="0">
                <a:solidFill>
                  <a:srgbClr val="0D0D0D"/>
                </a:solidFill>
                <a:latin typeface="Angsana New"/>
                <a:ea typeface="+mn-lt"/>
                <a:cs typeface="+mn-lt"/>
              </a:rPr>
              <a:t>Building Characteristics</a:t>
            </a:r>
            <a:endParaRPr lang="en-US" sz="2400">
              <a:latin typeface="Angsana New"/>
              <a:cs typeface="Angsana New"/>
            </a:endParaRPr>
          </a:p>
          <a:p>
            <a:pPr>
              <a:buClr>
                <a:srgbClr val="EB3D9F"/>
              </a:buClr>
            </a:pPr>
            <a:r>
              <a:rPr lang="en-US" sz="2400" dirty="0">
                <a:solidFill>
                  <a:srgbClr val="0D0D0D"/>
                </a:solidFill>
                <a:latin typeface="Angsana New"/>
                <a:ea typeface="+mn-lt"/>
                <a:cs typeface="+mn-lt"/>
              </a:rPr>
              <a:t>Rent Differences Based on Floor</a:t>
            </a:r>
            <a:endParaRPr lang="en-US" sz="2400">
              <a:latin typeface="Angsana New"/>
              <a:cs typeface="Angsana New"/>
            </a:endParaRPr>
          </a:p>
          <a:p>
            <a:pPr>
              <a:buClr>
                <a:srgbClr val="EB3D9F"/>
              </a:buClr>
            </a:pPr>
            <a:r>
              <a:rPr lang="en-US" sz="2400" dirty="0">
                <a:solidFill>
                  <a:srgbClr val="0D0D0D"/>
                </a:solidFill>
                <a:latin typeface="Angsana New"/>
                <a:ea typeface="+mn-lt"/>
                <a:cs typeface="+mn-lt"/>
              </a:rPr>
              <a:t>Total Floors and Rent</a:t>
            </a:r>
            <a:endParaRPr lang="en-US" sz="2400">
              <a:latin typeface="Angsana New"/>
              <a:cs typeface="Angsana New"/>
            </a:endParaRPr>
          </a:p>
          <a:p>
            <a:pPr>
              <a:buClr>
                <a:srgbClr val="EB3D9F"/>
              </a:buClr>
            </a:pPr>
            <a:endParaRPr lang="en-US" sz="2400" dirty="0">
              <a:solidFill>
                <a:srgbClr val="0D0D0D"/>
              </a:solidFill>
              <a:latin typeface="Angsana New"/>
              <a:cs typeface="Angsana New"/>
            </a:endParaRPr>
          </a:p>
          <a:p>
            <a:pPr>
              <a:buClr>
                <a:srgbClr val="EB3D9F"/>
              </a:buClr>
            </a:pPr>
            <a:endParaRPr lang="en-US" dirty="0"/>
          </a:p>
        </p:txBody>
      </p:sp>
      <p:sp>
        <p:nvSpPr>
          <p:cNvPr id="4" name="Content Placeholder 3">
            <a:extLst>
              <a:ext uri="{FF2B5EF4-FFF2-40B4-BE49-F238E27FC236}">
                <a16:creationId xmlns:a16="http://schemas.microsoft.com/office/drawing/2014/main" id="{5840B6EC-0F43-0829-30D8-2A6C30139811}"/>
              </a:ext>
            </a:extLst>
          </p:cNvPr>
          <p:cNvSpPr>
            <a:spLocks noGrp="1"/>
          </p:cNvSpPr>
          <p:nvPr>
            <p:ph sz="half" idx="2"/>
          </p:nvPr>
        </p:nvSpPr>
        <p:spPr/>
        <p:txBody>
          <a:bodyPr vert="horz" lIns="91440" tIns="45720" rIns="91440" bIns="45720" rtlCol="0" anchor="t">
            <a:normAutofit/>
          </a:bodyPr>
          <a:lstStyle/>
          <a:p>
            <a:r>
              <a:rPr lang="en-US" sz="2400" dirty="0">
                <a:solidFill>
                  <a:srgbClr val="0D0D0D"/>
                </a:solidFill>
                <a:latin typeface="Angsana New"/>
                <a:cs typeface="Angsana New"/>
              </a:rPr>
              <a:t>Negotiability and Rent</a:t>
            </a:r>
            <a:endParaRPr lang="en-US" sz="2400" dirty="0">
              <a:solidFill>
                <a:srgbClr val="000000"/>
              </a:solidFill>
              <a:latin typeface="Angsana New"/>
              <a:cs typeface="Angsana New"/>
            </a:endParaRPr>
          </a:p>
          <a:p>
            <a:pPr>
              <a:buClr>
                <a:srgbClr val="EB3D9F"/>
              </a:buClr>
            </a:pPr>
            <a:r>
              <a:rPr lang="en-US" sz="2400" dirty="0">
                <a:solidFill>
                  <a:srgbClr val="0D0D0D"/>
                </a:solidFill>
                <a:latin typeface="Angsana New"/>
                <a:cs typeface="Angsana New"/>
              </a:rPr>
              <a:t>Effect of Negotiability</a:t>
            </a:r>
            <a:endParaRPr lang="en-US" sz="2400" dirty="0">
              <a:solidFill>
                <a:srgbClr val="000000"/>
              </a:solidFill>
              <a:latin typeface="Angsana New"/>
              <a:cs typeface="Angsana New"/>
            </a:endParaRPr>
          </a:p>
          <a:p>
            <a:pPr>
              <a:buClr>
                <a:srgbClr val="EB3D9F"/>
              </a:buClr>
            </a:pPr>
            <a:r>
              <a:rPr lang="en-US" sz="2400" dirty="0">
                <a:solidFill>
                  <a:srgbClr val="0D0D0D"/>
                </a:solidFill>
                <a:latin typeface="Angsana New"/>
                <a:cs typeface="Angsana New"/>
              </a:rPr>
              <a:t>Rent Based on Lease Type</a:t>
            </a:r>
            <a:endParaRPr lang="en-US" sz="2400" dirty="0">
              <a:solidFill>
                <a:srgbClr val="000000"/>
              </a:solidFill>
              <a:latin typeface="Angsana New"/>
              <a:cs typeface="Angsana New"/>
            </a:endParaRPr>
          </a:p>
          <a:p>
            <a:pPr>
              <a:buClr>
                <a:srgbClr val="EB3D9F"/>
              </a:buClr>
            </a:pPr>
            <a:r>
              <a:rPr lang="en-US" sz="2400" dirty="0">
                <a:solidFill>
                  <a:srgbClr val="0D0D0D"/>
                </a:solidFill>
                <a:latin typeface="Angsana New"/>
                <a:cs typeface="Angsana New"/>
              </a:rPr>
              <a:t>Balconies and Rent</a:t>
            </a:r>
            <a:endParaRPr lang="en-US" sz="2400" dirty="0">
              <a:solidFill>
                <a:srgbClr val="000000"/>
              </a:solidFill>
              <a:latin typeface="Angsana New"/>
              <a:cs typeface="Angsana New"/>
            </a:endParaRPr>
          </a:p>
          <a:p>
            <a:pPr>
              <a:buClr>
                <a:srgbClr val="EB3D9F"/>
              </a:buClr>
            </a:pPr>
            <a:r>
              <a:rPr lang="en-US" sz="2400" dirty="0">
                <a:solidFill>
                  <a:srgbClr val="0D0D0D"/>
                </a:solidFill>
                <a:latin typeface="Angsana New"/>
                <a:cs typeface="Angsana New"/>
              </a:rPr>
              <a:t>Impact of Balconies on Rent</a:t>
            </a:r>
            <a:endParaRPr lang="en-US" sz="2400" dirty="0">
              <a:solidFill>
                <a:srgbClr val="000000"/>
              </a:solidFill>
              <a:latin typeface="Angsana New"/>
              <a:cs typeface="Angsana New"/>
            </a:endParaRPr>
          </a:p>
          <a:p>
            <a:pPr>
              <a:buClr>
                <a:srgbClr val="EB3D9F"/>
              </a:buClr>
            </a:pPr>
            <a:r>
              <a:rPr lang="en-US" sz="2400" dirty="0">
                <a:solidFill>
                  <a:srgbClr val="0D0D0D"/>
                </a:solidFill>
                <a:latin typeface="Angsana New"/>
                <a:cs typeface="Angsana New"/>
              </a:rPr>
              <a:t>Correlation between Facing Direction and Rent</a:t>
            </a:r>
            <a:endParaRPr lang="en-US" dirty="0"/>
          </a:p>
        </p:txBody>
      </p:sp>
    </p:spTree>
    <p:extLst>
      <p:ext uri="{BB962C8B-B14F-4D97-AF65-F5344CB8AC3E}">
        <p14:creationId xmlns:p14="http://schemas.microsoft.com/office/powerpoint/2010/main" val="17215308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45468-191F-D2E5-87E3-932A6861A5E8}"/>
              </a:ext>
            </a:extLst>
          </p:cNvPr>
          <p:cNvSpPr>
            <a:spLocks noGrp="1"/>
          </p:cNvSpPr>
          <p:nvPr>
            <p:ph type="title"/>
          </p:nvPr>
        </p:nvSpPr>
        <p:spPr/>
        <p:txBody>
          <a:bodyPr/>
          <a:lstStyle/>
          <a:p>
            <a:r>
              <a:rPr lang="en-US" sz="4400" b="1" i="1" dirty="0">
                <a:solidFill>
                  <a:srgbClr val="FA289F"/>
                </a:solidFill>
                <a:latin typeface="Angsana New"/>
                <a:cs typeface="Angsana New"/>
              </a:rPr>
              <a:t>FEATURE ANALYSIS FOR MACHINE LEARNING</a:t>
            </a:r>
          </a:p>
        </p:txBody>
      </p:sp>
      <p:sp>
        <p:nvSpPr>
          <p:cNvPr id="3" name="Content Placeholder 2">
            <a:extLst>
              <a:ext uri="{FF2B5EF4-FFF2-40B4-BE49-F238E27FC236}">
                <a16:creationId xmlns:a16="http://schemas.microsoft.com/office/drawing/2014/main" id="{18B1A3E7-C6E3-97AD-3566-4B89D086A817}"/>
              </a:ext>
            </a:extLst>
          </p:cNvPr>
          <p:cNvSpPr>
            <a:spLocks noGrp="1"/>
          </p:cNvSpPr>
          <p:nvPr>
            <p:ph idx="1"/>
          </p:nvPr>
        </p:nvSpPr>
        <p:spPr/>
        <p:txBody>
          <a:bodyPr vert="horz" lIns="91440" tIns="45720" rIns="91440" bIns="45720" rtlCol="0" anchor="t">
            <a:normAutofit/>
          </a:bodyPr>
          <a:lstStyle/>
          <a:p>
            <a:r>
              <a:rPr lang="en-US" sz="2800" dirty="0">
                <a:solidFill>
                  <a:srgbClr val="0D0D0D"/>
                </a:solidFill>
                <a:latin typeface="Angsana New"/>
                <a:ea typeface="+mn-lt"/>
                <a:cs typeface="+mn-lt"/>
              </a:rPr>
              <a:t>Dropping the Target Variable</a:t>
            </a:r>
            <a:endParaRPr lang="en-US" sz="2800" dirty="0">
              <a:latin typeface="Angsana New"/>
              <a:cs typeface="Angsana New"/>
            </a:endParaRPr>
          </a:p>
          <a:p>
            <a:pPr>
              <a:buClr>
                <a:srgbClr val="EB3D9F"/>
              </a:buClr>
            </a:pPr>
            <a:r>
              <a:rPr lang="en-US" sz="2800" dirty="0">
                <a:solidFill>
                  <a:srgbClr val="0D0D0D"/>
                </a:solidFill>
                <a:latin typeface="Angsana New"/>
                <a:ea typeface="+mn-lt"/>
                <a:cs typeface="+mn-lt"/>
              </a:rPr>
              <a:t>Identifying Regression Models (</a:t>
            </a:r>
            <a:r>
              <a:rPr lang="en-US" sz="2800" err="1">
                <a:solidFill>
                  <a:srgbClr val="0D0D0D"/>
                </a:solidFill>
                <a:latin typeface="Angsana New"/>
                <a:ea typeface="+mn-lt"/>
                <a:cs typeface="+mn-lt"/>
              </a:rPr>
              <a:t>DecisionTree</a:t>
            </a:r>
            <a:r>
              <a:rPr lang="en-US" sz="2800" dirty="0">
                <a:solidFill>
                  <a:srgbClr val="0D0D0D"/>
                </a:solidFill>
                <a:latin typeface="Angsana New"/>
                <a:ea typeface="+mn-lt"/>
                <a:cs typeface="+mn-lt"/>
              </a:rPr>
              <a:t>, </a:t>
            </a:r>
            <a:r>
              <a:rPr lang="en-US" sz="2800" err="1">
                <a:solidFill>
                  <a:srgbClr val="0D0D0D"/>
                </a:solidFill>
                <a:latin typeface="Angsana New"/>
                <a:ea typeface="+mn-lt"/>
                <a:cs typeface="+mn-lt"/>
              </a:rPr>
              <a:t>ExtraTree</a:t>
            </a:r>
            <a:r>
              <a:rPr lang="en-US" sz="2800" dirty="0">
                <a:solidFill>
                  <a:srgbClr val="0D0D0D"/>
                </a:solidFill>
                <a:latin typeface="Angsana New"/>
                <a:ea typeface="+mn-lt"/>
                <a:cs typeface="+mn-lt"/>
              </a:rPr>
              <a:t>, </a:t>
            </a:r>
            <a:r>
              <a:rPr lang="en-US" sz="2800" err="1">
                <a:solidFill>
                  <a:srgbClr val="0D0D0D"/>
                </a:solidFill>
                <a:latin typeface="Angsana New"/>
                <a:ea typeface="+mn-lt"/>
                <a:cs typeface="+mn-lt"/>
              </a:rPr>
              <a:t>RandomForest</a:t>
            </a:r>
            <a:r>
              <a:rPr lang="en-US" sz="2800" dirty="0">
                <a:solidFill>
                  <a:srgbClr val="0D0D0D"/>
                </a:solidFill>
                <a:latin typeface="Angsana New"/>
                <a:ea typeface="+mn-lt"/>
                <a:cs typeface="+mn-lt"/>
              </a:rPr>
              <a:t>)</a:t>
            </a:r>
            <a:endParaRPr lang="en-US" sz="2800" dirty="0">
              <a:latin typeface="Angsana New"/>
              <a:cs typeface="Angsana New"/>
            </a:endParaRPr>
          </a:p>
          <a:p>
            <a:pPr>
              <a:buClr>
                <a:srgbClr val="EB3D9F"/>
              </a:buClr>
            </a:pPr>
            <a:r>
              <a:rPr lang="en-US" sz="2800" dirty="0">
                <a:solidFill>
                  <a:srgbClr val="0D0D0D"/>
                </a:solidFill>
                <a:latin typeface="Angsana New"/>
                <a:ea typeface="+mn-lt"/>
                <a:cs typeface="+mn-lt"/>
              </a:rPr>
              <a:t>Evaluating R2 Test and Training Values</a:t>
            </a:r>
            <a:endParaRPr lang="en-US" sz="2800" dirty="0">
              <a:latin typeface="Angsana New"/>
              <a:cs typeface="Angsana New"/>
            </a:endParaRPr>
          </a:p>
          <a:p>
            <a:pPr>
              <a:buClr>
                <a:srgbClr val="EB3D9F"/>
              </a:buClr>
            </a:pPr>
            <a:r>
              <a:rPr lang="en-US" sz="2800" dirty="0">
                <a:solidFill>
                  <a:srgbClr val="0D0D0D"/>
                </a:solidFill>
                <a:latin typeface="Angsana New"/>
                <a:ea typeface="+mn-lt"/>
                <a:cs typeface="+mn-lt"/>
              </a:rPr>
              <a:t>Selecting </a:t>
            </a:r>
            <a:r>
              <a:rPr lang="en-US" sz="2800" err="1">
                <a:solidFill>
                  <a:srgbClr val="0D0D0D"/>
                </a:solidFill>
                <a:latin typeface="Angsana New"/>
                <a:ea typeface="+mn-lt"/>
                <a:cs typeface="+mn-lt"/>
              </a:rPr>
              <a:t>RandomForest</a:t>
            </a:r>
            <a:r>
              <a:rPr lang="en-US" sz="2800" dirty="0">
                <a:solidFill>
                  <a:srgbClr val="0D0D0D"/>
                </a:solidFill>
                <a:latin typeface="Angsana New"/>
                <a:ea typeface="+mn-lt"/>
                <a:cs typeface="+mn-lt"/>
              </a:rPr>
              <a:t> Regressor as Best Model</a:t>
            </a:r>
            <a:endParaRPr lang="en-US" sz="2800" dirty="0">
              <a:latin typeface="Angsana New"/>
              <a:cs typeface="Angsana New"/>
            </a:endParaRPr>
          </a:p>
          <a:p>
            <a:pPr>
              <a:buClr>
                <a:srgbClr val="EB3D9F"/>
              </a:buClr>
            </a:pPr>
            <a:r>
              <a:rPr lang="en-US" sz="2800" dirty="0">
                <a:solidFill>
                  <a:srgbClr val="0D0D0D"/>
                </a:solidFill>
                <a:latin typeface="Angsana New"/>
                <a:ea typeface="+mn-lt"/>
                <a:cs typeface="+mn-lt"/>
              </a:rPr>
              <a:t>Model Prediction and Saving to Pickle</a:t>
            </a:r>
            <a:endParaRPr lang="en-US" sz="2800" dirty="0">
              <a:latin typeface="Angsana New"/>
              <a:cs typeface="Angsana New"/>
            </a:endParaRPr>
          </a:p>
          <a:p>
            <a:pPr>
              <a:buClr>
                <a:srgbClr val="EB3D9F"/>
              </a:buClr>
            </a:pPr>
            <a:endParaRPr lang="en-US" sz="4000" dirty="0">
              <a:latin typeface="Angsana New"/>
              <a:cs typeface="Angsana New"/>
            </a:endParaRPr>
          </a:p>
        </p:txBody>
      </p:sp>
    </p:spTree>
    <p:extLst>
      <p:ext uri="{BB962C8B-B14F-4D97-AF65-F5344CB8AC3E}">
        <p14:creationId xmlns:p14="http://schemas.microsoft.com/office/powerpoint/2010/main" val="4895840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0FCC4-0306-4D02-E663-D5BCB7F02126}"/>
              </a:ext>
            </a:extLst>
          </p:cNvPr>
          <p:cNvSpPr>
            <a:spLocks noGrp="1"/>
          </p:cNvSpPr>
          <p:nvPr>
            <p:ph type="title"/>
          </p:nvPr>
        </p:nvSpPr>
        <p:spPr/>
        <p:txBody>
          <a:bodyPr>
            <a:normAutofit/>
          </a:bodyPr>
          <a:lstStyle/>
          <a:p>
            <a:r>
              <a:rPr lang="en-US" sz="4000" b="1" i="1" dirty="0">
                <a:solidFill>
                  <a:srgbClr val="FA289F"/>
                </a:solidFill>
                <a:latin typeface="Angsana New"/>
                <a:cs typeface="Angsana New"/>
              </a:rPr>
              <a:t>Dropping the Target Variable</a:t>
            </a:r>
            <a:endParaRPr lang="en-US" sz="4000" b="1" i="1">
              <a:solidFill>
                <a:srgbClr val="FA289F"/>
              </a:solidFill>
            </a:endParaRPr>
          </a:p>
        </p:txBody>
      </p:sp>
      <p:sp>
        <p:nvSpPr>
          <p:cNvPr id="3" name="Content Placeholder 2">
            <a:extLst>
              <a:ext uri="{FF2B5EF4-FFF2-40B4-BE49-F238E27FC236}">
                <a16:creationId xmlns:a16="http://schemas.microsoft.com/office/drawing/2014/main" id="{1FCC7EDE-284C-D523-DC69-460529E5331A}"/>
              </a:ext>
            </a:extLst>
          </p:cNvPr>
          <p:cNvSpPr>
            <a:spLocks noGrp="1"/>
          </p:cNvSpPr>
          <p:nvPr>
            <p:ph idx="1"/>
          </p:nvPr>
        </p:nvSpPr>
        <p:spPr/>
        <p:txBody>
          <a:bodyPr vert="horz" lIns="91440" tIns="45720" rIns="91440" bIns="45720" rtlCol="0" anchor="t">
            <a:normAutofit/>
          </a:bodyPr>
          <a:lstStyle/>
          <a:p>
            <a:r>
              <a:rPr lang="en-US" sz="3200" b="1" dirty="0">
                <a:solidFill>
                  <a:srgbClr val="FA289F"/>
                </a:solidFill>
                <a:ea typeface="+mn-lt"/>
                <a:cs typeface="+mn-lt"/>
              </a:rPr>
              <a:t>Objective:</a:t>
            </a:r>
            <a:endParaRPr lang="en-US" sz="3200" dirty="0">
              <a:solidFill>
                <a:srgbClr val="FA289F"/>
              </a:solidFill>
            </a:endParaRPr>
          </a:p>
          <a:p>
            <a:pPr lvl="1">
              <a:buClr>
                <a:srgbClr val="EB3D9F"/>
              </a:buClr>
              <a:buFont typeface="Courier New" charset="2"/>
              <a:buChar char="o"/>
            </a:pPr>
            <a:r>
              <a:rPr lang="en-US" sz="2800" dirty="0">
                <a:solidFill>
                  <a:srgbClr val="0D0D0D"/>
                </a:solidFill>
                <a:latin typeface="Angsana New"/>
                <a:ea typeface="+mn-lt"/>
                <a:cs typeface="+mn-lt"/>
              </a:rPr>
              <a:t>The target variable is the variable we want to predict, in this case, the rental price.</a:t>
            </a:r>
            <a:endParaRPr lang="en-US" sz="2800">
              <a:latin typeface="Angsana New"/>
              <a:cs typeface="Angsana New"/>
            </a:endParaRPr>
          </a:p>
          <a:p>
            <a:pPr lvl="1">
              <a:buClr>
                <a:srgbClr val="EB3D9F"/>
              </a:buClr>
              <a:buFont typeface="Courier New" charset="2"/>
              <a:buChar char="o"/>
            </a:pPr>
            <a:r>
              <a:rPr lang="en-US" sz="2800" dirty="0">
                <a:solidFill>
                  <a:srgbClr val="0D0D0D"/>
                </a:solidFill>
                <a:latin typeface="Angsana New"/>
                <a:ea typeface="+mn-lt"/>
                <a:cs typeface="+mn-lt"/>
              </a:rPr>
              <a:t>By removing the target variable from the dataset, we ensure that the model doesn't learn from the variable it is supposed to predict.</a:t>
            </a:r>
            <a:endParaRPr lang="en-US" sz="2800">
              <a:latin typeface="Angsana New"/>
              <a:cs typeface="Angsana New"/>
            </a:endParaRPr>
          </a:p>
          <a:p>
            <a:pPr>
              <a:buClr>
                <a:srgbClr val="EB3D9F"/>
              </a:buClr>
            </a:pPr>
            <a:endParaRPr lang="en-US" dirty="0"/>
          </a:p>
        </p:txBody>
      </p:sp>
    </p:spTree>
    <p:extLst>
      <p:ext uri="{BB962C8B-B14F-4D97-AF65-F5344CB8AC3E}">
        <p14:creationId xmlns:p14="http://schemas.microsoft.com/office/powerpoint/2010/main" val="3700542093"/>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Facet</vt:lpstr>
      <vt:lpstr>SMART PREDICTIVE MODELING FOR RENTAL PROPERTY PRICES</vt:lpstr>
      <vt:lpstr>INTODUCTION </vt:lpstr>
      <vt:lpstr>PROBLEM STATEMENT:</vt:lpstr>
      <vt:lpstr>PROJECT WORKFLOW</vt:lpstr>
      <vt:lpstr>DATA IMPORT AND PREPROCESSING </vt:lpstr>
      <vt:lpstr>EXPLORATORY DATA ANALYSIS (EDA) </vt:lpstr>
      <vt:lpstr>EXPLORATORY DATA ANALYSIS (EDA) CONTD. </vt:lpstr>
      <vt:lpstr>FEATURE ANALYSIS FOR MACHINE LEARNING</vt:lpstr>
      <vt:lpstr>Dropping the Target Variable</vt:lpstr>
      <vt:lpstr>Identifying Regression Models </vt:lpstr>
      <vt:lpstr>Evaluating R2 Test and Training Values</vt:lpstr>
      <vt:lpstr>Table for R2 Score</vt:lpstr>
      <vt:lpstr>Selecting RandomForest Regressor as the Best Model   </vt:lpstr>
      <vt:lpstr>Model Prediction and Saving to Pickle </vt:lpstr>
      <vt:lpstr>STREAMLIT APPLICATION IN VS CODE </vt:lpstr>
      <vt:lpstr>Home Menu </vt:lpstr>
      <vt:lpstr>Migration to SQL</vt:lpstr>
      <vt:lpstr>Prediction:</vt:lpstr>
      <vt:lpstr>Data Analysis:</vt:lpstr>
      <vt:lpstr>Exit Menu  </vt:lpstr>
      <vt:lpstr>CONCLUSION </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261</cp:revision>
  <dcterms:created xsi:type="dcterms:W3CDTF">2013-07-15T20:26:40Z</dcterms:created>
  <dcterms:modified xsi:type="dcterms:W3CDTF">2024-02-25T06:39:28Z</dcterms:modified>
</cp:coreProperties>
</file>