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1D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2CFEFC-BB0A-4F07-B068-7319876A9070}" v="271" dt="2024-03-07T12:31:20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8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2545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67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3757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15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70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4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3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0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7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0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7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3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0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4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2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 i="1">
                <a:solidFill>
                  <a:schemeClr val="accent1"/>
                </a:solidFill>
              </a:rPr>
              <a:t>SPORTS ANALYSIS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B773-6731-A89F-472C-F166637F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800668" cy="1320800"/>
          </a:xfrm>
        </p:spPr>
        <p:txBody>
          <a:bodyPr>
            <a:normAutofit fontScale="90000"/>
          </a:bodyPr>
          <a:lstStyle/>
          <a:p>
            <a:r>
              <a:rPr lang="en-US" sz="4400" b="1" i="1" dirty="0">
                <a:solidFill>
                  <a:srgbClr val="F51DB8"/>
                </a:solidFill>
                <a:latin typeface="Angsana New"/>
                <a:ea typeface="+mj-lt"/>
                <a:cs typeface="+mj-lt"/>
              </a:rPr>
              <a:t>HIGHLIGHT TABLE - BOWLING STYLE WISE TOP 10W:</a:t>
            </a:r>
            <a:endParaRPr lang="en-US" sz="4400" b="1" i="1">
              <a:solidFill>
                <a:srgbClr val="F51DB8"/>
              </a:solidFill>
              <a:latin typeface="Angsana New"/>
              <a:cs typeface="Angsana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15D6E-1BBB-DBB0-1803-73516A72C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Identifies the top bowling performers based on the number of 10-wicket hauls.</a:t>
            </a:r>
            <a:endParaRPr lang="en-US" sz="3200" dirty="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r>
              <a:rPr lang="en-US" sz="32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Overlap feature for detailed insights into bowling styles and achievements.</a:t>
            </a:r>
            <a:endParaRPr lang="en-US" sz="3200" dirty="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endParaRPr lang="en-US" sz="4400" dirty="0">
              <a:latin typeface="Angsan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4249556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EE37-60B3-5E18-284A-0B5BB225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dirty="0">
                <a:solidFill>
                  <a:srgbClr val="F51DB8"/>
                </a:solidFill>
                <a:latin typeface="Angsana New"/>
                <a:ea typeface="+mj-lt"/>
                <a:cs typeface="+mj-lt"/>
              </a:rPr>
              <a:t>TREE MAP - TOP 10 PLAYERS CAREER AVG:</a:t>
            </a:r>
            <a:endParaRPr lang="en-US" sz="4400" b="1" i="1">
              <a:solidFill>
                <a:srgbClr val="F51DB8"/>
              </a:solidFill>
              <a:latin typeface="Angsana New"/>
              <a:cs typeface="Angsana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8514-B920-41DD-738A-E92D4C6B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Visualizes the career averages of top players, including batting average, centuries, runs, catches, and stumpings.</a:t>
            </a:r>
            <a:endParaRPr lang="en-US" sz="320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r>
              <a:rPr lang="en-US" sz="3200" err="1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Hoverlap</a:t>
            </a:r>
            <a:r>
              <a:rPr lang="en-US" sz="32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 feature for an in-depth view of individual player statistics.</a:t>
            </a:r>
            <a:endParaRPr lang="en-US" sz="320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endParaRPr lang="en-US" sz="4400" dirty="0">
              <a:latin typeface="Angsan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3475952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AEF0-2A23-F3C7-8C0D-37D03B43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dirty="0">
                <a:solidFill>
                  <a:srgbClr val="F51DB8"/>
                </a:solidFill>
                <a:latin typeface="Angsana New"/>
                <a:ea typeface="+mj-lt"/>
                <a:cs typeface="+mj-lt"/>
              </a:rPr>
              <a:t>BAR CHART - MATCH SHIFT WISE BATTING:</a:t>
            </a:r>
            <a:endParaRPr lang="en-US" sz="4400" b="1" i="1">
              <a:solidFill>
                <a:srgbClr val="F51DB8"/>
              </a:solidFill>
              <a:latin typeface="Angsana New"/>
              <a:cs typeface="Angsana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93909-E49E-CA64-3516-0635F59D7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Illustrates batting performances concerning match shifts.</a:t>
            </a:r>
            <a:endParaRPr lang="en-US" sz="3200" dirty="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r>
              <a:rPr lang="en-US" sz="320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Overlap feature for a granular view of batting trends during different shifts.</a:t>
            </a:r>
            <a:endParaRPr lang="en-US" sz="3200" dirty="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endParaRPr lang="en-US" sz="4400" dirty="0">
              <a:latin typeface="Angsan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1961298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0DD5-7680-4AD2-3B2B-FE6574D5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>
                <a:solidFill>
                  <a:srgbClr val="F51DB8"/>
                </a:solidFill>
                <a:latin typeface="Angsana New"/>
                <a:ea typeface="+mj-lt"/>
                <a:cs typeface="+mj-lt"/>
              </a:rPr>
              <a:t>TREE MAP - PLAYER INFO:</a:t>
            </a:r>
            <a:endParaRPr lang="en-US" sz="4400" b="1" i="1">
              <a:solidFill>
                <a:srgbClr val="F51DB8"/>
              </a:solidFill>
              <a:latin typeface="Angsana New"/>
              <a:cs typeface="Angsana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D8FAC-FDA9-9A4F-BFA7-3F1E37E1B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Provides a detailed overview of player information, including name, birthdate, age, and total not-outs.</a:t>
            </a:r>
            <a:endParaRPr lang="en-US" sz="280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r>
              <a:rPr lang="en-US" sz="28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Overlap feature for convenient exploration of player details.</a:t>
            </a:r>
            <a:endParaRPr lang="en-US" sz="280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endParaRPr lang="en-US" sz="4000" dirty="0">
              <a:latin typeface="Angsan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2574795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C1DE-B8AA-F778-5188-08A3A199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dirty="0">
                <a:solidFill>
                  <a:srgbClr val="F51DB8"/>
                </a:solidFill>
                <a:latin typeface="Angsana New"/>
                <a:ea typeface="+mj-lt"/>
                <a:cs typeface="+mj-lt"/>
              </a:rPr>
              <a:t>COUNT VALUES:</a:t>
            </a:r>
            <a:endParaRPr lang="en-US" sz="4400" b="1" i="1">
              <a:solidFill>
                <a:srgbClr val="F51DB8"/>
              </a:solidFill>
              <a:latin typeface="Angsana New"/>
              <a:cs typeface="Angsana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121E7-0439-4A51-BBE1-524F14F9D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Displays total centuries, total wickets, and total team matches.</a:t>
            </a:r>
            <a:endParaRPr lang="en-US" sz="3200" dirty="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r>
              <a:rPr lang="en-US" sz="32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Interactive filters for a customized exploration experience.</a:t>
            </a:r>
            <a:endParaRPr lang="en-US" sz="3200" dirty="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endParaRPr lang="en-US" sz="4400" dirty="0">
              <a:latin typeface="Angsan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1877575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0FF8-C0FD-0419-C90A-B5EF53D8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>
                <a:solidFill>
                  <a:srgbClr val="F51DB8"/>
                </a:solidFill>
                <a:latin typeface="Angsana New"/>
                <a:cs typeface="Angsana New"/>
              </a:rPr>
              <a:t>CONCLUSION:</a:t>
            </a:r>
            <a:endParaRPr lang="en-US" sz="4400" b="1" i="1" dirty="0">
              <a:solidFill>
                <a:srgbClr val="F51DB8"/>
              </a:solidFill>
              <a:latin typeface="Angsana New"/>
              <a:cs typeface="Angsana New"/>
            </a:endParaRPr>
          </a:p>
          <a:p>
            <a:endParaRPr lang="en-US" sz="4400" b="1" i="1" dirty="0">
              <a:solidFill>
                <a:srgbClr val="F51DB8"/>
              </a:solidFill>
              <a:latin typeface="Angsana New"/>
              <a:cs typeface="Angsana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7C197-8BB1-305E-7745-0CF57BEBE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solidFill>
                  <a:srgbClr val="F51DB8"/>
                </a:solidFill>
                <a:latin typeface="Angsana New"/>
                <a:cs typeface="Angsana New"/>
              </a:rPr>
              <a:t>Key Takeaways:</a:t>
            </a:r>
            <a:endParaRPr lang="en-US" sz="2800" dirty="0">
              <a:solidFill>
                <a:srgbClr val="F51DB8"/>
              </a:solidFill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6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The analysis offers comprehensive insights into player fitness and performance.</a:t>
            </a:r>
            <a:endParaRPr lang="en-US" sz="2600"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6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Informed decisions for player selection and strategic planning for the upcoming T20 game.</a:t>
            </a:r>
            <a:endParaRPr lang="en-US" sz="2600"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6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The interactive Tableau dashboard provides a user-friendly platform for data exploration.</a:t>
            </a:r>
            <a:endParaRPr lang="en-US" sz="2600"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6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Filter options enhance customization, allowing for dynamic analysis.</a:t>
            </a:r>
            <a:endParaRPr lang="en-US" sz="2600"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endParaRPr lang="en-US" sz="3800" dirty="0">
              <a:latin typeface="Angsan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1176767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47246A-D9C1-E9AA-A9CB-2A6DF979B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9" b="20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C2136B-77EC-41E9-BDB6-58A4AE14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33800"/>
            <a:ext cx="762000" cy="3124200"/>
          </a:xfrm>
          <a:custGeom>
            <a:avLst/>
            <a:gdLst>
              <a:gd name="connsiteX0" fmla="*/ 0 w 762000"/>
              <a:gd name="connsiteY0" fmla="*/ 0 h 3124200"/>
              <a:gd name="connsiteX1" fmla="*/ 762000 w 762000"/>
              <a:gd name="connsiteY1" fmla="*/ 3124200 h 3124200"/>
              <a:gd name="connsiteX2" fmla="*/ 0 w 762000"/>
              <a:gd name="connsiteY2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124200">
                <a:moveTo>
                  <a:pt x="0" y="0"/>
                </a:moveTo>
                <a:lnTo>
                  <a:pt x="762000" y="3124200"/>
                </a:lnTo>
                <a:lnTo>
                  <a:pt x="0" y="3124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5891F3-A5E2-4418-8950-25FA2B73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274002" y="4502552"/>
            <a:ext cx="2917998" cy="2355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1FCEB1-A7E1-417C-A7EF-AA30D5A08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3500" y="-16625"/>
            <a:ext cx="2667482" cy="6874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BCF2A6-1F18-4B68-B5D2-5B763ED4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923" y="-16625"/>
            <a:ext cx="1269077" cy="6874625"/>
          </a:xfrm>
          <a:custGeom>
            <a:avLst/>
            <a:gdLst>
              <a:gd name="connsiteX0" fmla="*/ 714894 w 1269077"/>
              <a:gd name="connsiteY0" fmla="*/ 0 h 6874625"/>
              <a:gd name="connsiteX1" fmla="*/ 1269077 w 1269077"/>
              <a:gd name="connsiteY1" fmla="*/ 16625 h 6874625"/>
              <a:gd name="connsiteX2" fmla="*/ 1269077 w 1269077"/>
              <a:gd name="connsiteY2" fmla="*/ 6874625 h 6874625"/>
              <a:gd name="connsiteX3" fmla="*/ 0 w 1269077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077" h="6874625">
                <a:moveTo>
                  <a:pt x="714894" y="0"/>
                </a:moveTo>
                <a:lnTo>
                  <a:pt x="1269077" y="16625"/>
                </a:lnTo>
                <a:lnTo>
                  <a:pt x="1269077" y="6874625"/>
                </a:lnTo>
                <a:lnTo>
                  <a:pt x="0" y="6874625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3A27FB-A693-4A75-951E-0C77CD98F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374" y="-16624"/>
            <a:ext cx="1983626" cy="6874625"/>
          </a:xfrm>
          <a:custGeom>
            <a:avLst/>
            <a:gdLst>
              <a:gd name="connsiteX0" fmla="*/ 0 w 1983626"/>
              <a:gd name="connsiteY0" fmla="*/ 0 h 6874625"/>
              <a:gd name="connsiteX1" fmla="*/ 1983626 w 1983626"/>
              <a:gd name="connsiteY1" fmla="*/ 0 h 6874625"/>
              <a:gd name="connsiteX2" fmla="*/ 1983626 w 1983626"/>
              <a:gd name="connsiteY2" fmla="*/ 6874625 h 6874625"/>
              <a:gd name="connsiteX3" fmla="*/ 1522181 w 1983626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3626" h="6874625">
                <a:moveTo>
                  <a:pt x="0" y="0"/>
                </a:moveTo>
                <a:lnTo>
                  <a:pt x="1983626" y="0"/>
                </a:lnTo>
                <a:lnTo>
                  <a:pt x="1983626" y="6874625"/>
                </a:lnTo>
                <a:lnTo>
                  <a:pt x="1522181" y="6874625"/>
                </a:lnTo>
                <a:close/>
              </a:path>
            </a:pathLst>
          </a:cu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2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9898-E8E4-C606-1C04-52BD56B9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dirty="0">
                <a:latin typeface="Angsana New"/>
                <a:cs typeface="Angsana New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4A3FE-202D-D45B-0E0F-CC2930DB4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solidFill>
                  <a:srgbClr val="F51DB8"/>
                </a:solidFill>
                <a:latin typeface="Angsana New"/>
                <a:cs typeface="Angsana New"/>
              </a:rPr>
              <a:t>Project Overview:</a:t>
            </a:r>
            <a:endParaRPr lang="en-US" sz="2800" dirty="0">
              <a:solidFill>
                <a:srgbClr val="F51DB8"/>
              </a:solidFill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6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The objective is to assess cricket player fitness and performance for an upcoming T20 game.</a:t>
            </a:r>
            <a:endParaRPr lang="en-US" sz="2600"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6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Data sourced from 12 Excel files with JSON-formatted raw data.</a:t>
            </a:r>
            <a:endParaRPr lang="en-US" sz="2600"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6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Implemented a meticulous cleaning process in </a:t>
            </a:r>
            <a:r>
              <a:rPr lang="en-US" sz="2600" err="1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Jupyter</a:t>
            </a:r>
            <a:r>
              <a:rPr lang="en-US" sz="26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 Notebook for robust analysis.</a:t>
            </a:r>
            <a:endParaRPr lang="en-US" sz="2600"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6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Visualized key insights through an interactive dashboard created in Tableau.</a:t>
            </a:r>
            <a:endParaRPr lang="en-US" sz="260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endParaRPr lang="en-US" sz="4000" dirty="0">
              <a:latin typeface="Angsan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168113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AA73-74A2-E473-6A52-8DE25488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dirty="0">
                <a:latin typeface="Angsana New"/>
                <a:cs typeface="Angsana New"/>
              </a:rPr>
              <a:t>DATA CLEANING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F368-0CBF-0C9D-9BEE-0DA48E6BB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solidFill>
                  <a:srgbClr val="F51DB8"/>
                </a:solidFill>
                <a:latin typeface="Angsana New"/>
                <a:cs typeface="Angsana New"/>
              </a:rPr>
              <a:t>Steps in </a:t>
            </a:r>
            <a:r>
              <a:rPr lang="en-US" sz="3600" b="1" err="1">
                <a:solidFill>
                  <a:srgbClr val="F51DB8"/>
                </a:solidFill>
                <a:latin typeface="Angsana New"/>
                <a:cs typeface="Angsana New"/>
              </a:rPr>
              <a:t>Jupyter</a:t>
            </a:r>
            <a:r>
              <a:rPr lang="en-US" sz="3600" b="1" dirty="0">
                <a:solidFill>
                  <a:srgbClr val="F51DB8"/>
                </a:solidFill>
                <a:latin typeface="Angsana New"/>
                <a:cs typeface="Angsana New"/>
              </a:rPr>
              <a:t> Notebook:</a:t>
            </a:r>
            <a:endParaRPr lang="en-US" sz="3600">
              <a:solidFill>
                <a:srgbClr val="F51DB8"/>
              </a:solidFill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400" b="1" dirty="0">
                <a:solidFill>
                  <a:srgbClr val="F51DB8"/>
                </a:solidFill>
                <a:latin typeface="Angsana New"/>
                <a:ea typeface="+mn-lt"/>
                <a:cs typeface="+mn-lt"/>
              </a:rPr>
              <a:t>JSON to </a:t>
            </a:r>
            <a:r>
              <a:rPr lang="en-US" sz="2400" b="1" err="1">
                <a:solidFill>
                  <a:srgbClr val="F51DB8"/>
                </a:solidFill>
                <a:latin typeface="Angsana New"/>
                <a:ea typeface="+mn-lt"/>
                <a:cs typeface="+mn-lt"/>
              </a:rPr>
              <a:t>DataFrame</a:t>
            </a:r>
            <a:r>
              <a:rPr lang="en-US" sz="2400" b="1" dirty="0">
                <a:solidFill>
                  <a:srgbClr val="F51DB8"/>
                </a:solidFill>
                <a:latin typeface="Angsana New"/>
                <a:ea typeface="+mn-lt"/>
                <a:cs typeface="+mn-lt"/>
              </a:rPr>
              <a:t>:</a:t>
            </a:r>
            <a:r>
              <a:rPr lang="en-US" sz="2400" dirty="0">
                <a:solidFill>
                  <a:srgbClr val="F51DB8"/>
                </a:solidFill>
                <a:latin typeface="Angsana New"/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Transformed raw JSON format into a structured </a:t>
            </a:r>
            <a:r>
              <a:rPr lang="en-US" sz="2400" err="1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DataFrame</a:t>
            </a:r>
            <a:r>
              <a:rPr lang="en-US" sz="24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.</a:t>
            </a:r>
            <a:endParaRPr lang="en-US" sz="2400"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400" b="1" dirty="0">
                <a:solidFill>
                  <a:srgbClr val="F51DB8"/>
                </a:solidFill>
                <a:latin typeface="Angsana New"/>
                <a:ea typeface="+mn-lt"/>
                <a:cs typeface="+mn-lt"/>
              </a:rPr>
              <a:t>Data Cleaning:</a:t>
            </a:r>
            <a:r>
              <a:rPr lang="en-US" sz="24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 Removed irrelevant data and handled null values systematically.</a:t>
            </a:r>
            <a:endParaRPr lang="en-US" sz="2400"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400" b="1" dirty="0">
                <a:solidFill>
                  <a:srgbClr val="F51DB8"/>
                </a:solidFill>
                <a:latin typeface="Angsana New"/>
                <a:ea typeface="+mn-lt"/>
                <a:cs typeface="+mn-lt"/>
              </a:rPr>
              <a:t>Concatenation:</a:t>
            </a:r>
            <a:r>
              <a:rPr lang="en-US" sz="24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 Merged individual </a:t>
            </a:r>
            <a:r>
              <a:rPr lang="en-US" sz="2400" err="1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DataFrames</a:t>
            </a:r>
            <a:r>
              <a:rPr lang="en-US" sz="24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 into a consolidated dataset.</a:t>
            </a:r>
            <a:endParaRPr lang="en-US" sz="2400"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400" b="1" dirty="0">
                <a:solidFill>
                  <a:srgbClr val="F51DB8"/>
                </a:solidFill>
                <a:latin typeface="Angsana New"/>
                <a:ea typeface="+mn-lt"/>
                <a:cs typeface="+mn-lt"/>
              </a:rPr>
              <a:t>Excel Export:</a:t>
            </a:r>
            <a:r>
              <a:rPr lang="en-US" sz="2400" dirty="0">
                <a:solidFill>
                  <a:srgbClr val="F51DB8"/>
                </a:solidFill>
                <a:latin typeface="Angsana New"/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Converted the unified </a:t>
            </a:r>
            <a:r>
              <a:rPr lang="en-US" sz="2400" err="1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DataFrame</a:t>
            </a:r>
            <a:r>
              <a:rPr lang="en-US" sz="24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 into an Excel file for accessibility.</a:t>
            </a:r>
            <a:endParaRPr lang="en-US" sz="240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0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5C045E-9A14-19C4-9406-8FEBD9309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 i="1">
                <a:solidFill>
                  <a:schemeClr val="accent1"/>
                </a:solidFill>
              </a:rPr>
              <a:t>TABLEAU DASHBOARD</a:t>
            </a:r>
          </a:p>
        </p:txBody>
      </p:sp>
    </p:spTree>
    <p:extLst>
      <p:ext uri="{BB962C8B-B14F-4D97-AF65-F5344CB8AC3E}">
        <p14:creationId xmlns:p14="http://schemas.microsoft.com/office/powerpoint/2010/main" val="1812916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530FEC-AD6A-7C14-A63F-785D63EDE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13" y="476674"/>
            <a:ext cx="11231230" cy="590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8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6294-EC90-6464-1FB9-369791E1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i="1" dirty="0">
                <a:solidFill>
                  <a:srgbClr val="F51DB8"/>
                </a:solidFill>
                <a:latin typeface="Angsana New"/>
                <a:ea typeface="+mj-lt"/>
                <a:cs typeface="+mj-lt"/>
              </a:rPr>
              <a:t>BAR CHART - TOP 10 PLAYERS WITH BATTING AVG:</a:t>
            </a:r>
            <a:endParaRPr lang="en-US" sz="4400" b="1" i="1">
              <a:solidFill>
                <a:srgbClr val="F51DB8"/>
              </a:solidFill>
              <a:latin typeface="Angsana New"/>
              <a:cs typeface="Angsana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7C4A1-92E6-701D-C164-288C8A6AF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Enables quick identification of top-performing players by showcasing their batting averages.</a:t>
            </a:r>
            <a:endParaRPr lang="en-US" sz="3200" dirty="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r>
              <a:rPr lang="en-US" sz="32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Hover over the bars to reveal player names and corresponding batting averages.</a:t>
            </a:r>
            <a:endParaRPr lang="en-US" sz="3200" dirty="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endParaRPr lang="en-US" sz="4400" dirty="0">
              <a:latin typeface="Angsan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393258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A99F-8B55-7AD5-FAB3-2A6ECAC9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i="1" dirty="0">
                <a:solidFill>
                  <a:srgbClr val="F51DB8"/>
                </a:solidFill>
                <a:latin typeface="Angsana New"/>
                <a:ea typeface="+mj-lt"/>
                <a:cs typeface="+mj-lt"/>
              </a:rPr>
              <a:t>HIGHLIGHT TABLE - BATTING STYLE WISE TOP 4S:</a:t>
            </a:r>
            <a:endParaRPr lang="en-US" sz="4400" b="1" i="1">
              <a:solidFill>
                <a:srgbClr val="F51DB8"/>
              </a:solidFill>
              <a:latin typeface="Angsana New"/>
              <a:cs typeface="Angsana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A43E0-5C16-9DE1-D802-2ADE08BC6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Highlights the batting style and sums up the top 4s for each playing style.</a:t>
            </a:r>
            <a:endParaRPr lang="en-US" sz="3600" dirty="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r>
              <a:rPr lang="en-US" sz="36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User-friendly overlap feature for seamless exploration.</a:t>
            </a:r>
            <a:endParaRPr lang="en-US" sz="3600" dirty="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endParaRPr lang="en-US" sz="4800" dirty="0">
              <a:latin typeface="Angsan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314992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A954-E98C-FF58-EAC3-1C424234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i="1" dirty="0">
                <a:solidFill>
                  <a:srgbClr val="F51DB8"/>
                </a:solidFill>
                <a:latin typeface="Angsana New"/>
                <a:ea typeface="+mj-lt"/>
                <a:cs typeface="+mj-lt"/>
              </a:rPr>
              <a:t>GEOGRAPHIC CHART - COUNTRY WISE MATCH SHIFT &amp; 100S:</a:t>
            </a:r>
            <a:endParaRPr lang="en-US" sz="4400" b="1" i="1">
              <a:solidFill>
                <a:srgbClr val="F51DB8"/>
              </a:solidFill>
              <a:latin typeface="Angsana New"/>
              <a:cs typeface="Angsana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0614-3E5C-916C-94D6-8A868D1E7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Displays the correlation between a country's match shift and the number of centuries scored.</a:t>
            </a:r>
            <a:endParaRPr lang="en-US" sz="3200" dirty="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r>
              <a:rPr lang="en-US" sz="32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Hover over data points for precise information on country name, match shift, and total centuries.</a:t>
            </a:r>
            <a:endParaRPr lang="en-US" sz="3200" dirty="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endParaRPr lang="en-US" sz="4400" dirty="0">
              <a:latin typeface="Angsan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17859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7216-AC3C-B624-ACAE-E30FA8B8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dirty="0">
                <a:solidFill>
                  <a:srgbClr val="F51DB8"/>
                </a:solidFill>
                <a:latin typeface="Angsana New"/>
                <a:ea typeface="+mj-lt"/>
                <a:cs typeface="+mj-lt"/>
              </a:rPr>
              <a:t>PIE CHART - COUNTRY WISE BOWLING:</a:t>
            </a:r>
            <a:endParaRPr lang="en-US" sz="4400" b="1" i="1">
              <a:solidFill>
                <a:srgbClr val="F51DB8"/>
              </a:solidFill>
              <a:latin typeface="Angsana New"/>
              <a:cs typeface="Angsana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DFBD6-145C-A336-4A9A-BE4F1FB5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Offers a visual representation of bowling performance by country.</a:t>
            </a:r>
            <a:endParaRPr lang="en-US" sz="3200" dirty="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r>
              <a:rPr lang="en-US" sz="32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User-friendly overlap feature provides details on the top bowling type, country, and wickets taken.</a:t>
            </a:r>
            <a:endParaRPr lang="en-US" sz="3200" dirty="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endParaRPr lang="en-US" sz="4400" dirty="0">
              <a:latin typeface="Angsan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31935446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SPORTS ANALYSIS</vt:lpstr>
      <vt:lpstr>INTRODUCTION</vt:lpstr>
      <vt:lpstr>DATA CLEANING PROCESS</vt:lpstr>
      <vt:lpstr>TABLEAU DASHBOARD</vt:lpstr>
      <vt:lpstr>PowerPoint Presentation</vt:lpstr>
      <vt:lpstr>BAR CHART - TOP 10 PLAYERS WITH BATTING AVG:</vt:lpstr>
      <vt:lpstr>HIGHLIGHT TABLE - BATTING STYLE WISE TOP 4S:</vt:lpstr>
      <vt:lpstr>GEOGRAPHIC CHART - COUNTRY WISE MATCH SHIFT &amp; 100S:</vt:lpstr>
      <vt:lpstr>PIE CHART - COUNTRY WISE BOWLING:</vt:lpstr>
      <vt:lpstr>HIGHLIGHT TABLE - BOWLING STYLE WISE TOP 10W:</vt:lpstr>
      <vt:lpstr>TREE MAP - TOP 10 PLAYERS CAREER AVG:</vt:lpstr>
      <vt:lpstr>BAR CHART - MATCH SHIFT WISE BATTING:</vt:lpstr>
      <vt:lpstr>TREE MAP - PLAYER INFO:</vt:lpstr>
      <vt:lpstr>COUNT VALUES:</vt:lpstr>
      <vt:lpstr>CONCLUSION: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109</cp:revision>
  <dcterms:created xsi:type="dcterms:W3CDTF">2013-07-15T20:26:40Z</dcterms:created>
  <dcterms:modified xsi:type="dcterms:W3CDTF">2024-03-07T12:32:04Z</dcterms:modified>
</cp:coreProperties>
</file>