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26"/>
  <c:pivotSource>
    <c:name>[employee_data (1).csv]Sheet1!PivotTable1</c:name>
    <c:fmtId val="-1"/>
  </c:pivotSource>
  <c:chart>
    <c:title>
      <c:tx>
        <c:rich>
          <a:bodyPr/>
          <a:lstStyle/>
          <a:p>
            <a:pPr>
              <a:defRPr/>
            </a:pPr>
            <a:r>
              <a:rPr lang="en-US" dirty="0" smtClean="0"/>
              <a:t>SALARY COMPARISON</a:t>
            </a:r>
            <a:endParaRPr lang="en-US" dirty="0"/>
          </a:p>
        </c:rich>
      </c:tx>
      <c:layout>
        <c:manualLayout>
          <c:xMode val="edge"/>
          <c:yMode val="edge"/>
          <c:x val="0.33858303708015186"/>
          <c:y val="0.02941175713762619"/>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smtClean="0"/>
                  <a:t>DEPARTMENTS</a:t>
                </a:r>
                <a:endParaRPr lang="en-US" dirty="0"/>
              </a:p>
            </c:rich>
          </c:tx>
          <c:layout/>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showDLblsOverMax val="0"/>
    <c:extLs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6"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p:bgPr>
    </p:bg>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304800" y="457200"/>
            <a:ext cx="8991600" cy="386003"/>
          </a:xfrm>
          <a:prstGeom prst="rect"/>
        </p:spPr>
        <p:txBody>
          <a:bodyPr bIns="0" lIns="0" rIns="0" rtlCol="0" tIns="16510" vert="horz" wrap="square">
            <a:spAutoFit/>
          </a:bodyPr>
          <a:p>
            <a:pPr algn="l"/>
            <a:r>
              <a:rPr b="1" dirty="0" sz="2400" lang="en-US" smtClean="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dirty="0" sz="2400" lang="en-IN">
              <a:solidFill>
                <a:srgbClr val="7030A0"/>
              </a:solidFill>
              <a:latin typeface="Times New Roman" panose="02020603050405020304" pitchFamily="18" charset="0"/>
              <a:cs typeface="Times New Roman" panose="02020603050405020304" pitchFamily="18" charset="0"/>
            </a:endParaRPr>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40" name="TextBox 13"/>
          <p:cNvSpPr txBox="1"/>
          <p:nvPr/>
        </p:nvSpPr>
        <p:spPr>
          <a:xfrm>
            <a:off x="0" y="3032442"/>
            <a:ext cx="9906000" cy="1869439"/>
          </a:xfrm>
          <a:prstGeom prst="rect"/>
          <a:noFill/>
        </p:spPr>
        <p:txBody>
          <a:bodyPr rtlCol="0" wrap="square">
            <a:spAutoFit/>
          </a:bodyPr>
          <a:p>
            <a:r>
              <a:rPr dirty="0" sz="2400" lang="en-US"/>
              <a:t>STUDENT </a:t>
            </a:r>
            <a:r>
              <a:rPr dirty="0" sz="2400" lang="en-US" smtClean="0"/>
              <a:t>NAME : </a:t>
            </a:r>
            <a:r>
              <a:rPr b="1" dirty="0" sz="2400" lang="en-US" smtClean="0"/>
              <a:t>D</a:t>
            </a:r>
            <a:r>
              <a:rPr b="1" dirty="0" sz="2400" lang="en-US" smtClean="0"/>
              <a:t>e</a:t>
            </a:r>
            <a:r>
              <a:rPr b="1" dirty="0" sz="2400" lang="en-US" smtClean="0"/>
              <a:t>v</a:t>
            </a:r>
            <a:r>
              <a:rPr b="1" dirty="0" sz="2400" lang="en-US" smtClean="0"/>
              <a:t>a</a:t>
            </a:r>
            <a:r>
              <a:rPr b="1" dirty="0" sz="2400" lang="en-US" smtClean="0"/>
              <a:t> </a:t>
            </a:r>
            <a:r>
              <a:rPr b="1" dirty="0" sz="2400" lang="en-US" smtClean="0"/>
              <a:t>d</a:t>
            </a:r>
            <a:r>
              <a:rPr b="1" dirty="0" sz="2400" lang="en-US" smtClean="0"/>
              <a:t>h</a:t>
            </a:r>
            <a:r>
              <a:rPr b="1" dirty="0" sz="2400" lang="en-US" smtClean="0"/>
              <a:t>a</a:t>
            </a:r>
            <a:r>
              <a:rPr b="1" dirty="0" sz="2400" lang="en-US" smtClean="0"/>
              <a:t>r</a:t>
            </a:r>
            <a:r>
              <a:rPr b="1" dirty="0" sz="2400" lang="en-US" smtClean="0"/>
              <a:t>shini</a:t>
            </a:r>
            <a:r>
              <a:rPr b="1" dirty="0" sz="2400" lang="en-US" smtClean="0"/>
              <a:t>.</a:t>
            </a:r>
            <a:r>
              <a:rPr b="1" dirty="0" sz="2400" lang="en-US" smtClean="0"/>
              <a:t>G</a:t>
            </a:r>
            <a:endParaRPr b="1" dirty="0" sz="2400" lang="en-US"/>
          </a:p>
          <a:p>
            <a:r>
              <a:rPr dirty="0" sz="2400" lang="en-US"/>
              <a:t>REGISTER </a:t>
            </a:r>
            <a:r>
              <a:rPr dirty="0" sz="2400" lang="en-US" smtClean="0"/>
              <a:t>NO : </a:t>
            </a:r>
            <a:r>
              <a:rPr b="1" dirty="0" sz="2400" lang="en-US" smtClean="0"/>
              <a:t>1</a:t>
            </a:r>
            <a:r>
              <a:rPr b="1" dirty="0" sz="2400" lang="en-US" smtClean="0"/>
              <a:t>2</a:t>
            </a:r>
            <a:r>
              <a:rPr b="1" dirty="0" sz="2400" lang="en-US" smtClean="0"/>
              <a:t>2</a:t>
            </a:r>
            <a:r>
              <a:rPr b="1" dirty="0" sz="2400" lang="en-US" smtClean="0"/>
              <a:t>2</a:t>
            </a:r>
            <a:r>
              <a:rPr b="1" dirty="0" sz="2400" lang="en-US" smtClean="0"/>
              <a:t>0</a:t>
            </a:r>
            <a:r>
              <a:rPr b="1" dirty="0" sz="2400" lang="en-US" smtClean="0"/>
              <a:t>4</a:t>
            </a:r>
            <a:r>
              <a:rPr b="1" dirty="0" sz="2400" lang="en-US" smtClean="0"/>
              <a:t>5</a:t>
            </a:r>
            <a:r>
              <a:rPr b="1" dirty="0" sz="2400" lang="en-US" smtClean="0"/>
              <a:t>3</a:t>
            </a:r>
            <a:r>
              <a:rPr b="1" dirty="0" sz="2400" lang="en-US" smtClean="0"/>
              <a:t>9</a:t>
            </a:r>
            <a:r>
              <a:rPr b="1" dirty="0" sz="2400" lang="en-US" smtClean="0"/>
              <a:t>/</a:t>
            </a:r>
            <a:r>
              <a:rPr b="1" dirty="0" sz="2400" lang="en-US" smtClean="0"/>
              <a:t>C</a:t>
            </a:r>
            <a:r>
              <a:rPr b="1" dirty="0" sz="2400" lang="en-US" smtClean="0"/>
              <a:t>B</a:t>
            </a:r>
            <a:r>
              <a:rPr b="1" dirty="0" sz="2400" lang="en-US" smtClean="0"/>
              <a:t>D</a:t>
            </a:r>
            <a:r>
              <a:rPr b="1" dirty="0" sz="2400" lang="en-US" smtClean="0"/>
              <a:t>0</a:t>
            </a:r>
            <a:r>
              <a:rPr b="1" dirty="0" sz="2400" lang="en-US" smtClean="0"/>
              <a:t>4</a:t>
            </a:r>
            <a:r>
              <a:rPr b="1" dirty="0" sz="2400" lang="en-US" smtClean="0"/>
              <a:t>0</a:t>
            </a:r>
            <a:r>
              <a:rPr b="1" dirty="0" sz="2400" lang="en-US" smtClean="0"/>
              <a:t>3</a:t>
            </a:r>
            <a:r>
              <a:rPr b="1" dirty="0" sz="2400" lang="en-US" smtClean="0"/>
              <a:t>D</a:t>
            </a:r>
            <a:r>
              <a:rPr b="1" dirty="0" sz="2400" lang="en-US" smtClean="0"/>
              <a:t>7</a:t>
            </a:r>
            <a:r>
              <a:rPr b="1" dirty="0" sz="2400" lang="en-US" smtClean="0"/>
              <a:t>6</a:t>
            </a:r>
            <a:r>
              <a:rPr b="1" dirty="0" sz="2400" lang="en-US" smtClean="0"/>
              <a:t>B</a:t>
            </a:r>
            <a:r>
              <a:rPr b="1" dirty="0" sz="2400" lang="en-US" smtClean="0"/>
              <a:t>8</a:t>
            </a:r>
            <a:r>
              <a:rPr b="1" dirty="0" sz="2400" lang="en-US" smtClean="0"/>
              <a:t>1</a:t>
            </a:r>
            <a:r>
              <a:rPr b="1" dirty="0" sz="2400" lang="en-US" smtClean="0"/>
              <a:t>B</a:t>
            </a:r>
            <a:r>
              <a:rPr b="1" dirty="0" sz="2400" lang="en-US" smtClean="0"/>
              <a:t>5</a:t>
            </a:r>
            <a:r>
              <a:rPr b="1" dirty="0" sz="2400" lang="en-US" smtClean="0"/>
              <a:t>A</a:t>
            </a:r>
            <a:r>
              <a:rPr b="1" dirty="0" sz="2400" lang="en-US" smtClean="0"/>
              <a:t>B</a:t>
            </a:r>
            <a:r>
              <a:rPr b="1" dirty="0" sz="2400" lang="en-US" smtClean="0"/>
              <a:t>6</a:t>
            </a:r>
            <a:r>
              <a:rPr b="1" dirty="0" sz="2400" lang="en-US" smtClean="0"/>
              <a:t>0</a:t>
            </a:r>
            <a:r>
              <a:rPr b="1" dirty="0" sz="2400" lang="en-US" smtClean="0"/>
              <a:t>4</a:t>
            </a:r>
            <a:r>
              <a:rPr b="1" dirty="0" sz="2400" lang="en-US" smtClean="0"/>
              <a:t>F</a:t>
            </a:r>
            <a:r>
              <a:rPr b="1" dirty="0" sz="2400" lang="en-US" smtClean="0"/>
              <a:t>B</a:t>
            </a:r>
            <a:r>
              <a:rPr b="1" dirty="0" sz="2400" lang="en-US" smtClean="0"/>
              <a:t>9</a:t>
            </a:r>
            <a:r>
              <a:rPr b="1" dirty="0" sz="2400" lang="en-US" smtClean="0"/>
              <a:t>8</a:t>
            </a:r>
            <a:r>
              <a:rPr b="1" dirty="0" sz="2400" lang="en-US" smtClean="0"/>
              <a:t>0</a:t>
            </a:r>
            <a:r>
              <a:rPr b="1" dirty="0" sz="2400" lang="en-US" smtClean="0"/>
              <a:t>A</a:t>
            </a:r>
            <a:r>
              <a:rPr b="1" dirty="0" sz="2400" lang="en-US" smtClean="0"/>
              <a:t>0</a:t>
            </a:r>
            <a:r>
              <a:rPr b="1" dirty="0" sz="2400" lang="en-US" smtClean="0"/>
              <a:t>7</a:t>
            </a:r>
            <a:r>
              <a:rPr b="1" dirty="0" sz="2400" lang="en-US" smtClean="0"/>
              <a:t>7</a:t>
            </a:r>
            <a:r>
              <a:rPr b="1" dirty="0" sz="2400" lang="en-US" smtClean="0"/>
              <a:t>2</a:t>
            </a:r>
            <a:r>
              <a:rPr b="1" dirty="0" sz="2400" lang="en-US" smtClean="0"/>
              <a:t>A</a:t>
            </a:r>
            <a:r>
              <a:rPr b="1" dirty="0" sz="2400" lang="en-US" smtClean="0"/>
              <a:t>6</a:t>
            </a:r>
            <a:endParaRPr b="1" dirty="0" sz="2400" lang="en-US"/>
          </a:p>
          <a:p>
            <a:r>
              <a:rPr dirty="0" sz="2400" lang="en-US" smtClean="0"/>
              <a:t>DEPARTMENT : </a:t>
            </a:r>
            <a:r>
              <a:rPr b="1" dirty="0" sz="2400" lang="en-US" smtClean="0"/>
              <a:t>B.com CO</a:t>
            </a:r>
            <a:r>
              <a:rPr b="1" dirty="0" sz="2400" lang="en-US" smtClean="0"/>
              <a:t>R</a:t>
            </a:r>
            <a:r>
              <a:rPr b="1" dirty="0" sz="2400" lang="en-US" smtClean="0"/>
              <a:t>P</a:t>
            </a:r>
            <a:r>
              <a:rPr b="1" dirty="0" sz="2400" lang="en-US" smtClean="0"/>
              <a:t>R</a:t>
            </a:r>
            <a:r>
              <a:rPr b="1" dirty="0" sz="2400" lang="en-US" smtClean="0"/>
              <a:t>A</a:t>
            </a:r>
            <a:r>
              <a:rPr b="1" dirty="0" sz="2400" lang="en-US" smtClean="0"/>
              <a:t>T</a:t>
            </a:r>
            <a:r>
              <a:rPr b="1" dirty="0" sz="2400" lang="en-US" smtClean="0"/>
              <a:t>E</a:t>
            </a:r>
            <a:r>
              <a:rPr b="1" dirty="0" sz="2400" lang="en-US" smtClean="0"/>
              <a:t> </a:t>
            </a:r>
            <a:r>
              <a:rPr b="1" dirty="0" sz="2400" lang="en-US" smtClean="0"/>
              <a:t>S</a:t>
            </a:r>
            <a:r>
              <a:rPr b="1" dirty="0" sz="2400" lang="en-US" smtClean="0"/>
              <a:t>E</a:t>
            </a:r>
            <a:r>
              <a:rPr b="1" dirty="0" sz="2400" lang="en-US" smtClean="0"/>
              <a:t>C</a:t>
            </a:r>
            <a:r>
              <a:rPr b="1" dirty="0" sz="2400" lang="en-US" smtClean="0"/>
              <a:t>R</a:t>
            </a:r>
            <a:r>
              <a:rPr b="1" dirty="0" sz="2400" lang="en-US" smtClean="0"/>
              <a:t>ETARY </a:t>
            </a:r>
            <a:r>
              <a:rPr b="1" dirty="0" sz="2400" lang="en-US" smtClean="0"/>
              <a:t>S</a:t>
            </a:r>
            <a:r>
              <a:rPr b="1" dirty="0" sz="2400" lang="en-US" smtClean="0"/>
              <a:t>H</a:t>
            </a:r>
            <a:r>
              <a:rPr b="1" dirty="0" sz="2400" lang="en-US" smtClean="0"/>
              <a:t>I</a:t>
            </a:r>
            <a:r>
              <a:rPr b="1" dirty="0" sz="2400" lang="en-US" smtClean="0"/>
              <a:t>P</a:t>
            </a:r>
            <a:endParaRPr b="1" dirty="0" sz="2400" lang="en-US"/>
          </a:p>
          <a:p>
            <a:r>
              <a:rPr dirty="0" sz="2400" lang="en-US" smtClean="0"/>
              <a:t>COLLEGE </a:t>
            </a:r>
            <a:r>
              <a:rPr dirty="0" sz="2400" lang="en-US" smtClean="0"/>
              <a:t>: </a:t>
            </a:r>
            <a:r>
              <a:rPr b="1" dirty="0" sz="2400" lang="en-US" smtClean="0"/>
              <a:t>K</a:t>
            </a:r>
            <a:r>
              <a:rPr b="1" dirty="0" sz="2400" lang="en-US" smtClean="0"/>
              <a:t>a</a:t>
            </a:r>
            <a:r>
              <a:rPr b="1" dirty="0" sz="2400" lang="en-US" smtClean="0"/>
              <a:t>n</a:t>
            </a:r>
            <a:r>
              <a:rPr b="1" dirty="0" sz="2400" lang="en-US" smtClean="0"/>
              <a:t>c</a:t>
            </a:r>
            <a:r>
              <a:rPr b="1" dirty="0" sz="2400" lang="en-US" smtClean="0"/>
              <a:t>h</a:t>
            </a:r>
            <a:r>
              <a:rPr b="1" dirty="0" sz="2400" lang="en-US" smtClean="0"/>
              <a:t>i </a:t>
            </a:r>
            <a:r>
              <a:rPr b="1" dirty="0" sz="2400" lang="en-US" smtClean="0"/>
              <a:t>s</a:t>
            </a:r>
            <a:r>
              <a:rPr b="1" dirty="0" sz="2400" lang="en-US" smtClean="0"/>
              <a:t>r</a:t>
            </a:r>
            <a:r>
              <a:rPr b="1" dirty="0" sz="2400" lang="en-US" smtClean="0"/>
              <a:t>i</a:t>
            </a:r>
            <a:r>
              <a:rPr b="1" dirty="0" sz="2400" lang="en-US" smtClean="0"/>
              <a:t> </a:t>
            </a:r>
            <a:r>
              <a:rPr b="1" dirty="0" sz="2400" lang="en-US" smtClean="0"/>
              <a:t>m</a:t>
            </a:r>
            <a:r>
              <a:rPr b="1" dirty="0" sz="2400" lang="en-US" smtClean="0"/>
              <a:t>a</a:t>
            </a:r>
            <a:r>
              <a:rPr b="1" dirty="0" sz="2400" lang="en-US" smtClean="0"/>
              <a:t>g</a:t>
            </a:r>
            <a:r>
              <a:rPr b="1" dirty="0" sz="2400" lang="en-US" smtClean="0"/>
              <a:t>a</a:t>
            </a:r>
            <a:r>
              <a:rPr b="1" dirty="0" sz="2400" lang="en-US" smtClean="0"/>
              <a:t>l</a:t>
            </a:r>
            <a:r>
              <a:rPr b="1" dirty="0" sz="2400" lang="en-US" smtClean="0"/>
              <a:t>akshmi </a:t>
            </a:r>
            <a:r>
              <a:rPr b="1" dirty="0" sz="2400" lang="en-US" smtClean="0"/>
              <a:t>arts </a:t>
            </a:r>
            <a:r>
              <a:rPr b="1" dirty="0" sz="2400" lang="en-US" smtClean="0"/>
              <a:t>and </a:t>
            </a:r>
            <a:r>
              <a:rPr b="1" dirty="0" sz="2400" lang="en-US" smtClean="0"/>
              <a:t>science </a:t>
            </a:r>
            <a:r>
              <a:rPr b="1" dirty="0" sz="2400" lang="en-US" smtClean="0"/>
              <a:t>college </a:t>
            </a:r>
            <a:r>
              <a:rPr b="1" dirty="0" sz="2400" lang="en-US" smtClean="0"/>
              <a:t>for </a:t>
            </a:r>
            <a:r>
              <a:rPr b="1" dirty="0" sz="2400" lang="en-US" smtClean="0"/>
              <a:t>women </a:t>
            </a:r>
            <a:r>
              <a:rPr b="1" dirty="0" sz="2400" lang="en-US" smtClean="0"/>
              <a:t>Arpakkam </a:t>
            </a:r>
            <a:r>
              <a:rPr b="1" dirty="0" sz="2400" lang="en-US" smtClean="0"/>
              <a:t>Kanchipuram </a:t>
            </a:r>
            <a:r>
              <a:rPr dirty="0" sz="2400" lang="en-US"/>
              <a:t>           </a:t>
            </a:r>
            <a:endParaRPr b="1" dirty="0" sz="2400" lang="en-US"/>
          </a:p>
        </p:txBody>
      </p:sp>
      <p:sp>
        <p:nvSpPr>
          <p:cNvPr id="1048713" name=""/>
          <p:cNvSpPr txBox="1"/>
          <p:nvPr/>
        </p:nvSpPr>
        <p:spPr>
          <a:xfrm>
            <a:off x="4096000" y="8077096"/>
            <a:ext cx="4000000" cy="510540"/>
          </a:xfrm>
          <a:prstGeom prst="rect"/>
          <a:noFill/>
          <a:ln>
            <a:noFill/>
            <a:prstDash val="solid"/>
          </a:ln>
        </p:spPr>
        <p:txBody>
          <a:bodyPr rtlCol="0" wrap="square">
            <a:spAutoFit/>
          </a:bodyPr>
          <a:p>
            <a:r>
              <a:rPr sz="2800" lang="en-IN">
                <a:solidFill>
                  <a:srgbClr val="000000"/>
                </a:solidFill>
              </a:rPr>
              <a:t/>
            </a:r>
            <a:endParaRPr sz="2800" lang="en-IN">
              <a:solidFill>
                <a:srgbClr val="000000"/>
              </a:solidFill>
            </a:endParaRPr>
          </a:p>
        </p:txBody>
      </p:sp>
      <p:sp>
        <p:nvSpPr>
          <p:cNvPr id="1048715" name=""/>
          <p:cNvSpPr txBox="1"/>
          <p:nvPr/>
        </p:nvSpPr>
        <p:spPr>
          <a:xfrm>
            <a:off x="3419725" y="782182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45" name=""/>
          <p:cNvSpPr txBox="1"/>
          <p:nvPr/>
        </p:nvSpPr>
        <p:spPr>
          <a:xfrm>
            <a:off x="3419724" y="782182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ipe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8CC00"/>
        </a:solidFill>
      </p:bgPr>
    </p:bg>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object 8"/>
          <p:cNvSpPr txBox="1"/>
          <p:nvPr/>
        </p:nvSpPr>
        <p:spPr>
          <a:xfrm>
            <a:off x="685800" y="1295400"/>
            <a:ext cx="8099426" cy="752129"/>
          </a:xfrm>
          <a:prstGeom prst="rect"/>
        </p:spPr>
        <p:txBody>
          <a:bodyPr bIns="0" lIns="0" rIns="0" rtlCol="0" tIns="13335" vert="horz" wrap="square">
            <a:spAutoFit/>
          </a:bodyPr>
          <a:p>
            <a:r>
              <a:rPr b="1" dirty="0" sz="4800" lang="en-US" smtClean="0">
                <a:solidFill>
                  <a:srgbClr val="0D0D0D"/>
                </a:solidFill>
                <a:latin typeface="Times New Roman" panose="02020603050405020304" pitchFamily="18" charset="0"/>
                <a:cs typeface="Times New Roman" panose="02020603050405020304" pitchFamily="18" charset="0"/>
              </a:rPr>
              <a:t>REFINE AND CALIBRATE</a:t>
            </a: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2"/>
          <p:cNvSpPr txBox="1"/>
          <p:nvPr/>
        </p:nvSpPr>
        <p:spPr>
          <a:xfrm>
            <a:off x="609600" y="2667000"/>
            <a:ext cx="9144000" cy="1424940"/>
          </a:xfrm>
          <a:prstGeom prst="rect"/>
          <a:noFill/>
        </p:spPr>
        <p:txBody>
          <a:bodyPr wrap="square">
            <a:spAutoFit/>
          </a:bodyPr>
          <a:p>
            <a:r>
              <a:rPr dirty="0" lang="en-US" smtClean="0"/>
              <a:t>Refine and </a:t>
            </a:r>
            <a:r>
              <a:rPr dirty="0" lang="en-US" smtClean="0"/>
              <a:t>calibrate This </a:t>
            </a:r>
            <a:r>
              <a:rPr dirty="0" lang="en-US" smtClean="0"/>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dirty="0" lang="en-US"/>
          </a:p>
        </p:txBody>
      </p:sp>
      <p:sp>
        <p:nvSpPr>
          <p:cNvPr id="1048724" name=""/>
          <p:cNvSpPr txBox="1"/>
          <p:nvPr/>
        </p:nvSpPr>
        <p:spPr>
          <a:xfrm>
            <a:off x="3181599" y="770626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4" name=""/>
          <p:cNvSpPr txBox="1"/>
          <p:nvPr/>
        </p:nvSpPr>
        <p:spPr>
          <a:xfrm>
            <a:off x="3399477" y="821680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1"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3" name="object 8"/>
          <p:cNvSpPr txBox="1"/>
          <p:nvPr/>
        </p:nvSpPr>
        <p:spPr>
          <a:xfrm>
            <a:off x="685800" y="1371600"/>
            <a:ext cx="8251826" cy="629018"/>
          </a:xfrm>
          <a:prstGeom prst="rect"/>
        </p:spPr>
        <p:txBody>
          <a:bodyPr bIns="0" lIns="0" rIns="0" rtlCol="0" tIns="13335" vert="horz" wrap="square">
            <a:spAutoFit/>
          </a:bodyPr>
          <a:p>
            <a:r>
              <a:rPr b="1" dirty="0" sz="4000" lang="en-IN" smtClean="0">
                <a:latin typeface="Times New Roman" panose="02020603050405020304" pitchFamily="18" charset="0"/>
                <a:cs typeface="Times New Roman" panose="02020603050405020304" pitchFamily="18" charset="0"/>
              </a:rPr>
              <a:t>MONITOR CONTINUOUSLY</a:t>
            </a: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TextBox 3"/>
          <p:cNvSpPr txBox="1"/>
          <p:nvPr/>
        </p:nvSpPr>
        <p:spPr>
          <a:xfrm>
            <a:off x="914400" y="2590800"/>
            <a:ext cx="8239873" cy="2491740"/>
          </a:xfrm>
          <a:prstGeom prst="rect"/>
          <a:noFill/>
        </p:spPr>
        <p:txBody>
          <a:bodyPr wrap="square">
            <a:spAutoFit/>
          </a:bodyPr>
          <a:p>
            <a:r>
              <a:rPr b="1" dirty="0" lang="en-US" smtClean="0"/>
              <a:t>Monitor </a:t>
            </a:r>
            <a:r>
              <a:rPr b="1" dirty="0" lang="en-US" smtClean="0"/>
              <a:t>continuously This </a:t>
            </a:r>
            <a:r>
              <a:rPr b="1" dirty="0" lang="en-US" smtClean="0"/>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b="1" dirty="0" lang="en-US" smtClean="0"/>
          </a:p>
          <a:p>
            <a:endParaRPr b="1" dirty="0" lang="en-US" smtClean="0"/>
          </a:p>
          <a:p>
            <a:r>
              <a:rPr b="1" dirty="0" lang="en-US" smtClean="0"/>
              <a:t>As </a:t>
            </a:r>
            <a:r>
              <a:rPr b="1" dirty="0" lang="en-US" smtClean="0"/>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dirty="0" lang="en-US"/>
          </a:p>
        </p:txBody>
      </p:sp>
      <p:sp>
        <p:nvSpPr>
          <p:cNvPr id="1048725" name=""/>
          <p:cNvSpPr txBox="1"/>
          <p:nvPr/>
        </p:nvSpPr>
        <p:spPr>
          <a:xfrm>
            <a:off x="4544734" y="7804652"/>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3" name=""/>
          <p:cNvSpPr txBox="1"/>
          <p:nvPr/>
        </p:nvSpPr>
        <p:spPr>
          <a:xfrm>
            <a:off x="3871174" y="8508748"/>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1066800" y="762000"/>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1"/>
          <p:cNvGraphicFramePr>
            <a:graphicFrameLocks/>
          </p:cNvGraphicFramePr>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1"/>
          </a:graphicData>
        </a:graphic>
      </p:graphicFrame>
      <p:sp>
        <p:nvSpPr>
          <p:cNvPr id="1048726" name=""/>
          <p:cNvSpPr txBox="1"/>
          <p:nvPr/>
        </p:nvSpPr>
        <p:spPr>
          <a:xfrm>
            <a:off x="3503929" y="8077285"/>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2"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thruBlk="0"/>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3" name=""/>
        <p:cNvGrpSpPr/>
        <p:nvPr/>
      </p:nvGrpSpPr>
      <p:grpSpPr>
        <a:xfrm>
          <a:off x="0" y="0"/>
          <a:ext cx="0" cy="0"/>
          <a:chOff x="0" y="0"/>
          <a:chExt cx="0" cy="0"/>
        </a:xfrm>
      </p:grpSpPr>
      <p:sp>
        <p:nvSpPr>
          <p:cNvPr id="1048691" name="Title 1"/>
          <p:cNvSpPr>
            <a:spLocks noGrp="1"/>
          </p:cNvSpPr>
          <p:nvPr>
            <p:ph type="title"/>
          </p:nvPr>
        </p:nvSpPr>
        <p:spPr>
          <a:xfrm>
            <a:off x="533401" y="1066800"/>
            <a:ext cx="8915400" cy="615553"/>
          </a:xfrm>
        </p:spPr>
        <p:txBody>
          <a:bodyPr/>
          <a:p>
            <a:r>
              <a:rPr dirty="0" sz="4000" lang="en-US" smtClean="0">
                <a:latin typeface="Times New Roman" panose="02020603050405020304" pitchFamily="18" charset="0"/>
                <a:cs typeface="Times New Roman" panose="02020603050405020304" pitchFamily="18" charset="0"/>
              </a:rPr>
              <a:t>CONCLUSION</a:t>
            </a:r>
            <a:endParaRPr dirty="0" sz="4000" lang="en-IN">
              <a:latin typeface="Times New Roman" panose="02020603050405020304" pitchFamily="18" charset="0"/>
              <a:cs typeface="Times New Roman" panose="02020603050405020304" pitchFamily="18" charset="0"/>
            </a:endParaRPr>
          </a:p>
        </p:txBody>
      </p:sp>
      <p:sp>
        <p:nvSpPr>
          <p:cNvPr id="1048692" name="TextBox 3"/>
          <p:cNvSpPr txBox="1"/>
          <p:nvPr/>
        </p:nvSpPr>
        <p:spPr>
          <a:xfrm>
            <a:off x="457200" y="2209800"/>
            <a:ext cx="9296400" cy="2225041"/>
          </a:xfrm>
          <a:prstGeom prst="rect"/>
          <a:noFill/>
        </p:spPr>
        <p:txBody>
          <a:bodyPr wrap="square">
            <a:spAutoFit/>
          </a:bodyPr>
          <a:p>
            <a:pPr algn="just"/>
            <a:r>
              <a:rPr dirty="0" lang="en-US"/>
              <a:t>The </a:t>
            </a:r>
            <a:r>
              <a:rPr dirty="0" lang="en-US" smtClean="0"/>
              <a:t>"</a:t>
            </a:r>
            <a:r>
              <a:rPr b="1" dirty="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dirty="0" lang="en-US" smtClean="0"/>
              <a:t>" </a:t>
            </a:r>
            <a:r>
              <a:rPr dirty="0" lang="en-US"/>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pic>
        <p:nvPicPr>
          <p:cNvPr id="2097169" name="Picture 2" descr="Reporter Cartoon Images – Browse 10,774 Stock Photos, Vectors, and Video |  Adobe Stock"/>
          <p:cNvPicPr>
            <a:picLocks noChangeAspect="1" noChangeArrowheads="1"/>
          </p:cNvPicPr>
          <p:nvPr/>
        </p:nvPicPr>
        <p:blipFill>
          <a:blip xmlns:r="http://schemas.openxmlformats.org/officeDocument/2006/relationships" r:embed="rId1"/>
          <a:srcRect/>
          <a:stretch>
            <a:fillRect/>
          </a:stretch>
        </p:blipFill>
        <p:spPr bwMode="auto">
          <a:xfrm>
            <a:off x="7696201" y="4610100"/>
            <a:ext cx="4267200" cy="2247900"/>
          </a:xfrm>
          <a:prstGeom prst="rect"/>
          <a:noFill/>
        </p:spPr>
      </p:pic>
      <p:sp>
        <p:nvSpPr>
          <p:cNvPr id="1048727" name=""/>
          <p:cNvSpPr txBox="1"/>
          <p:nvPr/>
        </p:nvSpPr>
        <p:spPr>
          <a:xfrm>
            <a:off x="2675842" y="7624553"/>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thruBlk="0"/>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92D04F"/>
        </a:solidFill>
      </p:bgPr>
    </p:bg>
    <p:spTree>
      <p:nvGrpSpPr>
        <p:cNvPr id="19" name=""/>
        <p:cNvGrpSpPr/>
        <p:nvPr/>
      </p:nvGrpSpPr>
      <p:grpSpPr>
        <a:xfrm>
          <a:off x="0" y="0"/>
          <a:ext cx="0" cy="0"/>
          <a:chOff x="0" y="0"/>
          <a:chExt cx="0" cy="0"/>
        </a:xfrm>
      </p:grpSpPr>
      <p:sp>
        <p:nvSpPr>
          <p:cNvPr id="1048595" name="object 2"/>
          <p:cNvSpPr/>
          <p:nvPr/>
        </p:nvSpPr>
        <p:spPr>
          <a:xfrm>
            <a:off x="11189479" y="9751"/>
            <a:ext cx="1842384" cy="103634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406082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smtClean="0"/>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11" name="TextBox 22"/>
          <p:cNvSpPr txBox="1"/>
          <p:nvPr/>
        </p:nvSpPr>
        <p:spPr>
          <a:xfrm>
            <a:off x="1217522" y="2123271"/>
            <a:ext cx="8593228" cy="1412241"/>
          </a:xfrm>
          <a:prstGeom prst="rect"/>
          <a:noFill/>
        </p:spPr>
        <p:txBody>
          <a:bodyPr rtlCol="0" wrap="square">
            <a:spAutoFit/>
          </a:bodyPr>
          <a:p>
            <a:pPr algn="ctr"/>
            <a:r>
              <a:rPr b="1" dirty="0" sz="440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4" name="Picture 2" descr="Woman Looking In Mirror Cartoon Images – Browse 3,265 Stock Photos,  Vectors, and Video | Adobe Stock"/>
          <p:cNvPicPr>
            <a:picLocks noChangeAspect="1" noChangeArrowheads="1"/>
          </p:cNvPicPr>
          <p:nvPr/>
        </p:nvPicPr>
        <p:blipFill>
          <a:blip xmlns:r="http://schemas.openxmlformats.org/officeDocument/2006/relationships" r:embed="rId3"/>
          <a:srcRect/>
          <a:stretch>
            <a:fillRect/>
          </a:stretch>
        </p:blipFill>
        <p:spPr bwMode="auto">
          <a:xfrm>
            <a:off x="0" y="3733799"/>
            <a:ext cx="3124200" cy="3124201"/>
          </a:xfrm>
          <a:prstGeom prst="rect"/>
          <a:noFill/>
        </p:spPr>
      </p:pic>
      <p:sp>
        <p:nvSpPr>
          <p:cNvPr id="1048714" name=""/>
          <p:cNvSpPr txBox="1"/>
          <p:nvPr/>
        </p:nvSpPr>
        <p:spPr>
          <a:xfrm>
            <a:off x="2801438" y="7806979"/>
            <a:ext cx="4000000" cy="510540"/>
          </a:xfrm>
          <a:prstGeom prst="rect"/>
        </p:spPr>
        <p:txBody>
          <a:bodyPr rtlCol="0" wrap="square">
            <a:spAutoFit/>
          </a:bodyPr>
          <a:p>
            <a:pPr algn="ctr"/>
            <a:r>
              <a:rPr sz="2800" lang="en-IN">
                <a:solidFill>
                  <a:srgbClr val="000000"/>
                </a:solidFill>
              </a:rPr>
              <a:t/>
            </a:r>
            <a:endParaRPr sz="2800" lang="en-IN">
              <a:solidFill>
                <a:srgbClr val="000000"/>
              </a:solidFill>
            </a:endParaRPr>
          </a:p>
        </p:txBody>
      </p:sp>
      <p:sp>
        <p:nvSpPr>
          <p:cNvPr id="1048716" name=""/>
          <p:cNvSpPr txBox="1"/>
          <p:nvPr/>
        </p:nvSpPr>
        <p:spPr>
          <a:xfrm>
            <a:off x="3010400" y="7340981"/>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44" name=""/>
          <p:cNvSpPr txBox="1"/>
          <p:nvPr/>
        </p:nvSpPr>
        <p:spPr>
          <a:xfrm>
            <a:off x="3514136" y="878351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invert_l_1500"/>
          </p:ext>
        </p:extLs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92D04F"/>
        </a:solidFill>
      </p:bgPr>
    </p:bg>
    <p:spTree>
      <p:nvGrpSpPr>
        <p:cNvPr id="25" name=""/>
        <p:cNvGrpSpPr/>
        <p:nvPr/>
      </p:nvGrpSpPr>
      <p:grpSpPr>
        <a:xfrm>
          <a:off x="0" y="0"/>
          <a:ext cx="0" cy="0"/>
          <a:chOff x="0" y="0"/>
          <a:chExt cx="0" cy="0"/>
        </a:xfrm>
      </p:grpSpPr>
      <p:sp>
        <p:nvSpPr>
          <p:cNvPr id="1048612" name="object 2"/>
          <p:cNvSpPr/>
          <p:nvPr/>
        </p:nvSpPr>
        <p:spPr>
          <a:xfrm flipV="1">
            <a:off x="11943319" y="-193732"/>
            <a:ext cx="317338" cy="19373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smtClean="0"/>
              <a:t>                       </a:t>
            </a:r>
            <a:endParaRPr dirty="0"/>
          </a:p>
        </p:txBody>
      </p:sp>
      <p:grpSp>
        <p:nvGrpSpPr>
          <p:cNvPr id="26" name="object 3"/>
          <p:cNvGrpSpPr/>
          <p:nvPr/>
        </p:nvGrpSpPr>
        <p:grpSpPr>
          <a:xfrm>
            <a:off x="7443849" y="0"/>
            <a:ext cx="4976751" cy="685800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sp>
        <p:nvSpPr>
          <p:cNvPr id="1048626"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28" name="TextBox 22"/>
          <p:cNvSpPr txBox="1"/>
          <p:nvPr/>
        </p:nvSpPr>
        <p:spPr>
          <a:xfrm>
            <a:off x="2133600" y="1143000"/>
            <a:ext cx="7772400" cy="3139440"/>
          </a:xfrm>
          <a:prstGeom prst="rect"/>
          <a:noFill/>
        </p:spPr>
        <p:txBody>
          <a:bodyPr rtlCol="0" wrap="square">
            <a:spAutoFit/>
          </a:bodyPr>
          <a:p>
            <a:pPr algn="l"/>
            <a:endParaRPr b="0" dirty="0" sz="20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Design Your Sales Compensation Plan</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dirty="0" sz="2000" lang="en-IN" smtClean="0">
                <a:latin typeface="Times New Roman" panose="02020603050405020304" pitchFamily="18" charset="0"/>
                <a:cs typeface="Times New Roman" panose="02020603050405020304" pitchFamily="18" charset="0"/>
              </a:rPr>
              <a:t>Monitor continuously</a:t>
            </a:r>
          </a:p>
          <a:p>
            <a:pPr>
              <a:buFont typeface="+mj-lt"/>
              <a:buAutoNum type="arabicPeriod"/>
            </a:pPr>
            <a:r>
              <a:rPr dirty="0" sz="2000" lang="en-IN" smtClean="0">
                <a:latin typeface="Times New Roman" panose="02020603050405020304" pitchFamily="18" charset="0"/>
                <a:cs typeface="Times New Roman" panose="02020603050405020304" pitchFamily="18" charset="0"/>
              </a:rPr>
              <a:t>Results</a:t>
            </a:r>
          </a:p>
          <a:p>
            <a:pPr>
              <a:buFont typeface="+mj-lt"/>
              <a:buAutoNum type="arabicPeriod"/>
            </a:pPr>
            <a:r>
              <a:rPr dirty="0" sz="2000" lang="en-IN" smtClean="0">
                <a:latin typeface="Times New Roman" panose="02020603050405020304" pitchFamily="18" charset="0"/>
                <a:cs typeface="Times New Roman" panose="02020603050405020304" pitchFamily="18" charset="0"/>
              </a:rPr>
              <a:t>Conclusion</a:t>
            </a:r>
          </a:p>
          <a:p>
            <a:pPr>
              <a:buFont typeface="+mj-lt"/>
              <a:buAutoNum type="arabicPeriod"/>
            </a:pPr>
            <a:endParaRPr dirty="0" sz="2000" lang="en-IN">
              <a:latin typeface="Times New Roman" panose="02020603050405020304" pitchFamily="18" charset="0"/>
              <a:cs typeface="Times New Roman" panose="02020603050405020304" pitchFamily="18" charset="0"/>
            </a:endParaRPr>
          </a:p>
        </p:txBody>
      </p:sp>
      <p:pic>
        <p:nvPicPr>
          <p:cNvPr id="2097156" name="Picture 2" descr="Page 21 | Animated Cartoons Images - Free Download on Freepik"/>
          <p:cNvPicPr>
            <a:picLocks noChangeAspect="1" noChangeArrowheads="1"/>
          </p:cNvPicPr>
          <p:nvPr/>
        </p:nvPicPr>
        <p:blipFill>
          <a:blip xmlns:r="http://schemas.openxmlformats.org/officeDocument/2006/relationships" r:embed="rId2"/>
          <a:srcRect/>
          <a:stretch>
            <a:fillRect/>
          </a:stretch>
        </p:blipFill>
        <p:spPr bwMode="auto">
          <a:xfrm>
            <a:off x="0" y="4038600"/>
            <a:ext cx="2819400" cy="2819400"/>
          </a:xfrm>
          <a:prstGeom prst="rect"/>
          <a:noFill/>
        </p:spPr>
      </p:pic>
      <p:sp>
        <p:nvSpPr>
          <p:cNvPr id="1048717" name=""/>
          <p:cNvSpPr txBox="1"/>
          <p:nvPr/>
        </p:nvSpPr>
        <p:spPr>
          <a:xfrm>
            <a:off x="3096894" y="7169251"/>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43" name=""/>
          <p:cNvSpPr txBox="1"/>
          <p:nvPr/>
        </p:nvSpPr>
        <p:spPr>
          <a:xfrm>
            <a:off x="3096895" y="838853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out" hasBounce="0"/>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6565"/>
        </a:solidFill>
      </p:bgPr>
    </p:bg>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8005128" cy="447558"/>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DESIGN YOUR SALES COMPENSATION PLAN</a:t>
            </a:r>
            <a:endParaRPr dirty="0" sz="2800" lang="en-US">
              <a:solidFill>
                <a:srgbClr val="0D0D0D"/>
              </a:solidFill>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02836" y="1695449"/>
            <a:ext cx="7467599" cy="2580641"/>
          </a:xfrm>
          <a:prstGeom prst="rect"/>
          <a:noFill/>
        </p:spPr>
        <p:txBody>
          <a:bodyPr wrap="square">
            <a:spAutoFit/>
          </a:bodyPr>
          <a:p>
            <a:pPr algn="just"/>
            <a:r>
              <a:rPr dirty="0" sz="2400" lang="en-US" smtClean="0"/>
              <a:t>Before we dive into the mechanics, you should have completed the incentive plan design phase, </a:t>
            </a:r>
            <a:r>
              <a:rPr dirty="0" sz="2400" lang="en-US" err="1" smtClean="0"/>
              <a:t>including:Setting</a:t>
            </a:r>
            <a:r>
              <a:rPr dirty="0" sz="2400" lang="en-US" smtClean="0"/>
              <a:t> metrics that are strategically aligned with the business objectives/priorities and market best </a:t>
            </a:r>
            <a:r>
              <a:rPr dirty="0" sz="2400" lang="en-US" err="1" smtClean="0"/>
              <a:t>practicesDeciding</a:t>
            </a:r>
            <a:r>
              <a:rPr dirty="0" sz="2400" lang="en-US" smtClean="0"/>
              <a:t> on the overall incentive plan </a:t>
            </a:r>
            <a:r>
              <a:rPr dirty="0" sz="2400" lang="en-US" smtClean="0"/>
              <a:t>structure (e.g</a:t>
            </a:r>
            <a:r>
              <a:rPr dirty="0" sz="2400" lang="en-US" smtClean="0"/>
              <a:t>., target pay, performance measures, weights, measurement, period, frequency, etc.)</a:t>
            </a:r>
          </a:p>
        </p:txBody>
      </p:sp>
      <p:sp>
        <p:nvSpPr>
          <p:cNvPr id="1048718" name=""/>
          <p:cNvSpPr txBox="1"/>
          <p:nvPr/>
        </p:nvSpPr>
        <p:spPr>
          <a:xfrm>
            <a:off x="3386938" y="810233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42" name=""/>
          <p:cNvSpPr txBox="1"/>
          <p:nvPr/>
        </p:nvSpPr>
        <p:spPr>
          <a:xfrm>
            <a:off x="4389999" y="810233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ove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76962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85800" y="1752600"/>
            <a:ext cx="6346825" cy="509114"/>
          </a:xfrm>
          <a:prstGeom prst="rect"/>
        </p:spPr>
        <p:txBody>
          <a:bodyPr bIns="0" lIns="0" rIns="0" rtlCol="0" tIns="16510" vert="horz" wrap="square">
            <a:spAutoFit/>
          </a:bodyPr>
          <a:p>
            <a:r>
              <a:rPr dirty="0" sz="3200" lang="en-US" smtClean="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2514600"/>
            <a:ext cx="8477998" cy="2246769"/>
          </a:xfrm>
          <a:prstGeom prst="rect"/>
          <a:noFill/>
        </p:spPr>
        <p:txBody>
          <a:bodyPr wrap="square">
            <a:spAutoFit/>
          </a:bodyPr>
          <a:p>
            <a:pPr algn="just"/>
            <a:r>
              <a:rPr dirty="0" sz="2000" lang="en-US" smtClean="0"/>
              <a:t>Modeling Prevents </a:t>
            </a:r>
            <a:r>
              <a:rPr dirty="0" sz="2000" lang="en-US" smtClean="0"/>
              <a:t>Misalign </a:t>
            </a:r>
            <a:r>
              <a:rPr dirty="0" sz="2000" lang="en-US" err="1" smtClean="0"/>
              <a:t>mentOnce</a:t>
            </a:r>
            <a:r>
              <a:rPr dirty="0" sz="2000" lang="en-US" smtClean="0"/>
              <a:t> </a:t>
            </a:r>
            <a:r>
              <a:rPr dirty="0" sz="2000" lang="en-US" smtClean="0"/>
              <a:t>you have determined all those elements, you are ready to cost model the incentive plan and assess the impact this plan will have on individuals' pay, the cost to the company, and whether it will motivate the right </a:t>
            </a:r>
            <a:r>
              <a:rPr dirty="0" sz="2000" lang="en-US" smtClean="0"/>
              <a:t>behaviors .</a:t>
            </a:r>
            <a:r>
              <a:rPr dirty="0" sz="2000" lang="en-US" smtClean="0"/>
              <a:t>Invest the time in modeling as many scenarios as possible; Incorrectly modeling a plan or skipping this step in the design process can result in profound cost implications for the company and misaligned goals that can impact results and </a:t>
            </a:r>
            <a:r>
              <a:rPr dirty="0" sz="2000" lang="en-US" err="1" smtClean="0"/>
              <a:t>demotivate</a:t>
            </a:r>
            <a:r>
              <a:rPr dirty="0" sz="2000" lang="en-US" smtClean="0"/>
              <a:t> your sales team.</a:t>
            </a:r>
            <a:endParaRPr dirty="0" sz="2000" lang="en-IN"/>
          </a:p>
        </p:txBody>
      </p:sp>
      <p:sp>
        <p:nvSpPr>
          <p:cNvPr id="1048719" name=""/>
          <p:cNvSpPr txBox="1"/>
          <p:nvPr/>
        </p:nvSpPr>
        <p:spPr>
          <a:xfrm>
            <a:off x="4010525" y="781950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40" name=""/>
          <p:cNvSpPr txBox="1"/>
          <p:nvPr/>
        </p:nvSpPr>
        <p:spPr>
          <a:xfrm>
            <a:off x="3032624" y="730896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41" name=""/>
          <p:cNvSpPr txBox="1"/>
          <p:nvPr/>
        </p:nvSpPr>
        <p:spPr>
          <a:xfrm>
            <a:off x="3369644" y="756423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8686800" y="533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09600" y="1371600"/>
            <a:ext cx="8368348" cy="878446"/>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2" name="Rectangle 2"/>
          <p:cNvSpPr>
            <a:spLocks noChangeArrowheads="1"/>
          </p:cNvSpPr>
          <p:nvPr/>
        </p:nvSpPr>
        <p:spPr bwMode="auto">
          <a:xfrm>
            <a:off x="609600" y="3003142"/>
            <a:ext cx="8743950" cy="1691642"/>
          </a:xfrm>
          <a:prstGeom prst="rect"/>
          <a:noFill/>
          <a:ln>
            <a:noFill/>
          </a:ln>
          <a:effectLst/>
        </p:spPr>
        <p:txBody>
          <a:bodyPr anchor="ctr" anchorCtr="0" bIns="45720" compatLnSpc="1" lIns="91440" numCol="1" rIns="91440" spcCol="36576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Step 1: Data </a:t>
            </a:r>
            <a:r>
              <a:rPr altLang="en-US" b="1" dirty="0" lang="en-US" smtClean="0">
                <a:latin typeface="Arial" panose="020B0604020202020204" pitchFamily="34" charset="0"/>
              </a:rPr>
              <a:t>collection First</a:t>
            </a:r>
            <a:r>
              <a:rPr altLang="en-US" b="1" dirty="0" lang="en-US" smtClean="0">
                <a:latin typeface="Arial" panose="020B0604020202020204" pitchFamily="34" charset="0"/>
              </a:rPr>
              <a:t>, we must collect all of the data that is relevant and informative to our </a:t>
            </a:r>
            <a:r>
              <a:rPr altLang="en-US" b="1" dirty="0" lang="en-US" smtClean="0">
                <a:latin typeface="Arial" panose="020B0604020202020204" pitchFamily="34" charset="0"/>
              </a:rPr>
              <a:t>model.</a:t>
            </a:r>
          </a:p>
          <a:p>
            <a:pPr eaLnBrk="0" fontAlgn="base" hangingPunct="0" lvl="0">
              <a:spcBef>
                <a:spcPct val="0"/>
              </a:spcBef>
              <a:spcAft>
                <a:spcPct val="0"/>
              </a:spcAft>
              <a:buFontTx/>
              <a:buChar char="•"/>
            </a:pPr>
            <a:r>
              <a:rPr altLang="en-US" b="1" dirty="0" lang="en-US" smtClean="0">
                <a:latin typeface="Arial" panose="020B0604020202020204" pitchFamily="34" charset="0"/>
              </a:rPr>
              <a:t>Employee Details </a:t>
            </a:r>
          </a:p>
          <a:p>
            <a:pPr eaLnBrk="0" fontAlgn="base" hangingPunct="0" lvl="0">
              <a:spcBef>
                <a:spcPct val="0"/>
              </a:spcBef>
              <a:spcAft>
                <a:spcPct val="0"/>
              </a:spcAft>
              <a:buFontTx/>
              <a:buChar char="•"/>
            </a:pPr>
            <a:r>
              <a:rPr altLang="en-US" b="1" dirty="0" lang="en-US" smtClean="0">
                <a:latin typeface="Arial" panose="020B0604020202020204" pitchFamily="34" charset="0"/>
              </a:rPr>
              <a:t>Compensation 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Performance </a:t>
            </a:r>
            <a:r>
              <a:rPr altLang="en-US" b="1" dirty="0" lang="en-US" smtClean="0">
                <a:latin typeface="Arial" panose="020B0604020202020204" pitchFamily="34" charset="0"/>
              </a:rPr>
              <a:t>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720" name=""/>
          <p:cNvSpPr txBox="1"/>
          <p:nvPr/>
        </p:nvSpPr>
        <p:spPr>
          <a:xfrm>
            <a:off x="3853882" y="7566555"/>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9" name=""/>
          <p:cNvSpPr txBox="1"/>
          <p:nvPr/>
        </p:nvSpPr>
        <p:spPr>
          <a:xfrm>
            <a:off x="3386940" y="7821826"/>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600"/>
        </a:solidFill>
      </p:bgPr>
    </p:bg>
    <p:spTree>
      <p:nvGrpSpPr>
        <p:cNvPr id="37" name=""/>
        <p:cNvGrpSpPr/>
        <p:nvPr/>
      </p:nvGrpSpPr>
      <p:grpSpPr>
        <a:xfrm>
          <a:off x="0" y="0"/>
          <a:ext cx="0" cy="0"/>
          <a:chOff x="0" y="0"/>
          <a:chExt cx="0" cy="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144000" y="609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3"/>
          <p:cNvSpPr>
            <a:spLocks noChangeArrowheads="1"/>
          </p:cNvSpPr>
          <p:nvPr/>
        </p:nvSpPr>
        <p:spPr bwMode="auto">
          <a:xfrm>
            <a:off x="2819399" y="1840229"/>
            <a:ext cx="6019800" cy="27584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Step 2: Define your model inputs Create a section in your workbook for all the plan inputs you want to model. </a:t>
            </a:r>
            <a:r>
              <a:rPr altLang="en-US" b="1" dirty="0" lang="en-US" smtClean="0">
                <a:latin typeface="Arial" panose="020B0604020202020204" pitchFamily="34" charset="0"/>
              </a:rPr>
              <a:t>These </a:t>
            </a:r>
            <a:r>
              <a:rPr altLang="en-US" b="1" dirty="0" lang="en-US" smtClean="0">
                <a:latin typeface="Arial" panose="020B0604020202020204" pitchFamily="34" charset="0"/>
              </a:rPr>
              <a:t>inputs will be used to calculate the pay under the new plan and will be calibrated, adjusted, and refined to get the desired outcome</a:t>
            </a:r>
            <a:r>
              <a:rPr altLang="en-US" b="1" dirty="0" lang="en-US" smtClean="0">
                <a:latin typeface="Arial" panose="020B0604020202020204" pitchFamily="34" charset="0"/>
              </a:rPr>
              <a:t>. </a:t>
            </a:r>
          </a:p>
          <a:p>
            <a:pPr eaLnBrk="0" fontAlgn="base" hangingPunct="0" lvl="0">
              <a:spcBef>
                <a:spcPct val="0"/>
              </a:spcBef>
              <a:spcAft>
                <a:spcPct val="0"/>
              </a:spcAft>
              <a:buFontTx/>
              <a:buChar char="•"/>
            </a:pPr>
            <a:r>
              <a:rPr altLang="en-US" b="1" dirty="0" lang="en-US" smtClean="0">
                <a:latin typeface="Arial" panose="020B0604020202020204" pitchFamily="34" charset="0"/>
              </a:rPr>
              <a:t>Example</a:t>
            </a:r>
            <a:endParaRPr altLang="en-US" b="1" dirty="0" lang="en-US" smtClean="0">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Target Pay Mix (used if % split of base salary/target incentive is being modeled) - e.g., 70% base salary / 30% target incentive/variable compensation</a:t>
            </a:r>
            <a:r>
              <a:rPr altLang="en-US" dirty="0" lang="en-US" smtClean="0">
                <a:latin typeface="Arial" panose="020B0604020202020204" pitchFamily="34" charset="0"/>
              </a:rPr>
              <a:t>.</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4" name="Picture 2" descr="Businessman getting salary growth Animated Illustration"/>
          <p:cNvPicPr>
            <a:picLocks noChangeAspect="1" noChangeArrowheads="1"/>
          </p:cNvPicPr>
          <p:nvPr/>
        </p:nvPicPr>
        <p:blipFill>
          <a:blip xmlns:r="http://schemas.openxmlformats.org/officeDocument/2006/relationships" r:embed="rId2"/>
          <a:srcRect/>
          <a:stretch>
            <a:fillRect/>
          </a:stretch>
        </p:blipFill>
        <p:spPr bwMode="auto">
          <a:xfrm>
            <a:off x="304800" y="2286000"/>
            <a:ext cx="2085975" cy="2190750"/>
          </a:xfrm>
          <a:prstGeom prst="rect"/>
          <a:noFill/>
        </p:spPr>
      </p:pic>
      <p:sp>
        <p:nvSpPr>
          <p:cNvPr id="1048721" name=""/>
          <p:cNvSpPr txBox="1"/>
          <p:nvPr/>
        </p:nvSpPr>
        <p:spPr>
          <a:xfrm>
            <a:off x="3401477" y="8491574"/>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dir="l" thruBlk="0"/>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6565"/>
        </a:solidFill>
      </p:bgPr>
    </p:bg>
    <p:spTree>
      <p:nvGrpSpPr>
        <p:cNvPr id="38" name=""/>
        <p:cNvGrpSpPr/>
        <p:nvPr/>
      </p:nvGrpSpPr>
      <p:grpSpPr>
        <a:xfrm>
          <a:off x="0" y="0"/>
          <a:ext cx="0" cy="0"/>
          <a:chOff x="0" y="0"/>
          <a:chExt cx="0" cy="0"/>
        </a:xfrm>
      </p:grpSpPr>
      <p:sp>
        <p:nvSpPr>
          <p:cNvPr id="1048668" name="TextBox 3"/>
          <p:cNvSpPr txBox="1"/>
          <p:nvPr/>
        </p:nvSpPr>
        <p:spPr>
          <a:xfrm>
            <a:off x="616624" y="2270760"/>
            <a:ext cx="8382000" cy="1158240"/>
          </a:xfrm>
          <a:prstGeom prst="rect"/>
          <a:noFill/>
        </p:spPr>
        <p:txBody>
          <a:bodyPr wrap="square">
            <a:spAutoFit/>
          </a:bodyPr>
          <a:p>
            <a:pPr fontAlgn="base"/>
            <a:r>
              <a:rPr b="1" dirty="0" lang="en-US" smtClean="0">
                <a:solidFill>
                  <a:srgbClr val="202124"/>
                </a:solidFill>
                <a:latin typeface="Inter" panose="020B0502030000000004" pitchFamily="34" charset="0"/>
              </a:rPr>
              <a:t>Step 3: Model </a:t>
            </a:r>
            <a:r>
              <a:rPr b="1" dirty="0" lang="en-US" smtClean="0">
                <a:solidFill>
                  <a:srgbClr val="202124"/>
                </a:solidFill>
                <a:latin typeface="Inter" panose="020B0502030000000004" pitchFamily="34" charset="0"/>
              </a:rPr>
              <a:t>calculations Once </a:t>
            </a:r>
            <a:r>
              <a:rPr b="1" dirty="0" lang="en-US" smtClean="0">
                <a:solidFill>
                  <a:srgbClr val="202124"/>
                </a:solidFill>
                <a:latin typeface="Inter" panose="020B0502030000000004" pitchFamily="34" charset="0"/>
              </a:rPr>
              <a:t>you have all the necessary data and plan </a:t>
            </a:r>
            <a:r>
              <a:rPr b="1" dirty="0" lang="en-US" smtClean="0">
                <a:solidFill>
                  <a:srgbClr val="202124"/>
                </a:solidFill>
                <a:latin typeface="Inter" panose="020B0502030000000004" pitchFamily="34" charset="0"/>
              </a:rPr>
              <a:t>   inputs </a:t>
            </a:r>
            <a:r>
              <a:rPr b="1" dirty="0" lang="en-US" smtClean="0">
                <a:solidFill>
                  <a:srgbClr val="202124"/>
                </a:solidFill>
                <a:latin typeface="Inter" panose="020B0502030000000004" pitchFamily="34" charset="0"/>
              </a:rPr>
              <a:t>set up, </a:t>
            </a:r>
            <a:r>
              <a:rPr b="1" dirty="0" lang="en-US" smtClean="0">
                <a:solidFill>
                  <a:srgbClr val="202124"/>
                </a:solidFill>
                <a:latin typeface="Inter" panose="020B0502030000000004" pitchFamily="34" charset="0"/>
              </a:rPr>
              <a:t>you </a:t>
            </a:r>
            <a:r>
              <a:rPr b="1" dirty="0" lang="en-US" smtClean="0">
                <a:solidFill>
                  <a:srgbClr val="202124"/>
                </a:solidFill>
                <a:latin typeface="Inter" panose="020B0502030000000004" pitchFamily="34" charset="0"/>
              </a:rPr>
              <a:t>are ready to model the plan and calculate</a:t>
            </a:r>
          </a:p>
          <a:p>
            <a:pPr fontAlgn="base"/>
            <a:r>
              <a:rPr b="1" dirty="0" lang="en-US" smtClean="0">
                <a:solidFill>
                  <a:srgbClr val="202124"/>
                </a:solidFill>
                <a:latin typeface="Inter" panose="020B0502030000000004" pitchFamily="34" charset="0"/>
              </a:rPr>
              <a:t> the new payouts for each individual using </a:t>
            </a:r>
            <a:r>
              <a:rPr b="1" dirty="0" lang="en-US" smtClean="0">
                <a:solidFill>
                  <a:srgbClr val="202124"/>
                </a:solidFill>
                <a:latin typeface="Inter" panose="020B0502030000000004" pitchFamily="34" charset="0"/>
              </a:rPr>
              <a:t>historical </a:t>
            </a:r>
            <a:endParaRPr b="1" dirty="0" lang="en-US" smtClean="0">
              <a:solidFill>
                <a:srgbClr val="202124"/>
              </a:solidFill>
              <a:latin typeface="Inter" panose="020B0502030000000004" pitchFamily="34" charset="0"/>
            </a:endParaRPr>
          </a:p>
          <a:p>
            <a:pPr fontAlgn="base"/>
            <a:r>
              <a:rPr b="1" dirty="0" lang="en-US" smtClean="0">
                <a:solidFill>
                  <a:srgbClr val="202124"/>
                </a:solidFill>
                <a:latin typeface="Inter" panose="020B0502030000000004" pitchFamily="34" charset="0"/>
              </a:rPr>
              <a:t>performance as a proxy for future sales performance.</a:t>
            </a:r>
            <a:r>
              <a:rPr b="0" dirty="0" i="0" lang="en-US" smtClean="0">
                <a:solidFill>
                  <a:srgbClr val="3C4043"/>
                </a:solidFill>
                <a:effectLst/>
                <a:latin typeface="inherit"/>
              </a:rPr>
              <a:t>.</a:t>
            </a:r>
            <a:endParaRPr b="0" dirty="0" i="0" lang="en-US">
              <a:solidFill>
                <a:srgbClr val="3C4043"/>
              </a:solidFill>
              <a:effectLst/>
              <a:latin typeface="inherit"/>
            </a:endParaRPr>
          </a:p>
        </p:txBody>
      </p:sp>
      <p:sp>
        <p:nvSpPr>
          <p:cNvPr id="1048722" name=""/>
          <p:cNvSpPr txBox="1"/>
          <p:nvPr/>
        </p:nvSpPr>
        <p:spPr>
          <a:xfrm>
            <a:off x="2807624" y="7993724"/>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6" name=""/>
          <p:cNvSpPr txBox="1"/>
          <p:nvPr/>
        </p:nvSpPr>
        <p:spPr>
          <a:xfrm>
            <a:off x="3559880" y="7993725"/>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7" name=""/>
          <p:cNvSpPr txBox="1"/>
          <p:nvPr/>
        </p:nvSpPr>
        <p:spPr>
          <a:xfrm>
            <a:off x="3331808" y="8248995"/>
            <a:ext cx="400000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rPr>
              <a:t/>
            </a:r>
            <a:endParaRPr sz="2800" lang="en-IN">
              <a:solidFill>
                <a:srgbClr val="000000"/>
              </a:solidFill>
            </a:endParaRPr>
          </a:p>
        </p:txBody>
      </p:sp>
      <p:sp>
        <p:nvSpPr>
          <p:cNvPr id="1048738"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dir="l" thruBlk="0"/>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p:bgPr>
    </p:bg>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7"/>
          <p:cNvSpPr txBox="1">
            <a:spLocks noGrp="1"/>
          </p:cNvSpPr>
          <p:nvPr>
            <p:ph type="title"/>
          </p:nvPr>
        </p:nvSpPr>
        <p:spPr>
          <a:xfrm>
            <a:off x="739775" y="654938"/>
            <a:ext cx="8480425" cy="693780"/>
          </a:xfrm>
          <a:prstGeom prst="rect"/>
        </p:spPr>
        <p:txBody>
          <a:bodyPr bIns="0" lIns="0" rIns="0" rtlCol="0" tIns="16510" vert="horz" wrap="square">
            <a:spAutoFit/>
          </a:bodyPr>
          <a:p>
            <a:r>
              <a:rPr dirty="0" sz="4400" lang="en-US" smtClean="0">
                <a:solidFill>
                  <a:srgbClr val="0D0D0D"/>
                </a:solidFill>
                <a:latin typeface="Times New Roman" panose="02020603050405020304" pitchFamily="18" charset="0"/>
                <a:cs typeface="Times New Roman" panose="02020603050405020304" pitchFamily="18" charset="0"/>
              </a:rPr>
              <a:t>MODEL OUTPUTS</a:t>
            </a:r>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Rectangle 1"/>
          <p:cNvSpPr>
            <a:spLocks noChangeArrowheads="1"/>
          </p:cNvSpPr>
          <p:nvPr/>
        </p:nvSpPr>
        <p:spPr bwMode="auto">
          <a:xfrm>
            <a:off x="1905000" y="1916667"/>
            <a:ext cx="6705600" cy="2567942"/>
          </a:xfrm>
          <a:prstGeom prst="rect"/>
          <a:noFill/>
          <a:ln>
            <a:noFill/>
          </a:ln>
          <a:effectLst/>
        </p:spPr>
        <p:txBody>
          <a:bodyPr anchor="ctr" anchorCtr="0" bIns="45720" compatLnSpc="1" lIns="91440" numCol="1" rIns="9144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Create different outputs to </a:t>
            </a:r>
            <a:r>
              <a:rPr altLang="en-US" b="1" dirty="0" sz="2000" lang="en-US" smtClean="0">
                <a:latin typeface="Arial" panose="020B0604020202020204" pitchFamily="34" charset="0"/>
              </a:rPr>
              <a:t>aggregate and summarize new incentive plan results. That will help </a:t>
            </a:r>
            <a:r>
              <a:rPr altLang="en-US" b="1" dirty="0" lang="en-US" smtClean="0">
                <a:latin typeface="Arial" panose="020B0604020202020204" pitchFamily="34" charset="0"/>
              </a:rPr>
              <a:t>ensure the plan is structured correctly to align with overall outcomes. Review by role, individual (most significant increases and decreases in pay), and team or region, if appropriate. </a:t>
            </a:r>
            <a:endParaRPr altLang="en-US" b="1" dirty="0" lang="en-US" smtClean="0">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The </a:t>
            </a:r>
            <a:r>
              <a:rPr altLang="en-US" b="1" dirty="0" lang="en-US" smtClean="0">
                <a:latin typeface="Arial" panose="020B0604020202020204" pitchFamily="34" charset="0"/>
              </a:rPr>
              <a:t>goals of this phase are</a:t>
            </a:r>
            <a:r>
              <a:rPr altLang="en-US" b="1" dirty="0" lang="en-US" smtClean="0">
                <a:latin typeface="Arial" panose="020B0604020202020204" pitchFamily="34" charset="0"/>
              </a:rPr>
              <a:t>:</a:t>
            </a:r>
          </a:p>
          <a:p>
            <a:pPr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average and top performers can adjust their performance to succeed under the new comp plan </a:t>
            </a:r>
            <a:r>
              <a:rPr altLang="en-US" b="1" dirty="0" lang="en-US" smtClean="0">
                <a:latin typeface="Arial" panose="020B0604020202020204" pitchFamily="34" charset="0"/>
              </a:rPr>
              <a:t>design . </a:t>
            </a:r>
          </a:p>
          <a:p>
            <a:pPr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who receives the earnings makes sense, given historical performance levels and your priorities around activities and behavior.</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5" name="Picture 2" descr="Animation Png Vectors &amp; Illustrations for Free Download"/>
          <p:cNvPicPr>
            <a:picLocks noChangeAspect="1" noChangeArrowheads="1"/>
          </p:cNvPicPr>
          <p:nvPr/>
        </p:nvPicPr>
        <p:blipFill>
          <a:blip xmlns:r="http://schemas.openxmlformats.org/officeDocument/2006/relationships" r:embed="rId1"/>
          <a:srcRect/>
          <a:stretch>
            <a:fillRect/>
          </a:stretch>
        </p:blipFill>
        <p:spPr bwMode="auto">
          <a:xfrm>
            <a:off x="2" y="4800600"/>
            <a:ext cx="2819398" cy="2057400"/>
          </a:xfrm>
          <a:prstGeom prst="rect"/>
          <a:noFill/>
        </p:spPr>
      </p:pic>
      <p:sp>
        <p:nvSpPr>
          <p:cNvPr id="1048723" name=""/>
          <p:cNvSpPr txBox="1"/>
          <p:nvPr/>
        </p:nvSpPr>
        <p:spPr>
          <a:xfrm>
            <a:off x="3839380" y="821680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35" name=""/>
          <p:cNvSpPr txBox="1"/>
          <p:nvPr/>
        </p:nvSpPr>
        <p:spPr>
          <a:xfrm>
            <a:off x="3646351" y="821680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over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 STUDIO</cp:lastModifiedBy>
  <dcterms:created xsi:type="dcterms:W3CDTF">2024-03-29T04:07:22Z</dcterms:created>
  <dcterms:modified xsi:type="dcterms:W3CDTF">2024-08-30T14:45:48Z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a36408321ddc409f84aeb8d1338da9cf</vt:lpwstr>
  </property>
</Properties>
</file>