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9" r:id="rId10"/>
    <p:sldId id="262" r:id="rId11"/>
    <p:sldId id="272" r:id="rId12"/>
    <p:sldId id="263" r:id="rId13"/>
    <p:sldId id="273" r:id="rId14"/>
    <p:sldId id="264" r:id="rId15"/>
    <p:sldId id="265" r:id="rId16"/>
    <p:sldId id="266" r:id="rId17"/>
    <p:sldId id="270" r:id="rId18"/>
    <p:sldId id="268" r:id="rId19"/>
    <p:sldId id="271" r:id="rId20"/>
    <p:sldId id="274" r:id="rId21"/>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441C12-F550-4FB7-93EB-D6860D337B6C}"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IN"/>
        </a:p>
      </dgm:t>
    </dgm:pt>
    <dgm:pt modelId="{43BAA5F2-5995-4584-B8CB-F48FBD1F25DA}">
      <dgm:prSet phldrT="[Text]"/>
      <dgm:spPr/>
      <dgm:t>
        <a:bodyPr/>
        <a:lstStyle/>
        <a:p>
          <a:r>
            <a:rPr lang="en-US" dirty="0" smtClean="0"/>
            <a:t>Business Understanding &amp; Data Exploration</a:t>
          </a:r>
          <a:endParaRPr lang="en-IN" dirty="0"/>
        </a:p>
      </dgm:t>
    </dgm:pt>
    <dgm:pt modelId="{5E58E8DE-1B35-4312-AF05-F1F70D38CB60}" type="parTrans" cxnId="{B67E4EC2-D89A-4250-970C-800E1315B555}">
      <dgm:prSet/>
      <dgm:spPr/>
      <dgm:t>
        <a:bodyPr/>
        <a:lstStyle/>
        <a:p>
          <a:endParaRPr lang="en-IN"/>
        </a:p>
      </dgm:t>
    </dgm:pt>
    <dgm:pt modelId="{5A5C47FE-64B9-4FA8-8BC0-2D3B10A2FF0E}" type="sibTrans" cxnId="{B67E4EC2-D89A-4250-970C-800E1315B555}">
      <dgm:prSet/>
      <dgm:spPr/>
      <dgm:t>
        <a:bodyPr/>
        <a:lstStyle/>
        <a:p>
          <a:endParaRPr lang="en-IN"/>
        </a:p>
      </dgm:t>
    </dgm:pt>
    <dgm:pt modelId="{BBF7C0FD-06DC-41CF-BA54-01F06F085CE8}">
      <dgm:prSet phldrT="[Text]"/>
      <dgm:spPr/>
      <dgm:t>
        <a:bodyPr/>
        <a:lstStyle/>
        <a:p>
          <a:r>
            <a:rPr lang="en-IN" dirty="0" smtClean="0"/>
            <a:t>Formatting Data</a:t>
          </a:r>
          <a:endParaRPr lang="en-IN" dirty="0"/>
        </a:p>
      </dgm:t>
    </dgm:pt>
    <dgm:pt modelId="{EF6A517A-1BBF-49FE-8698-A974079AE1E0}" type="parTrans" cxnId="{45FD5A0A-1B83-440E-880E-4DFC9CC80016}">
      <dgm:prSet/>
      <dgm:spPr/>
      <dgm:t>
        <a:bodyPr/>
        <a:lstStyle/>
        <a:p>
          <a:endParaRPr lang="en-IN"/>
        </a:p>
      </dgm:t>
    </dgm:pt>
    <dgm:pt modelId="{27B177B1-3E19-4E6E-944A-58857D1B0919}" type="sibTrans" cxnId="{45FD5A0A-1B83-440E-880E-4DFC9CC80016}">
      <dgm:prSet/>
      <dgm:spPr/>
      <dgm:t>
        <a:bodyPr/>
        <a:lstStyle/>
        <a:p>
          <a:endParaRPr lang="en-IN"/>
        </a:p>
      </dgm:t>
    </dgm:pt>
    <dgm:pt modelId="{96B2A72E-D8E8-4FFE-AE9B-EFFB3C18379F}">
      <dgm:prSet phldrT="[Text]"/>
      <dgm:spPr/>
      <dgm:t>
        <a:bodyPr/>
        <a:lstStyle/>
        <a:p>
          <a:r>
            <a:rPr lang="en-US" dirty="0" smtClean="0"/>
            <a:t>Perform Multivariate Analysis</a:t>
          </a:r>
          <a:endParaRPr lang="en-IN" dirty="0"/>
        </a:p>
      </dgm:t>
    </dgm:pt>
    <dgm:pt modelId="{D5AC3F1A-CB27-458B-A9F0-43F87F0598D7}" type="parTrans" cxnId="{BF251FA8-45FB-4A7E-98BD-30152CC02316}">
      <dgm:prSet/>
      <dgm:spPr/>
      <dgm:t>
        <a:bodyPr/>
        <a:lstStyle/>
        <a:p>
          <a:endParaRPr lang="en-US"/>
        </a:p>
      </dgm:t>
    </dgm:pt>
    <dgm:pt modelId="{6CE100CD-FDE2-478B-BCE2-589B10079BBA}" type="sibTrans" cxnId="{BF251FA8-45FB-4A7E-98BD-30152CC02316}">
      <dgm:prSet/>
      <dgm:spPr/>
      <dgm:t>
        <a:bodyPr/>
        <a:lstStyle/>
        <a:p>
          <a:endParaRPr lang="en-US"/>
        </a:p>
      </dgm:t>
    </dgm:pt>
    <dgm:pt modelId="{BF77C176-E4E6-4974-9D49-3589510C671F}">
      <dgm:prSet phldrT="[Text]"/>
      <dgm:spPr/>
      <dgm:t>
        <a:bodyPr/>
        <a:lstStyle/>
        <a:p>
          <a:r>
            <a:rPr lang="en-US" dirty="0" smtClean="0"/>
            <a:t>Summary &amp; Suggestions</a:t>
          </a:r>
          <a:endParaRPr lang="en-IN" dirty="0"/>
        </a:p>
      </dgm:t>
    </dgm:pt>
    <dgm:pt modelId="{F8647211-36DB-4D65-AE2F-438918EFFD40}" type="parTrans" cxnId="{BA9A9A89-1D32-4621-A921-DEB58D1DA720}">
      <dgm:prSet/>
      <dgm:spPr/>
      <dgm:t>
        <a:bodyPr/>
        <a:lstStyle/>
        <a:p>
          <a:endParaRPr lang="en-US"/>
        </a:p>
      </dgm:t>
    </dgm:pt>
    <dgm:pt modelId="{3E658476-86D8-47B9-A58A-27272B87D4BB}" type="sibTrans" cxnId="{BA9A9A89-1D32-4621-A921-DEB58D1DA720}">
      <dgm:prSet/>
      <dgm:spPr/>
      <dgm:t>
        <a:bodyPr/>
        <a:lstStyle/>
        <a:p>
          <a:endParaRPr lang="en-US"/>
        </a:p>
      </dgm:t>
    </dgm:pt>
    <dgm:pt modelId="{48B062D8-DA0D-4A31-BEE9-C8295E4A6D02}">
      <dgm:prSet/>
      <dgm:spPr/>
      <dgm:t>
        <a:bodyPr/>
        <a:lstStyle/>
        <a:p>
          <a:r>
            <a:rPr lang="en-US" dirty="0" smtClean="0"/>
            <a:t>Perform Bivariate Analysis</a:t>
          </a:r>
          <a:endParaRPr lang="en-IN" dirty="0"/>
        </a:p>
      </dgm:t>
    </dgm:pt>
    <dgm:pt modelId="{C6F2AC5F-00A7-4182-A93A-02A66D67DE57}" type="parTrans" cxnId="{8D7D9AE9-C997-4F30-86FC-6E64196E4B18}">
      <dgm:prSet/>
      <dgm:spPr/>
      <dgm:t>
        <a:bodyPr/>
        <a:lstStyle/>
        <a:p>
          <a:endParaRPr lang="en-US"/>
        </a:p>
      </dgm:t>
    </dgm:pt>
    <dgm:pt modelId="{08BB4E0A-3B54-4D0C-8560-184B152E2B18}" type="sibTrans" cxnId="{8D7D9AE9-C997-4F30-86FC-6E64196E4B18}">
      <dgm:prSet/>
      <dgm:spPr/>
      <dgm:t>
        <a:bodyPr/>
        <a:lstStyle/>
        <a:p>
          <a:endParaRPr lang="en-US"/>
        </a:p>
      </dgm:t>
    </dgm:pt>
    <dgm:pt modelId="{62F798C6-3D13-420D-A74C-F2178ED46DF2}">
      <dgm:prSet/>
      <dgm:spPr/>
      <dgm:t>
        <a:bodyPr/>
        <a:lstStyle/>
        <a:p>
          <a:r>
            <a:rPr lang="en-US" dirty="0" smtClean="0"/>
            <a:t>Perform Univariate Analysis</a:t>
          </a:r>
          <a:endParaRPr lang="en-IN" dirty="0"/>
        </a:p>
      </dgm:t>
    </dgm:pt>
    <dgm:pt modelId="{90B02BB4-2369-448B-B0EA-810591CCB909}" type="parTrans" cxnId="{8F46BE1E-A2AC-4636-85DD-221FDC962ADB}">
      <dgm:prSet/>
      <dgm:spPr/>
      <dgm:t>
        <a:bodyPr/>
        <a:lstStyle/>
        <a:p>
          <a:endParaRPr lang="en-US"/>
        </a:p>
      </dgm:t>
    </dgm:pt>
    <dgm:pt modelId="{28FF423E-9D87-43A1-BA21-A09170FE188C}" type="sibTrans" cxnId="{8F46BE1E-A2AC-4636-85DD-221FDC962ADB}">
      <dgm:prSet/>
      <dgm:spPr/>
      <dgm:t>
        <a:bodyPr/>
        <a:lstStyle/>
        <a:p>
          <a:endParaRPr lang="en-US"/>
        </a:p>
      </dgm:t>
    </dgm:pt>
    <dgm:pt modelId="{46EA37ED-9B32-4444-B3E6-9231A8CF82D3}">
      <dgm:prSet/>
      <dgm:spPr/>
      <dgm:t>
        <a:bodyPr/>
        <a:lstStyle/>
        <a:p>
          <a:r>
            <a:rPr lang="en-US" dirty="0" smtClean="0"/>
            <a:t>Removing Outliers</a:t>
          </a:r>
          <a:endParaRPr lang="en-IN" dirty="0"/>
        </a:p>
      </dgm:t>
    </dgm:pt>
    <dgm:pt modelId="{F3715952-7E84-47B5-AB64-6E956117F7CC}" type="parTrans" cxnId="{031D2EA1-CB81-471F-AB77-E546CA11015D}">
      <dgm:prSet/>
      <dgm:spPr/>
      <dgm:t>
        <a:bodyPr/>
        <a:lstStyle/>
        <a:p>
          <a:endParaRPr lang="en-US"/>
        </a:p>
      </dgm:t>
    </dgm:pt>
    <dgm:pt modelId="{E526C829-085E-4A56-88B1-1817C58C9A9C}" type="sibTrans" cxnId="{031D2EA1-CB81-471F-AB77-E546CA11015D}">
      <dgm:prSet/>
      <dgm:spPr/>
      <dgm:t>
        <a:bodyPr/>
        <a:lstStyle/>
        <a:p>
          <a:endParaRPr lang="en-US"/>
        </a:p>
      </dgm:t>
    </dgm:pt>
    <dgm:pt modelId="{FC28D47E-87DF-45CA-AF4E-73E91D4F30CD}">
      <dgm:prSet/>
      <dgm:spPr/>
      <dgm:t>
        <a:bodyPr/>
        <a:lstStyle/>
        <a:p>
          <a:r>
            <a:rPr lang="en-US" dirty="0" smtClean="0"/>
            <a:t>Cleaning Data</a:t>
          </a:r>
          <a:endParaRPr lang="en-IN" dirty="0"/>
        </a:p>
      </dgm:t>
    </dgm:pt>
    <dgm:pt modelId="{001E020E-7B3B-4F12-B6D9-15E1BD1886E9}" type="parTrans" cxnId="{9142E9A1-78F2-4805-9373-A8098C369945}">
      <dgm:prSet/>
      <dgm:spPr/>
      <dgm:t>
        <a:bodyPr/>
        <a:lstStyle/>
        <a:p>
          <a:endParaRPr lang="en-US"/>
        </a:p>
      </dgm:t>
    </dgm:pt>
    <dgm:pt modelId="{01BAB7D5-4CC6-4B51-BA0D-2C0FB312EB37}" type="sibTrans" cxnId="{9142E9A1-78F2-4805-9373-A8098C369945}">
      <dgm:prSet/>
      <dgm:spPr/>
      <dgm:t>
        <a:bodyPr/>
        <a:lstStyle/>
        <a:p>
          <a:endParaRPr lang="en-US"/>
        </a:p>
      </dgm:t>
    </dgm:pt>
    <dgm:pt modelId="{0979FE6B-6357-461D-BE48-9A01A857838C}" type="pres">
      <dgm:prSet presAssocID="{72441C12-F550-4FB7-93EB-D6860D337B6C}" presName="diagram" presStyleCnt="0">
        <dgm:presLayoutVars>
          <dgm:dir/>
          <dgm:resizeHandles val="exact"/>
        </dgm:presLayoutVars>
      </dgm:prSet>
      <dgm:spPr/>
      <dgm:t>
        <a:bodyPr/>
        <a:lstStyle/>
        <a:p>
          <a:endParaRPr lang="en-US"/>
        </a:p>
      </dgm:t>
    </dgm:pt>
    <dgm:pt modelId="{3F447F0D-D9C5-4715-930D-7DFB88E330CB}" type="pres">
      <dgm:prSet presAssocID="{43BAA5F2-5995-4584-B8CB-F48FBD1F25DA}" presName="node" presStyleLbl="node1" presStyleIdx="0" presStyleCnt="8">
        <dgm:presLayoutVars>
          <dgm:bulletEnabled val="1"/>
        </dgm:presLayoutVars>
      </dgm:prSet>
      <dgm:spPr/>
      <dgm:t>
        <a:bodyPr/>
        <a:lstStyle/>
        <a:p>
          <a:endParaRPr lang="en-US"/>
        </a:p>
      </dgm:t>
    </dgm:pt>
    <dgm:pt modelId="{3C7C9B6E-00E0-4E84-A559-2A32683D5A4A}" type="pres">
      <dgm:prSet presAssocID="{5A5C47FE-64B9-4FA8-8BC0-2D3B10A2FF0E}" presName="sibTrans" presStyleLbl="sibTrans2D1" presStyleIdx="0" presStyleCnt="7"/>
      <dgm:spPr/>
      <dgm:t>
        <a:bodyPr/>
        <a:lstStyle/>
        <a:p>
          <a:endParaRPr lang="en-US"/>
        </a:p>
      </dgm:t>
    </dgm:pt>
    <dgm:pt modelId="{15B9AE00-7137-4C08-84DA-B166F96299A7}" type="pres">
      <dgm:prSet presAssocID="{5A5C47FE-64B9-4FA8-8BC0-2D3B10A2FF0E}" presName="connectorText" presStyleLbl="sibTrans2D1" presStyleIdx="0" presStyleCnt="7"/>
      <dgm:spPr/>
      <dgm:t>
        <a:bodyPr/>
        <a:lstStyle/>
        <a:p>
          <a:endParaRPr lang="en-US"/>
        </a:p>
      </dgm:t>
    </dgm:pt>
    <dgm:pt modelId="{5294CE4D-9F57-4DC1-861D-40A14990CE29}" type="pres">
      <dgm:prSet presAssocID="{BBF7C0FD-06DC-41CF-BA54-01F06F085CE8}" presName="node" presStyleLbl="node1" presStyleIdx="1" presStyleCnt="8">
        <dgm:presLayoutVars>
          <dgm:bulletEnabled val="1"/>
        </dgm:presLayoutVars>
      </dgm:prSet>
      <dgm:spPr/>
      <dgm:t>
        <a:bodyPr/>
        <a:lstStyle/>
        <a:p>
          <a:endParaRPr lang="en-US"/>
        </a:p>
      </dgm:t>
    </dgm:pt>
    <dgm:pt modelId="{9C47B402-D528-4330-BFFD-CEB5925B2A1C}" type="pres">
      <dgm:prSet presAssocID="{27B177B1-3E19-4E6E-944A-58857D1B0919}" presName="sibTrans" presStyleLbl="sibTrans2D1" presStyleIdx="1" presStyleCnt="7"/>
      <dgm:spPr/>
      <dgm:t>
        <a:bodyPr/>
        <a:lstStyle/>
        <a:p>
          <a:endParaRPr lang="en-US"/>
        </a:p>
      </dgm:t>
    </dgm:pt>
    <dgm:pt modelId="{E9D9F056-F260-4AD2-9330-4B77B7382B56}" type="pres">
      <dgm:prSet presAssocID="{27B177B1-3E19-4E6E-944A-58857D1B0919}" presName="connectorText" presStyleLbl="sibTrans2D1" presStyleIdx="1" presStyleCnt="7"/>
      <dgm:spPr/>
      <dgm:t>
        <a:bodyPr/>
        <a:lstStyle/>
        <a:p>
          <a:endParaRPr lang="en-US"/>
        </a:p>
      </dgm:t>
    </dgm:pt>
    <dgm:pt modelId="{B57994D7-95BD-46E2-A111-406CE1D66FC9}" type="pres">
      <dgm:prSet presAssocID="{FC28D47E-87DF-45CA-AF4E-73E91D4F30CD}" presName="node" presStyleLbl="node1" presStyleIdx="2" presStyleCnt="8">
        <dgm:presLayoutVars>
          <dgm:bulletEnabled val="1"/>
        </dgm:presLayoutVars>
      </dgm:prSet>
      <dgm:spPr/>
      <dgm:t>
        <a:bodyPr/>
        <a:lstStyle/>
        <a:p>
          <a:endParaRPr lang="en-IN"/>
        </a:p>
      </dgm:t>
    </dgm:pt>
    <dgm:pt modelId="{A6A6D4FD-37D9-4468-9FC9-8AD4EA4F4F69}" type="pres">
      <dgm:prSet presAssocID="{01BAB7D5-4CC6-4B51-BA0D-2C0FB312EB37}" presName="sibTrans" presStyleLbl="sibTrans2D1" presStyleIdx="2" presStyleCnt="7"/>
      <dgm:spPr/>
      <dgm:t>
        <a:bodyPr/>
        <a:lstStyle/>
        <a:p>
          <a:endParaRPr lang="en-IN"/>
        </a:p>
      </dgm:t>
    </dgm:pt>
    <dgm:pt modelId="{9D9C010D-B583-4B92-9081-5E1F4B60D27F}" type="pres">
      <dgm:prSet presAssocID="{01BAB7D5-4CC6-4B51-BA0D-2C0FB312EB37}" presName="connectorText" presStyleLbl="sibTrans2D1" presStyleIdx="2" presStyleCnt="7"/>
      <dgm:spPr/>
      <dgm:t>
        <a:bodyPr/>
        <a:lstStyle/>
        <a:p>
          <a:endParaRPr lang="en-IN"/>
        </a:p>
      </dgm:t>
    </dgm:pt>
    <dgm:pt modelId="{894A8932-2F93-4558-B98F-24CBB1C0F0A2}" type="pres">
      <dgm:prSet presAssocID="{46EA37ED-9B32-4444-B3E6-9231A8CF82D3}" presName="node" presStyleLbl="node1" presStyleIdx="3" presStyleCnt="8">
        <dgm:presLayoutVars>
          <dgm:bulletEnabled val="1"/>
        </dgm:presLayoutVars>
      </dgm:prSet>
      <dgm:spPr/>
      <dgm:t>
        <a:bodyPr/>
        <a:lstStyle/>
        <a:p>
          <a:endParaRPr lang="en-IN"/>
        </a:p>
      </dgm:t>
    </dgm:pt>
    <dgm:pt modelId="{29DD24E1-AC83-43B4-9C3D-13B7AB43BED0}" type="pres">
      <dgm:prSet presAssocID="{E526C829-085E-4A56-88B1-1817C58C9A9C}" presName="sibTrans" presStyleLbl="sibTrans2D1" presStyleIdx="3" presStyleCnt="7"/>
      <dgm:spPr/>
      <dgm:t>
        <a:bodyPr/>
        <a:lstStyle/>
        <a:p>
          <a:endParaRPr lang="en-IN"/>
        </a:p>
      </dgm:t>
    </dgm:pt>
    <dgm:pt modelId="{23929427-FB3D-4CD0-85D9-2CF314DDB0CF}" type="pres">
      <dgm:prSet presAssocID="{E526C829-085E-4A56-88B1-1817C58C9A9C}" presName="connectorText" presStyleLbl="sibTrans2D1" presStyleIdx="3" presStyleCnt="7"/>
      <dgm:spPr/>
      <dgm:t>
        <a:bodyPr/>
        <a:lstStyle/>
        <a:p>
          <a:endParaRPr lang="en-IN"/>
        </a:p>
      </dgm:t>
    </dgm:pt>
    <dgm:pt modelId="{874D26E5-CE9B-42AE-97AF-935D99C03F20}" type="pres">
      <dgm:prSet presAssocID="{62F798C6-3D13-420D-A74C-F2178ED46DF2}" presName="node" presStyleLbl="node1" presStyleIdx="4" presStyleCnt="8">
        <dgm:presLayoutVars>
          <dgm:bulletEnabled val="1"/>
        </dgm:presLayoutVars>
      </dgm:prSet>
      <dgm:spPr/>
      <dgm:t>
        <a:bodyPr/>
        <a:lstStyle/>
        <a:p>
          <a:endParaRPr lang="en-IN"/>
        </a:p>
      </dgm:t>
    </dgm:pt>
    <dgm:pt modelId="{16C153AD-CD18-41DE-9789-BA8CD0930B3F}" type="pres">
      <dgm:prSet presAssocID="{28FF423E-9D87-43A1-BA21-A09170FE188C}" presName="sibTrans" presStyleLbl="sibTrans2D1" presStyleIdx="4" presStyleCnt="7"/>
      <dgm:spPr/>
      <dgm:t>
        <a:bodyPr/>
        <a:lstStyle/>
        <a:p>
          <a:endParaRPr lang="en-IN"/>
        </a:p>
      </dgm:t>
    </dgm:pt>
    <dgm:pt modelId="{29A4F745-62E3-47B3-898D-7F6E93131499}" type="pres">
      <dgm:prSet presAssocID="{28FF423E-9D87-43A1-BA21-A09170FE188C}" presName="connectorText" presStyleLbl="sibTrans2D1" presStyleIdx="4" presStyleCnt="7"/>
      <dgm:spPr/>
      <dgm:t>
        <a:bodyPr/>
        <a:lstStyle/>
        <a:p>
          <a:endParaRPr lang="en-IN"/>
        </a:p>
      </dgm:t>
    </dgm:pt>
    <dgm:pt modelId="{1008B5F2-BF0F-48EA-80E7-ED23623F28E3}" type="pres">
      <dgm:prSet presAssocID="{48B062D8-DA0D-4A31-BEE9-C8295E4A6D02}" presName="node" presStyleLbl="node1" presStyleIdx="5" presStyleCnt="8">
        <dgm:presLayoutVars>
          <dgm:bulletEnabled val="1"/>
        </dgm:presLayoutVars>
      </dgm:prSet>
      <dgm:spPr/>
      <dgm:t>
        <a:bodyPr/>
        <a:lstStyle/>
        <a:p>
          <a:endParaRPr lang="en-IN"/>
        </a:p>
      </dgm:t>
    </dgm:pt>
    <dgm:pt modelId="{3D29C82F-6903-44C2-8949-F15259EED624}" type="pres">
      <dgm:prSet presAssocID="{08BB4E0A-3B54-4D0C-8560-184B152E2B18}" presName="sibTrans" presStyleLbl="sibTrans2D1" presStyleIdx="5" presStyleCnt="7"/>
      <dgm:spPr/>
      <dgm:t>
        <a:bodyPr/>
        <a:lstStyle/>
        <a:p>
          <a:endParaRPr lang="en-IN"/>
        </a:p>
      </dgm:t>
    </dgm:pt>
    <dgm:pt modelId="{04EB1184-8F0C-435B-AE17-3F246A4B7419}" type="pres">
      <dgm:prSet presAssocID="{08BB4E0A-3B54-4D0C-8560-184B152E2B18}" presName="connectorText" presStyleLbl="sibTrans2D1" presStyleIdx="5" presStyleCnt="7"/>
      <dgm:spPr/>
      <dgm:t>
        <a:bodyPr/>
        <a:lstStyle/>
        <a:p>
          <a:endParaRPr lang="en-IN"/>
        </a:p>
      </dgm:t>
    </dgm:pt>
    <dgm:pt modelId="{4A4A0F4A-D45D-4450-BCB0-2838863C8307}" type="pres">
      <dgm:prSet presAssocID="{96B2A72E-D8E8-4FFE-AE9B-EFFB3C18379F}" presName="node" presStyleLbl="node1" presStyleIdx="6" presStyleCnt="8" custLinFactNeighborX="-2322">
        <dgm:presLayoutVars>
          <dgm:bulletEnabled val="1"/>
        </dgm:presLayoutVars>
      </dgm:prSet>
      <dgm:spPr/>
      <dgm:t>
        <a:bodyPr/>
        <a:lstStyle/>
        <a:p>
          <a:endParaRPr lang="en-US"/>
        </a:p>
      </dgm:t>
    </dgm:pt>
    <dgm:pt modelId="{8FAD5546-0E69-453C-8219-C01E358E821F}" type="pres">
      <dgm:prSet presAssocID="{6CE100CD-FDE2-478B-BCE2-589B10079BBA}" presName="sibTrans" presStyleLbl="sibTrans2D1" presStyleIdx="6" presStyleCnt="7"/>
      <dgm:spPr/>
      <dgm:t>
        <a:bodyPr/>
        <a:lstStyle/>
        <a:p>
          <a:endParaRPr lang="en-IN"/>
        </a:p>
      </dgm:t>
    </dgm:pt>
    <dgm:pt modelId="{12AA55A8-066A-4422-BE88-4D6B4FEC50FD}" type="pres">
      <dgm:prSet presAssocID="{6CE100CD-FDE2-478B-BCE2-589B10079BBA}" presName="connectorText" presStyleLbl="sibTrans2D1" presStyleIdx="6" presStyleCnt="7"/>
      <dgm:spPr/>
      <dgm:t>
        <a:bodyPr/>
        <a:lstStyle/>
        <a:p>
          <a:endParaRPr lang="en-IN"/>
        </a:p>
      </dgm:t>
    </dgm:pt>
    <dgm:pt modelId="{C345C750-5AEC-4D80-8E4A-1BFE635C5BCA}" type="pres">
      <dgm:prSet presAssocID="{BF77C176-E4E6-4974-9D49-3589510C671F}" presName="node" presStyleLbl="node1" presStyleIdx="7" presStyleCnt="8">
        <dgm:presLayoutVars>
          <dgm:bulletEnabled val="1"/>
        </dgm:presLayoutVars>
      </dgm:prSet>
      <dgm:spPr/>
      <dgm:t>
        <a:bodyPr/>
        <a:lstStyle/>
        <a:p>
          <a:endParaRPr lang="en-US"/>
        </a:p>
      </dgm:t>
    </dgm:pt>
  </dgm:ptLst>
  <dgm:cxnLst>
    <dgm:cxn modelId="{9006BBFA-138C-44CC-B7CE-66C1F3ECA892}" type="presOf" srcId="{08BB4E0A-3B54-4D0C-8560-184B152E2B18}" destId="{04EB1184-8F0C-435B-AE17-3F246A4B7419}" srcOrd="1" destOrd="0" presId="urn:microsoft.com/office/officeart/2005/8/layout/process5"/>
    <dgm:cxn modelId="{658C09A2-8618-4E30-89DF-43B9CCB27E8A}" type="presOf" srcId="{08BB4E0A-3B54-4D0C-8560-184B152E2B18}" destId="{3D29C82F-6903-44C2-8949-F15259EED624}" srcOrd="0" destOrd="0" presId="urn:microsoft.com/office/officeart/2005/8/layout/process5"/>
    <dgm:cxn modelId="{031D2EA1-CB81-471F-AB77-E546CA11015D}" srcId="{72441C12-F550-4FB7-93EB-D6860D337B6C}" destId="{46EA37ED-9B32-4444-B3E6-9231A8CF82D3}" srcOrd="3" destOrd="0" parTransId="{F3715952-7E84-47B5-AB64-6E956117F7CC}" sibTransId="{E526C829-085E-4A56-88B1-1817C58C9A9C}"/>
    <dgm:cxn modelId="{99CF7249-4DC7-47D0-9A6D-79ECADCB3D6E}" type="presOf" srcId="{62F798C6-3D13-420D-A74C-F2178ED46DF2}" destId="{874D26E5-CE9B-42AE-97AF-935D99C03F20}" srcOrd="0" destOrd="0" presId="urn:microsoft.com/office/officeart/2005/8/layout/process5"/>
    <dgm:cxn modelId="{8D7D9AE9-C997-4F30-86FC-6E64196E4B18}" srcId="{72441C12-F550-4FB7-93EB-D6860D337B6C}" destId="{48B062D8-DA0D-4A31-BEE9-C8295E4A6D02}" srcOrd="5" destOrd="0" parTransId="{C6F2AC5F-00A7-4182-A93A-02A66D67DE57}" sibTransId="{08BB4E0A-3B54-4D0C-8560-184B152E2B18}"/>
    <dgm:cxn modelId="{7FD15561-312B-4E60-BF07-8BB03E5E1D8F}" type="presOf" srcId="{FC28D47E-87DF-45CA-AF4E-73E91D4F30CD}" destId="{B57994D7-95BD-46E2-A111-406CE1D66FC9}" srcOrd="0" destOrd="0" presId="urn:microsoft.com/office/officeart/2005/8/layout/process5"/>
    <dgm:cxn modelId="{8FE4EF60-526E-413C-95B3-87D5E652D66E}" type="presOf" srcId="{BF77C176-E4E6-4974-9D49-3589510C671F}" destId="{C345C750-5AEC-4D80-8E4A-1BFE635C5BCA}" srcOrd="0" destOrd="0" presId="urn:microsoft.com/office/officeart/2005/8/layout/process5"/>
    <dgm:cxn modelId="{147F917D-7392-4B3C-A0BD-296A109085D7}" type="presOf" srcId="{72441C12-F550-4FB7-93EB-D6860D337B6C}" destId="{0979FE6B-6357-461D-BE48-9A01A857838C}" srcOrd="0" destOrd="0" presId="urn:microsoft.com/office/officeart/2005/8/layout/process5"/>
    <dgm:cxn modelId="{871480F0-F813-40B7-88BA-AB4381DB15DC}" type="presOf" srcId="{27B177B1-3E19-4E6E-944A-58857D1B0919}" destId="{E9D9F056-F260-4AD2-9330-4B77B7382B56}" srcOrd="1" destOrd="0" presId="urn:microsoft.com/office/officeart/2005/8/layout/process5"/>
    <dgm:cxn modelId="{FE023573-10D9-4A83-99C5-F645C3D28252}" type="presOf" srcId="{28FF423E-9D87-43A1-BA21-A09170FE188C}" destId="{29A4F745-62E3-47B3-898D-7F6E93131499}" srcOrd="1" destOrd="0" presId="urn:microsoft.com/office/officeart/2005/8/layout/process5"/>
    <dgm:cxn modelId="{F87807B5-8394-45C6-BF2A-A95806A846CB}" type="presOf" srcId="{6CE100CD-FDE2-478B-BCE2-589B10079BBA}" destId="{8FAD5546-0E69-453C-8219-C01E358E821F}" srcOrd="0" destOrd="0" presId="urn:microsoft.com/office/officeart/2005/8/layout/process5"/>
    <dgm:cxn modelId="{1564AD7D-80A9-412F-8CD3-22FEF4DD5813}" type="presOf" srcId="{27B177B1-3E19-4E6E-944A-58857D1B0919}" destId="{9C47B402-D528-4330-BFFD-CEB5925B2A1C}" srcOrd="0" destOrd="0" presId="urn:microsoft.com/office/officeart/2005/8/layout/process5"/>
    <dgm:cxn modelId="{D9D86269-F31C-4ED4-9DDC-09DB5F1C8E9A}" type="presOf" srcId="{5A5C47FE-64B9-4FA8-8BC0-2D3B10A2FF0E}" destId="{3C7C9B6E-00E0-4E84-A559-2A32683D5A4A}" srcOrd="0" destOrd="0" presId="urn:microsoft.com/office/officeart/2005/8/layout/process5"/>
    <dgm:cxn modelId="{BA9A9A89-1D32-4621-A921-DEB58D1DA720}" srcId="{72441C12-F550-4FB7-93EB-D6860D337B6C}" destId="{BF77C176-E4E6-4974-9D49-3589510C671F}" srcOrd="7" destOrd="0" parTransId="{F8647211-36DB-4D65-AE2F-438918EFFD40}" sibTransId="{3E658476-86D8-47B9-A58A-27272B87D4BB}"/>
    <dgm:cxn modelId="{1FE04E85-0F9F-4991-B8C2-8F7778EAE39E}" type="presOf" srcId="{6CE100CD-FDE2-478B-BCE2-589B10079BBA}" destId="{12AA55A8-066A-4422-BE88-4D6B4FEC50FD}" srcOrd="1" destOrd="0" presId="urn:microsoft.com/office/officeart/2005/8/layout/process5"/>
    <dgm:cxn modelId="{991D43F4-9BDE-4B56-B602-AE1E3962060B}" type="presOf" srcId="{01BAB7D5-4CC6-4B51-BA0D-2C0FB312EB37}" destId="{9D9C010D-B583-4B92-9081-5E1F4B60D27F}" srcOrd="1" destOrd="0" presId="urn:microsoft.com/office/officeart/2005/8/layout/process5"/>
    <dgm:cxn modelId="{8F46BE1E-A2AC-4636-85DD-221FDC962ADB}" srcId="{72441C12-F550-4FB7-93EB-D6860D337B6C}" destId="{62F798C6-3D13-420D-A74C-F2178ED46DF2}" srcOrd="4" destOrd="0" parTransId="{90B02BB4-2369-448B-B0EA-810591CCB909}" sibTransId="{28FF423E-9D87-43A1-BA21-A09170FE188C}"/>
    <dgm:cxn modelId="{3E0940A5-DF87-4DBC-BCF3-2ADC591A8B30}" type="presOf" srcId="{46EA37ED-9B32-4444-B3E6-9231A8CF82D3}" destId="{894A8932-2F93-4558-B98F-24CBB1C0F0A2}" srcOrd="0" destOrd="0" presId="urn:microsoft.com/office/officeart/2005/8/layout/process5"/>
    <dgm:cxn modelId="{5EA01EE8-5FB7-4C97-A369-1B1B2A46C66A}" type="presOf" srcId="{01BAB7D5-4CC6-4B51-BA0D-2C0FB312EB37}" destId="{A6A6D4FD-37D9-4468-9FC9-8AD4EA4F4F69}" srcOrd="0" destOrd="0" presId="urn:microsoft.com/office/officeart/2005/8/layout/process5"/>
    <dgm:cxn modelId="{45FD5A0A-1B83-440E-880E-4DFC9CC80016}" srcId="{72441C12-F550-4FB7-93EB-D6860D337B6C}" destId="{BBF7C0FD-06DC-41CF-BA54-01F06F085CE8}" srcOrd="1" destOrd="0" parTransId="{EF6A517A-1BBF-49FE-8698-A974079AE1E0}" sibTransId="{27B177B1-3E19-4E6E-944A-58857D1B0919}"/>
    <dgm:cxn modelId="{B895D023-A761-4526-A5C8-C780AC6782B9}" type="presOf" srcId="{BBF7C0FD-06DC-41CF-BA54-01F06F085CE8}" destId="{5294CE4D-9F57-4DC1-861D-40A14990CE29}" srcOrd="0" destOrd="0" presId="urn:microsoft.com/office/officeart/2005/8/layout/process5"/>
    <dgm:cxn modelId="{B67E4EC2-D89A-4250-970C-800E1315B555}" srcId="{72441C12-F550-4FB7-93EB-D6860D337B6C}" destId="{43BAA5F2-5995-4584-B8CB-F48FBD1F25DA}" srcOrd="0" destOrd="0" parTransId="{5E58E8DE-1B35-4312-AF05-F1F70D38CB60}" sibTransId="{5A5C47FE-64B9-4FA8-8BC0-2D3B10A2FF0E}"/>
    <dgm:cxn modelId="{8F30B423-17FB-49F0-94AB-34F9ED6C905F}" type="presOf" srcId="{48B062D8-DA0D-4A31-BEE9-C8295E4A6D02}" destId="{1008B5F2-BF0F-48EA-80E7-ED23623F28E3}" srcOrd="0" destOrd="0" presId="urn:microsoft.com/office/officeart/2005/8/layout/process5"/>
    <dgm:cxn modelId="{325A715F-9AF5-416C-8081-86D0537E78BD}" type="presOf" srcId="{96B2A72E-D8E8-4FFE-AE9B-EFFB3C18379F}" destId="{4A4A0F4A-D45D-4450-BCB0-2838863C8307}" srcOrd="0" destOrd="0" presId="urn:microsoft.com/office/officeart/2005/8/layout/process5"/>
    <dgm:cxn modelId="{E154A7D3-A35E-4E6B-9DEE-39D43D7D882C}" type="presOf" srcId="{E526C829-085E-4A56-88B1-1817C58C9A9C}" destId="{23929427-FB3D-4CD0-85D9-2CF314DDB0CF}" srcOrd="1" destOrd="0" presId="urn:microsoft.com/office/officeart/2005/8/layout/process5"/>
    <dgm:cxn modelId="{BF251FA8-45FB-4A7E-98BD-30152CC02316}" srcId="{72441C12-F550-4FB7-93EB-D6860D337B6C}" destId="{96B2A72E-D8E8-4FFE-AE9B-EFFB3C18379F}" srcOrd="6" destOrd="0" parTransId="{D5AC3F1A-CB27-458B-A9F0-43F87F0598D7}" sibTransId="{6CE100CD-FDE2-478B-BCE2-589B10079BBA}"/>
    <dgm:cxn modelId="{8626771E-6B5D-4AA5-86F1-50691966C557}" type="presOf" srcId="{43BAA5F2-5995-4584-B8CB-F48FBD1F25DA}" destId="{3F447F0D-D9C5-4715-930D-7DFB88E330CB}" srcOrd="0" destOrd="0" presId="urn:microsoft.com/office/officeart/2005/8/layout/process5"/>
    <dgm:cxn modelId="{DCBDC36A-54A2-4357-82F2-CA0C0C779EAD}" type="presOf" srcId="{5A5C47FE-64B9-4FA8-8BC0-2D3B10A2FF0E}" destId="{15B9AE00-7137-4C08-84DA-B166F96299A7}" srcOrd="1" destOrd="0" presId="urn:microsoft.com/office/officeart/2005/8/layout/process5"/>
    <dgm:cxn modelId="{E1610BE4-45AB-4733-952F-49BA5B1E8E5C}" type="presOf" srcId="{E526C829-085E-4A56-88B1-1817C58C9A9C}" destId="{29DD24E1-AC83-43B4-9C3D-13B7AB43BED0}" srcOrd="0" destOrd="0" presId="urn:microsoft.com/office/officeart/2005/8/layout/process5"/>
    <dgm:cxn modelId="{228EAA11-604A-4830-914E-B867979F3A29}" type="presOf" srcId="{28FF423E-9D87-43A1-BA21-A09170FE188C}" destId="{16C153AD-CD18-41DE-9789-BA8CD0930B3F}" srcOrd="0" destOrd="0" presId="urn:microsoft.com/office/officeart/2005/8/layout/process5"/>
    <dgm:cxn modelId="{9142E9A1-78F2-4805-9373-A8098C369945}" srcId="{72441C12-F550-4FB7-93EB-D6860D337B6C}" destId="{FC28D47E-87DF-45CA-AF4E-73E91D4F30CD}" srcOrd="2" destOrd="0" parTransId="{001E020E-7B3B-4F12-B6D9-15E1BD1886E9}" sibTransId="{01BAB7D5-4CC6-4B51-BA0D-2C0FB312EB37}"/>
    <dgm:cxn modelId="{D3C047FC-1589-4740-8FDD-1326EDA2BB52}" type="presParOf" srcId="{0979FE6B-6357-461D-BE48-9A01A857838C}" destId="{3F447F0D-D9C5-4715-930D-7DFB88E330CB}" srcOrd="0" destOrd="0" presId="urn:microsoft.com/office/officeart/2005/8/layout/process5"/>
    <dgm:cxn modelId="{75A73BC0-48E5-4A17-A00D-47527108328F}" type="presParOf" srcId="{0979FE6B-6357-461D-BE48-9A01A857838C}" destId="{3C7C9B6E-00E0-4E84-A559-2A32683D5A4A}" srcOrd="1" destOrd="0" presId="urn:microsoft.com/office/officeart/2005/8/layout/process5"/>
    <dgm:cxn modelId="{4B88A5F4-5046-463B-9487-33F819725DD5}" type="presParOf" srcId="{3C7C9B6E-00E0-4E84-A559-2A32683D5A4A}" destId="{15B9AE00-7137-4C08-84DA-B166F96299A7}" srcOrd="0" destOrd="0" presId="urn:microsoft.com/office/officeart/2005/8/layout/process5"/>
    <dgm:cxn modelId="{04731835-0BCD-48C6-8283-05C1541E57DD}" type="presParOf" srcId="{0979FE6B-6357-461D-BE48-9A01A857838C}" destId="{5294CE4D-9F57-4DC1-861D-40A14990CE29}" srcOrd="2" destOrd="0" presId="urn:microsoft.com/office/officeart/2005/8/layout/process5"/>
    <dgm:cxn modelId="{3CE019F7-1742-44CD-B9B1-DB35E69A3307}" type="presParOf" srcId="{0979FE6B-6357-461D-BE48-9A01A857838C}" destId="{9C47B402-D528-4330-BFFD-CEB5925B2A1C}" srcOrd="3" destOrd="0" presId="urn:microsoft.com/office/officeart/2005/8/layout/process5"/>
    <dgm:cxn modelId="{3E322501-E2E3-4D0D-B848-BA75D5584C50}" type="presParOf" srcId="{9C47B402-D528-4330-BFFD-CEB5925B2A1C}" destId="{E9D9F056-F260-4AD2-9330-4B77B7382B56}" srcOrd="0" destOrd="0" presId="urn:microsoft.com/office/officeart/2005/8/layout/process5"/>
    <dgm:cxn modelId="{33E25A59-2EA7-444A-825F-040E378A9AE2}" type="presParOf" srcId="{0979FE6B-6357-461D-BE48-9A01A857838C}" destId="{B57994D7-95BD-46E2-A111-406CE1D66FC9}" srcOrd="4" destOrd="0" presId="urn:microsoft.com/office/officeart/2005/8/layout/process5"/>
    <dgm:cxn modelId="{E9B6F07A-75D5-48CC-87B3-2C8007BA35ED}" type="presParOf" srcId="{0979FE6B-6357-461D-BE48-9A01A857838C}" destId="{A6A6D4FD-37D9-4468-9FC9-8AD4EA4F4F69}" srcOrd="5" destOrd="0" presId="urn:microsoft.com/office/officeart/2005/8/layout/process5"/>
    <dgm:cxn modelId="{87EB0089-7DEF-4041-B5F0-50B756F3EB29}" type="presParOf" srcId="{A6A6D4FD-37D9-4468-9FC9-8AD4EA4F4F69}" destId="{9D9C010D-B583-4B92-9081-5E1F4B60D27F}" srcOrd="0" destOrd="0" presId="urn:microsoft.com/office/officeart/2005/8/layout/process5"/>
    <dgm:cxn modelId="{8012ED97-595C-45D6-BA11-FC04C4496ACA}" type="presParOf" srcId="{0979FE6B-6357-461D-BE48-9A01A857838C}" destId="{894A8932-2F93-4558-B98F-24CBB1C0F0A2}" srcOrd="6" destOrd="0" presId="urn:microsoft.com/office/officeart/2005/8/layout/process5"/>
    <dgm:cxn modelId="{98716FE8-E272-470B-9611-F3B5F75BE629}" type="presParOf" srcId="{0979FE6B-6357-461D-BE48-9A01A857838C}" destId="{29DD24E1-AC83-43B4-9C3D-13B7AB43BED0}" srcOrd="7" destOrd="0" presId="urn:microsoft.com/office/officeart/2005/8/layout/process5"/>
    <dgm:cxn modelId="{7EC57D52-B344-4970-8564-3860BE4DBBCD}" type="presParOf" srcId="{29DD24E1-AC83-43B4-9C3D-13B7AB43BED0}" destId="{23929427-FB3D-4CD0-85D9-2CF314DDB0CF}" srcOrd="0" destOrd="0" presId="urn:microsoft.com/office/officeart/2005/8/layout/process5"/>
    <dgm:cxn modelId="{08D24A17-C4F9-4243-A0F0-019283268552}" type="presParOf" srcId="{0979FE6B-6357-461D-BE48-9A01A857838C}" destId="{874D26E5-CE9B-42AE-97AF-935D99C03F20}" srcOrd="8" destOrd="0" presId="urn:microsoft.com/office/officeart/2005/8/layout/process5"/>
    <dgm:cxn modelId="{98043C0A-E5CD-495B-B1A7-3D0E2D5B1139}" type="presParOf" srcId="{0979FE6B-6357-461D-BE48-9A01A857838C}" destId="{16C153AD-CD18-41DE-9789-BA8CD0930B3F}" srcOrd="9" destOrd="0" presId="urn:microsoft.com/office/officeart/2005/8/layout/process5"/>
    <dgm:cxn modelId="{24D2B21E-920C-487E-9AA9-F19EEBB187EE}" type="presParOf" srcId="{16C153AD-CD18-41DE-9789-BA8CD0930B3F}" destId="{29A4F745-62E3-47B3-898D-7F6E93131499}" srcOrd="0" destOrd="0" presId="urn:microsoft.com/office/officeart/2005/8/layout/process5"/>
    <dgm:cxn modelId="{70559F1B-2662-4011-988F-A2D1AE2C93C8}" type="presParOf" srcId="{0979FE6B-6357-461D-BE48-9A01A857838C}" destId="{1008B5F2-BF0F-48EA-80E7-ED23623F28E3}" srcOrd="10" destOrd="0" presId="urn:microsoft.com/office/officeart/2005/8/layout/process5"/>
    <dgm:cxn modelId="{68E31E3D-200F-4D70-B1B6-75ED160CB75A}" type="presParOf" srcId="{0979FE6B-6357-461D-BE48-9A01A857838C}" destId="{3D29C82F-6903-44C2-8949-F15259EED624}" srcOrd="11" destOrd="0" presId="urn:microsoft.com/office/officeart/2005/8/layout/process5"/>
    <dgm:cxn modelId="{A405D7E5-33DE-437F-AFD6-5FC5227DBEAC}" type="presParOf" srcId="{3D29C82F-6903-44C2-8949-F15259EED624}" destId="{04EB1184-8F0C-435B-AE17-3F246A4B7419}" srcOrd="0" destOrd="0" presId="urn:microsoft.com/office/officeart/2005/8/layout/process5"/>
    <dgm:cxn modelId="{110EA590-6553-45EC-A915-8094E9126E2C}" type="presParOf" srcId="{0979FE6B-6357-461D-BE48-9A01A857838C}" destId="{4A4A0F4A-D45D-4450-BCB0-2838863C8307}" srcOrd="12" destOrd="0" presId="urn:microsoft.com/office/officeart/2005/8/layout/process5"/>
    <dgm:cxn modelId="{2AF4BE10-241F-489E-B8F7-F9CC6D7A6127}" type="presParOf" srcId="{0979FE6B-6357-461D-BE48-9A01A857838C}" destId="{8FAD5546-0E69-453C-8219-C01E358E821F}" srcOrd="13" destOrd="0" presId="urn:microsoft.com/office/officeart/2005/8/layout/process5"/>
    <dgm:cxn modelId="{4F716A34-1429-4A6B-9846-45F3297A380B}" type="presParOf" srcId="{8FAD5546-0E69-453C-8219-C01E358E821F}" destId="{12AA55A8-066A-4422-BE88-4D6B4FEC50FD}" srcOrd="0" destOrd="0" presId="urn:microsoft.com/office/officeart/2005/8/layout/process5"/>
    <dgm:cxn modelId="{D780184A-E5E5-42D2-B102-F66CEE2F4A28}" type="presParOf" srcId="{0979FE6B-6357-461D-BE48-9A01A857838C}" destId="{C345C750-5AEC-4D80-8E4A-1BFE635C5BCA}"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447F0D-D9C5-4715-930D-7DFB88E330CB}">
      <dsp:nvSpPr>
        <dsp:cNvPr id="0" name=""/>
        <dsp:cNvSpPr/>
      </dsp:nvSpPr>
      <dsp:spPr>
        <a:xfrm>
          <a:off x="4092" y="296763"/>
          <a:ext cx="1789495" cy="107369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Business Understanding &amp; Data Exploration</a:t>
          </a:r>
          <a:endParaRPr lang="en-IN" sz="1600" kern="1200" dirty="0"/>
        </a:p>
      </dsp:txBody>
      <dsp:txXfrm>
        <a:off x="35540" y="328211"/>
        <a:ext cx="1726599" cy="1010801"/>
      </dsp:txXfrm>
    </dsp:sp>
    <dsp:sp modelId="{3C7C9B6E-00E0-4E84-A559-2A32683D5A4A}">
      <dsp:nvSpPr>
        <dsp:cNvPr id="0" name=""/>
        <dsp:cNvSpPr/>
      </dsp:nvSpPr>
      <dsp:spPr>
        <a:xfrm>
          <a:off x="1951063" y="611715"/>
          <a:ext cx="379372" cy="44379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1951063" y="700474"/>
        <a:ext cx="265560" cy="266276"/>
      </dsp:txXfrm>
    </dsp:sp>
    <dsp:sp modelId="{5294CE4D-9F57-4DC1-861D-40A14990CE29}">
      <dsp:nvSpPr>
        <dsp:cNvPr id="0" name=""/>
        <dsp:cNvSpPr/>
      </dsp:nvSpPr>
      <dsp:spPr>
        <a:xfrm>
          <a:off x="2509385" y="296763"/>
          <a:ext cx="1789495" cy="1073697"/>
        </a:xfrm>
        <a:prstGeom prst="roundRect">
          <a:avLst>
            <a:gd name="adj" fmla="val 10000"/>
          </a:avLst>
        </a:prstGeom>
        <a:solidFill>
          <a:schemeClr val="accent2">
            <a:hueOff val="-207909"/>
            <a:satOff val="-11990"/>
            <a:lumOff val="123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IN" sz="1600" kern="1200" dirty="0" smtClean="0"/>
            <a:t>Formatting Data</a:t>
          </a:r>
          <a:endParaRPr lang="en-IN" sz="1600" kern="1200" dirty="0"/>
        </a:p>
      </dsp:txBody>
      <dsp:txXfrm>
        <a:off x="2540833" y="328211"/>
        <a:ext cx="1726599" cy="1010801"/>
      </dsp:txXfrm>
    </dsp:sp>
    <dsp:sp modelId="{9C47B402-D528-4330-BFFD-CEB5925B2A1C}">
      <dsp:nvSpPr>
        <dsp:cNvPr id="0" name=""/>
        <dsp:cNvSpPr/>
      </dsp:nvSpPr>
      <dsp:spPr>
        <a:xfrm>
          <a:off x="4456356" y="611715"/>
          <a:ext cx="379372" cy="443794"/>
        </a:xfrm>
        <a:prstGeom prst="rightArrow">
          <a:avLst>
            <a:gd name="adj1" fmla="val 60000"/>
            <a:gd name="adj2" fmla="val 50000"/>
          </a:avLst>
        </a:prstGeom>
        <a:solidFill>
          <a:schemeClr val="accent2">
            <a:hueOff val="-242561"/>
            <a:satOff val="-13988"/>
            <a:lumOff val="143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IN" sz="1300" kern="1200"/>
        </a:p>
      </dsp:txBody>
      <dsp:txXfrm>
        <a:off x="4456356" y="700474"/>
        <a:ext cx="265560" cy="266276"/>
      </dsp:txXfrm>
    </dsp:sp>
    <dsp:sp modelId="{B57994D7-95BD-46E2-A111-406CE1D66FC9}">
      <dsp:nvSpPr>
        <dsp:cNvPr id="0" name=""/>
        <dsp:cNvSpPr/>
      </dsp:nvSpPr>
      <dsp:spPr>
        <a:xfrm>
          <a:off x="5014679" y="296763"/>
          <a:ext cx="1789495" cy="1073697"/>
        </a:xfrm>
        <a:prstGeom prst="roundRect">
          <a:avLst>
            <a:gd name="adj" fmla="val 10000"/>
          </a:avLst>
        </a:prstGeom>
        <a:solidFill>
          <a:schemeClr val="accent2">
            <a:hueOff val="-415818"/>
            <a:satOff val="-23979"/>
            <a:lumOff val="2465"/>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Cleaning Data</a:t>
          </a:r>
          <a:endParaRPr lang="en-IN" sz="1600" kern="1200" dirty="0"/>
        </a:p>
      </dsp:txBody>
      <dsp:txXfrm>
        <a:off x="5046127" y="328211"/>
        <a:ext cx="1726599" cy="1010801"/>
      </dsp:txXfrm>
    </dsp:sp>
    <dsp:sp modelId="{A6A6D4FD-37D9-4468-9FC9-8AD4EA4F4F69}">
      <dsp:nvSpPr>
        <dsp:cNvPr id="0" name=""/>
        <dsp:cNvSpPr/>
      </dsp:nvSpPr>
      <dsp:spPr>
        <a:xfrm>
          <a:off x="6961649" y="611715"/>
          <a:ext cx="379372" cy="443794"/>
        </a:xfrm>
        <a:prstGeom prst="rightArrow">
          <a:avLst>
            <a:gd name="adj1" fmla="val 60000"/>
            <a:gd name="adj2" fmla="val 50000"/>
          </a:avLst>
        </a:prstGeom>
        <a:solidFill>
          <a:schemeClr val="accent2">
            <a:hueOff val="-485121"/>
            <a:satOff val="-27976"/>
            <a:lumOff val="287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a:off x="6961649" y="700474"/>
        <a:ext cx="265560" cy="266276"/>
      </dsp:txXfrm>
    </dsp:sp>
    <dsp:sp modelId="{894A8932-2F93-4558-B98F-24CBB1C0F0A2}">
      <dsp:nvSpPr>
        <dsp:cNvPr id="0" name=""/>
        <dsp:cNvSpPr/>
      </dsp:nvSpPr>
      <dsp:spPr>
        <a:xfrm>
          <a:off x="7519972" y="296763"/>
          <a:ext cx="1789495" cy="1073697"/>
        </a:xfrm>
        <a:prstGeom prst="roundRect">
          <a:avLst>
            <a:gd name="adj" fmla="val 10000"/>
          </a:avLst>
        </a:prstGeom>
        <a:solidFill>
          <a:schemeClr val="accent2">
            <a:hueOff val="-623727"/>
            <a:satOff val="-35969"/>
            <a:lumOff val="3698"/>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Removing Outliers</a:t>
          </a:r>
          <a:endParaRPr lang="en-IN" sz="1600" kern="1200" dirty="0"/>
        </a:p>
      </dsp:txBody>
      <dsp:txXfrm>
        <a:off x="7551420" y="328211"/>
        <a:ext cx="1726599" cy="1010801"/>
      </dsp:txXfrm>
    </dsp:sp>
    <dsp:sp modelId="{29DD24E1-AC83-43B4-9C3D-13B7AB43BED0}">
      <dsp:nvSpPr>
        <dsp:cNvPr id="0" name=""/>
        <dsp:cNvSpPr/>
      </dsp:nvSpPr>
      <dsp:spPr>
        <a:xfrm rot="5400000">
          <a:off x="8225033" y="1495725"/>
          <a:ext cx="379372" cy="443794"/>
        </a:xfrm>
        <a:prstGeom prst="rightArrow">
          <a:avLst>
            <a:gd name="adj1" fmla="val 60000"/>
            <a:gd name="adj2" fmla="val 50000"/>
          </a:avLst>
        </a:prstGeom>
        <a:solidFill>
          <a:schemeClr val="accent2">
            <a:hueOff val="-727682"/>
            <a:satOff val="-41964"/>
            <a:lumOff val="431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5400000">
        <a:off x="8281581" y="1527936"/>
        <a:ext cx="266276" cy="265560"/>
      </dsp:txXfrm>
    </dsp:sp>
    <dsp:sp modelId="{874D26E5-CE9B-42AE-97AF-935D99C03F20}">
      <dsp:nvSpPr>
        <dsp:cNvPr id="0" name=""/>
        <dsp:cNvSpPr/>
      </dsp:nvSpPr>
      <dsp:spPr>
        <a:xfrm>
          <a:off x="7519972" y="2086259"/>
          <a:ext cx="1789495" cy="1073697"/>
        </a:xfrm>
        <a:prstGeom prst="roundRect">
          <a:avLst>
            <a:gd name="adj" fmla="val 10000"/>
          </a:avLst>
        </a:prstGeom>
        <a:solidFill>
          <a:schemeClr val="accent2">
            <a:hueOff val="-831636"/>
            <a:satOff val="-47959"/>
            <a:lumOff val="493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Perform Univariate Analysis</a:t>
          </a:r>
          <a:endParaRPr lang="en-IN" sz="1600" kern="1200" dirty="0"/>
        </a:p>
      </dsp:txBody>
      <dsp:txXfrm>
        <a:off x="7551420" y="2117707"/>
        <a:ext cx="1726599" cy="1010801"/>
      </dsp:txXfrm>
    </dsp:sp>
    <dsp:sp modelId="{16C153AD-CD18-41DE-9789-BA8CD0930B3F}">
      <dsp:nvSpPr>
        <dsp:cNvPr id="0" name=""/>
        <dsp:cNvSpPr/>
      </dsp:nvSpPr>
      <dsp:spPr>
        <a:xfrm rot="10800000">
          <a:off x="6983123" y="2401210"/>
          <a:ext cx="379372" cy="443794"/>
        </a:xfrm>
        <a:prstGeom prst="rightArrow">
          <a:avLst>
            <a:gd name="adj1" fmla="val 60000"/>
            <a:gd name="adj2" fmla="val 50000"/>
          </a:avLst>
        </a:prstGeom>
        <a:solidFill>
          <a:schemeClr val="accent2">
            <a:hueOff val="-970242"/>
            <a:satOff val="-55952"/>
            <a:lumOff val="575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7096935" y="2489969"/>
        <a:ext cx="265560" cy="266276"/>
      </dsp:txXfrm>
    </dsp:sp>
    <dsp:sp modelId="{1008B5F2-BF0F-48EA-80E7-ED23623F28E3}">
      <dsp:nvSpPr>
        <dsp:cNvPr id="0" name=""/>
        <dsp:cNvSpPr/>
      </dsp:nvSpPr>
      <dsp:spPr>
        <a:xfrm>
          <a:off x="5014679" y="2086259"/>
          <a:ext cx="1789495" cy="1073697"/>
        </a:xfrm>
        <a:prstGeom prst="roundRect">
          <a:avLst>
            <a:gd name="adj" fmla="val 10000"/>
          </a:avLst>
        </a:prstGeom>
        <a:solidFill>
          <a:schemeClr val="accent2">
            <a:hueOff val="-1039545"/>
            <a:satOff val="-59949"/>
            <a:lumOff val="6163"/>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Perform Bivariate Analysis</a:t>
          </a:r>
          <a:endParaRPr lang="en-IN" sz="1600" kern="1200" dirty="0"/>
        </a:p>
      </dsp:txBody>
      <dsp:txXfrm>
        <a:off x="5046127" y="2117707"/>
        <a:ext cx="1726599" cy="1010801"/>
      </dsp:txXfrm>
    </dsp:sp>
    <dsp:sp modelId="{3D29C82F-6903-44C2-8949-F15259EED624}">
      <dsp:nvSpPr>
        <dsp:cNvPr id="0" name=""/>
        <dsp:cNvSpPr/>
      </dsp:nvSpPr>
      <dsp:spPr>
        <a:xfrm rot="10800000">
          <a:off x="4446666" y="2401210"/>
          <a:ext cx="401395" cy="443794"/>
        </a:xfrm>
        <a:prstGeom prst="rightArrow">
          <a:avLst>
            <a:gd name="adj1" fmla="val 60000"/>
            <a:gd name="adj2" fmla="val 50000"/>
          </a:avLst>
        </a:prstGeom>
        <a:solidFill>
          <a:schemeClr val="accent2">
            <a:hueOff val="-1212803"/>
            <a:satOff val="-69940"/>
            <a:lumOff val="719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4567084" y="2489969"/>
        <a:ext cx="280977" cy="266276"/>
      </dsp:txXfrm>
    </dsp:sp>
    <dsp:sp modelId="{4A4A0F4A-D45D-4450-BCB0-2838863C8307}">
      <dsp:nvSpPr>
        <dsp:cNvPr id="0" name=""/>
        <dsp:cNvSpPr/>
      </dsp:nvSpPr>
      <dsp:spPr>
        <a:xfrm>
          <a:off x="2467833" y="2086259"/>
          <a:ext cx="1789495" cy="1073697"/>
        </a:xfrm>
        <a:prstGeom prst="roundRect">
          <a:avLst>
            <a:gd name="adj" fmla="val 10000"/>
          </a:avLst>
        </a:prstGeom>
        <a:solidFill>
          <a:schemeClr val="accent2">
            <a:hueOff val="-1247454"/>
            <a:satOff val="-71938"/>
            <a:lumOff val="7395"/>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Perform Multivariate Analysis</a:t>
          </a:r>
          <a:endParaRPr lang="en-IN" sz="1600" kern="1200" dirty="0"/>
        </a:p>
      </dsp:txBody>
      <dsp:txXfrm>
        <a:off x="2499281" y="2117707"/>
        <a:ext cx="1726599" cy="1010801"/>
      </dsp:txXfrm>
    </dsp:sp>
    <dsp:sp modelId="{8FAD5546-0E69-453C-8219-C01E358E821F}">
      <dsp:nvSpPr>
        <dsp:cNvPr id="0" name=""/>
        <dsp:cNvSpPr/>
      </dsp:nvSpPr>
      <dsp:spPr>
        <a:xfrm rot="10800000">
          <a:off x="1962149" y="2401210"/>
          <a:ext cx="357350" cy="443794"/>
        </a:xfrm>
        <a:prstGeom prst="rightArrow">
          <a:avLst>
            <a:gd name="adj1" fmla="val 60000"/>
            <a:gd name="adj2" fmla="val 50000"/>
          </a:avLst>
        </a:prstGeom>
        <a:solidFill>
          <a:schemeClr val="accent2">
            <a:hueOff val="-1455363"/>
            <a:satOff val="-83928"/>
            <a:lumOff val="862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dsp:txBody>
      <dsp:txXfrm rot="10800000">
        <a:off x="2069354" y="2489969"/>
        <a:ext cx="250145" cy="266276"/>
      </dsp:txXfrm>
    </dsp:sp>
    <dsp:sp modelId="{C345C750-5AEC-4D80-8E4A-1BFE635C5BCA}">
      <dsp:nvSpPr>
        <dsp:cNvPr id="0" name=""/>
        <dsp:cNvSpPr/>
      </dsp:nvSpPr>
      <dsp:spPr>
        <a:xfrm>
          <a:off x="4092" y="2086259"/>
          <a:ext cx="1789495" cy="1073697"/>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Summary &amp; Suggestions</a:t>
          </a:r>
          <a:endParaRPr lang="en-IN" sz="1600" kern="1200" dirty="0"/>
        </a:p>
      </dsp:txBody>
      <dsp:txXfrm>
        <a:off x="35540" y="2117707"/>
        <a:ext cx="1726599" cy="10108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0"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3"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5"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8"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39"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40"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41"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42"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5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6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7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8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4"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9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9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1"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0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0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0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0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1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1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2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1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3"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
        <p:nvSpPr>
          <p:cNvPr id="27"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800" b="0" strike="noStrike" spc="-1">
              <a:solidFill>
                <a:srgbClr val="000000"/>
              </a:solidFill>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6"/>
          <p:cNvPicPr/>
          <p:nvPr/>
        </p:nvPicPr>
        <p:blipFill>
          <a:blip r:embed="rId14"/>
          <a:stretch/>
        </p:blipFill>
        <p:spPr>
          <a:xfrm>
            <a:off x="10449360" y="325800"/>
            <a:ext cx="1446480" cy="379440"/>
          </a:xfrm>
          <a:prstGeom prst="rect">
            <a:avLst/>
          </a:prstGeom>
          <a:ln>
            <a:noFill/>
          </a:ln>
        </p:spPr>
      </p:pic>
      <p:pic>
        <p:nvPicPr>
          <p:cNvPr id="8" name="Picture 7"/>
          <p:cNvPicPr/>
          <p:nvPr/>
        </p:nvPicPr>
        <p:blipFill>
          <a:blip r:embed="rId15"/>
          <a:stretch/>
        </p:blipFill>
        <p:spPr>
          <a:xfrm>
            <a:off x="0" y="177840"/>
            <a:ext cx="1267920" cy="81468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lstStyle/>
          <a:p>
            <a:pPr algn="ctr">
              <a:lnSpc>
                <a:spcPct val="90000"/>
              </a:lnSpc>
            </a:pPr>
            <a:r>
              <a:rPr lang="en-US" sz="6000" b="0" strike="noStrike" spc="-1">
                <a:solidFill>
                  <a:srgbClr val="000000"/>
                </a:solidFill>
                <a:latin typeface="Times New Roman"/>
              </a:rPr>
              <a:t>Click to edit Master title style</a:t>
            </a:r>
            <a:endParaRPr lang="en-US" sz="6000" b="0" strike="noStrike" spc="-1">
              <a:solidFill>
                <a:srgbClr val="000000"/>
              </a:solidFill>
              <a:latin typeface="Calibri"/>
            </a:endParaRPr>
          </a:p>
        </p:txBody>
      </p:sp>
      <p:sp>
        <p:nvSpPr>
          <p:cNvPr id="3" name="PlaceHolder 2"/>
          <p:cNvSpPr>
            <a:spLocks noGrp="1"/>
          </p:cNvSpPr>
          <p:nvPr>
            <p:ph type="dt"/>
          </p:nvPr>
        </p:nvSpPr>
        <p:spPr>
          <a:xfrm>
            <a:off x="838080" y="6356520"/>
            <a:ext cx="2742840" cy="364680"/>
          </a:xfrm>
          <a:prstGeom prst="rect">
            <a:avLst/>
          </a:prstGeom>
        </p:spPr>
        <p:txBody>
          <a:bodyPr anchor="ctr">
            <a:noAutofit/>
          </a:bodyPr>
          <a:lstStyle/>
          <a:p>
            <a:pPr>
              <a:lnSpc>
                <a:spcPct val="100000"/>
              </a:lnSpc>
            </a:pPr>
            <a:fld id="{C3A55088-FA78-4F48-9C0C-77E433E3DFEA}" type="datetime">
              <a:rPr lang="en-IN" sz="1200" b="0" strike="noStrike" spc="-1">
                <a:solidFill>
                  <a:srgbClr val="8B8B8B"/>
                </a:solidFill>
                <a:latin typeface="Calibri"/>
              </a:rPr>
              <a:t>06-09-2023</a:t>
            </a:fld>
            <a:endParaRPr lang="en-IN" sz="1200" b="0" strike="noStrike" spc="-1">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0B5B1867-113F-478D-ABCF-B3E864F664EA}" type="slidenum">
              <a:rPr lang="en-IN" sz="1200" b="0" strike="noStrike" spc="-1">
                <a:solidFill>
                  <a:srgbClr val="8B8B8B"/>
                </a:solidFill>
                <a:latin typeface="Calibri"/>
              </a:rPr>
              <a:t>‹#›</a:t>
            </a:fld>
            <a:endParaRPr lang="en-IN" sz="1200" b="0" strike="noStrike" spc="-1">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6"/>
          <p:cNvPicPr/>
          <p:nvPr/>
        </p:nvPicPr>
        <p:blipFill>
          <a:blip r:embed="rId14"/>
          <a:stretch/>
        </p:blipFill>
        <p:spPr>
          <a:xfrm>
            <a:off x="10449360" y="325800"/>
            <a:ext cx="1446480" cy="379440"/>
          </a:xfrm>
          <a:prstGeom prst="rect">
            <a:avLst/>
          </a:prstGeom>
          <a:ln>
            <a:noFill/>
          </a:ln>
        </p:spPr>
      </p:pic>
      <p:pic>
        <p:nvPicPr>
          <p:cNvPr id="44" name="Picture 7"/>
          <p:cNvPicPr/>
          <p:nvPr/>
        </p:nvPicPr>
        <p:blipFill>
          <a:blip r:embed="rId15"/>
          <a:stretch/>
        </p:blipFill>
        <p:spPr>
          <a:xfrm>
            <a:off x="0" y="177840"/>
            <a:ext cx="1267920" cy="814680"/>
          </a:xfrm>
          <a:prstGeom prst="rect">
            <a:avLst/>
          </a:prstGeom>
          <a:ln>
            <a:noFill/>
          </a:ln>
        </p:spPr>
      </p:pic>
      <p:sp>
        <p:nvSpPr>
          <p:cNvPr id="45" name="PlaceHolder 1"/>
          <p:cNvSpPr>
            <a:spLocks noGrp="1"/>
          </p:cNvSpPr>
          <p:nvPr>
            <p:ph type="title"/>
          </p:nvPr>
        </p:nvSpPr>
        <p:spPr>
          <a:xfrm>
            <a:off x="1136520" y="640080"/>
            <a:ext cx="9313560" cy="855720"/>
          </a:xfrm>
          <a:prstGeom prst="rect">
            <a:avLst/>
          </a:prstGeom>
        </p:spPr>
        <p:txBody>
          <a:bodyPr anchor="ctr">
            <a:noAutofit/>
          </a:bodyPr>
          <a:lstStyle/>
          <a:p>
            <a:pPr>
              <a:lnSpc>
                <a:spcPct val="90000"/>
              </a:lnSpc>
            </a:pPr>
            <a:r>
              <a:rPr lang="en-US" sz="4000" b="0" strike="noStrike" spc="-1">
                <a:solidFill>
                  <a:srgbClr val="000000"/>
                </a:solidFill>
                <a:latin typeface="Times New Roman"/>
              </a:rPr>
              <a:t>CLICK TO EDIT MASTER TITLE STYLE</a:t>
            </a:r>
            <a:endParaRPr lang="en-US" sz="4000" b="0" strike="noStrike" spc="-1">
              <a:solidFill>
                <a:srgbClr val="000000"/>
              </a:solidFill>
              <a:latin typeface="Calibri"/>
            </a:endParaRPr>
          </a:p>
        </p:txBody>
      </p:sp>
      <p:sp>
        <p:nvSpPr>
          <p:cNvPr id="46" name="PlaceHolder 2"/>
          <p:cNvSpPr>
            <a:spLocks noGrp="1"/>
          </p:cNvSpPr>
          <p:nvPr>
            <p:ph type="body"/>
          </p:nvPr>
        </p:nvSpPr>
        <p:spPr>
          <a:xfrm>
            <a:off x="405000" y="1855080"/>
            <a:ext cx="11168280" cy="43437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Times New Roman"/>
              </a:rPr>
              <a:t>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Times New Roman"/>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Times New Roman"/>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Times New Roman"/>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Times New Roman"/>
              </a:rPr>
              <a:t>Fifth level</a:t>
            </a:r>
          </a:p>
        </p:txBody>
      </p:sp>
      <p:sp>
        <p:nvSpPr>
          <p:cNvPr id="47"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r>
              <a:rPr lang="en-IN" sz="1200" b="0" strike="noStrike" spc="-1">
                <a:solidFill>
                  <a:srgbClr val="8B8B8B"/>
                </a:solidFill>
                <a:latin typeface="Calibri"/>
              </a:rPr>
              <a:t>09-06-2016</a:t>
            </a:r>
            <a:endParaRPr lang="en-IN" sz="1200" b="0" strike="noStrike" spc="-1">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lstStyle/>
          <a:p>
            <a:pPr algn="ctr">
              <a:lnSpc>
                <a:spcPct val="100000"/>
              </a:lnSpc>
            </a:pPr>
            <a:r>
              <a:rPr lang="en-IN" sz="1200" b="0" strike="noStrike" spc="-1">
                <a:solidFill>
                  <a:srgbClr val="8B8B8B"/>
                </a:solidFill>
                <a:latin typeface="Calibri"/>
              </a:rPr>
              <a:t>Investment Case Study</a:t>
            </a:r>
            <a:endParaRPr lang="en-IN" sz="1200" b="0" strike="noStrike" spc="-1">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r>
              <a:rPr lang="en-IN" sz="1200" b="0" strike="noStrike" spc="-1">
                <a:solidFill>
                  <a:srgbClr val="8B8B8B"/>
                </a:solidFill>
                <a:latin typeface="Calibri"/>
              </a:rPr>
              <a:t>1</a:t>
            </a:r>
            <a:endParaRPr lang="en-IN"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6" name="Picture 6"/>
          <p:cNvPicPr/>
          <p:nvPr/>
        </p:nvPicPr>
        <p:blipFill>
          <a:blip r:embed="rId14"/>
          <a:stretch/>
        </p:blipFill>
        <p:spPr>
          <a:xfrm>
            <a:off x="10449360" y="325800"/>
            <a:ext cx="1446480" cy="379440"/>
          </a:xfrm>
          <a:prstGeom prst="rect">
            <a:avLst/>
          </a:prstGeom>
          <a:ln>
            <a:noFill/>
          </a:ln>
        </p:spPr>
      </p:pic>
      <p:pic>
        <p:nvPicPr>
          <p:cNvPr id="87" name="Picture 7"/>
          <p:cNvPicPr/>
          <p:nvPr/>
        </p:nvPicPr>
        <p:blipFill>
          <a:blip r:embed="rId15"/>
          <a:stretch/>
        </p:blipFill>
        <p:spPr>
          <a:xfrm>
            <a:off x="0" y="177840"/>
            <a:ext cx="1267920" cy="814680"/>
          </a:xfrm>
          <a:prstGeom prst="rect">
            <a:avLst/>
          </a:prstGeom>
          <a:ln>
            <a:noFill/>
          </a:ln>
        </p:spPr>
      </p:pic>
      <p:sp>
        <p:nvSpPr>
          <p:cNvPr id="88" name="PlaceHolder 1"/>
          <p:cNvSpPr>
            <a:spLocks noGrp="1"/>
          </p:cNvSpPr>
          <p:nvPr>
            <p:ph type="dt"/>
          </p:nvPr>
        </p:nvSpPr>
        <p:spPr>
          <a:xfrm>
            <a:off x="838080" y="6356520"/>
            <a:ext cx="2742840" cy="364680"/>
          </a:xfrm>
          <a:prstGeom prst="rect">
            <a:avLst/>
          </a:prstGeom>
        </p:spPr>
        <p:txBody>
          <a:bodyPr anchor="ctr">
            <a:noAutofit/>
          </a:bodyPr>
          <a:lstStyle/>
          <a:p>
            <a:pPr>
              <a:lnSpc>
                <a:spcPct val="100000"/>
              </a:lnSpc>
            </a:pPr>
            <a:fld id="{8C91063C-FCD4-4114-8979-3CE12FB2217D}" type="datetime">
              <a:rPr lang="en-IN" sz="1200" b="0" strike="noStrike" spc="-1">
                <a:solidFill>
                  <a:srgbClr val="8B8B8B"/>
                </a:solidFill>
                <a:latin typeface="Calibri"/>
              </a:rPr>
              <a:t>06-09-2023</a:t>
            </a:fld>
            <a:endParaRPr lang="en-IN" sz="1200" b="0" strike="noStrike" spc="-1">
              <a:latin typeface="Times New Roman"/>
            </a:endParaRPr>
          </a:p>
        </p:txBody>
      </p:sp>
      <p:sp>
        <p:nvSpPr>
          <p:cNvPr id="89" name="PlaceHolder 2"/>
          <p:cNvSpPr>
            <a:spLocks noGrp="1"/>
          </p:cNvSpPr>
          <p:nvPr>
            <p:ph type="ftr"/>
          </p:nvPr>
        </p:nvSpPr>
        <p:spPr>
          <a:xfrm>
            <a:off x="4038480" y="6356520"/>
            <a:ext cx="4114440" cy="364680"/>
          </a:xfrm>
          <a:prstGeom prst="rect">
            <a:avLst/>
          </a:prstGeom>
        </p:spPr>
        <p:txBody>
          <a:bodyPr anchor="ctr">
            <a:noAutofit/>
          </a:bodyPr>
          <a:lstStyle/>
          <a:p>
            <a:endParaRPr lang="en-IN" sz="2400" b="0" strike="noStrike" spc="-1">
              <a:latin typeface="Times New Roman"/>
            </a:endParaRPr>
          </a:p>
        </p:txBody>
      </p:sp>
      <p:sp>
        <p:nvSpPr>
          <p:cNvPr id="90" name="PlaceHolder 3"/>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2920D640-5A55-4618-AE2E-627E72908159}" type="slidenum">
              <a:rPr lang="en-IN" sz="1200" b="0" strike="noStrike" spc="-1">
                <a:solidFill>
                  <a:srgbClr val="8B8B8B"/>
                </a:solidFill>
                <a:latin typeface="Calibri"/>
              </a:rPr>
              <a:t>‹#›</a:t>
            </a:fld>
            <a:endParaRPr lang="en-IN" sz="1200" b="0" strike="noStrike" spc="-1">
              <a:latin typeface="Times New Roman"/>
            </a:endParaRPr>
          </a:p>
        </p:txBody>
      </p:sp>
      <p:sp>
        <p:nvSpPr>
          <p:cNvPr id="91" name="PlaceHolder 4"/>
          <p:cNvSpPr>
            <a:spLocks noGrp="1"/>
          </p:cNvSpPr>
          <p:nvPr>
            <p:ph type="title"/>
          </p:nvPr>
        </p:nvSpPr>
        <p:spPr>
          <a:xfrm>
            <a:off x="609480" y="273600"/>
            <a:ext cx="10972440" cy="1144800"/>
          </a:xfrm>
          <a:prstGeom prst="rect">
            <a:avLst/>
          </a:prstGeom>
        </p:spPr>
        <p:txBody>
          <a:bodyPr lIns="0" tIns="0" rIns="0" bIns="0" anchor="ctr">
            <a:noAutofit/>
          </a:bodyPr>
          <a:lstStyle/>
          <a:p>
            <a:r>
              <a:rPr lang="en-US" sz="1800" b="0" strike="noStrike" spc="-1">
                <a:solidFill>
                  <a:srgbClr val="000000"/>
                </a:solidFill>
                <a:latin typeface="Calibri"/>
              </a:rPr>
              <a:t>Click to edit the title text format</a:t>
            </a:r>
          </a:p>
        </p:txBody>
      </p:sp>
      <p:sp>
        <p:nvSpPr>
          <p:cNvPr id="92"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Times New Roman"/>
              </a:rPr>
              <a:t>Click to edit the outline text format</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Times New Roman"/>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Times New Roman"/>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Times New Roman"/>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Times New Roman"/>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Times New Roman"/>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Times New Roman"/>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1391400" y="344520"/>
            <a:ext cx="9143640" cy="3193560"/>
          </a:xfrm>
          <a:prstGeom prst="rect">
            <a:avLst/>
          </a:prstGeom>
          <a:noFill/>
          <a:ln>
            <a:noFill/>
          </a:ln>
        </p:spPr>
        <p:txBody>
          <a:bodyPr anchor="b">
            <a:normAutofit/>
          </a:bodyPr>
          <a:lstStyle/>
          <a:p>
            <a:pPr algn="ctr">
              <a:lnSpc>
                <a:spcPct val="90000"/>
              </a:lnSpc>
            </a:pPr>
            <a:r>
              <a:rPr lang="en-IN" sz="4000" b="0" strike="noStrike" spc="-1">
                <a:solidFill>
                  <a:srgbClr val="1F4E79"/>
                </a:solidFill>
                <a:latin typeface="Times New Roman"/>
              </a:rPr>
              <a:t>LENDING CLUB CASE STUDY</a:t>
            </a:r>
            <a:r>
              <a:t/>
            </a:r>
            <a:br/>
            <a:r>
              <a:t/>
            </a:r>
            <a:br/>
            <a:r>
              <a:rPr lang="en-IN" sz="4000" b="0" strike="noStrike" spc="-1">
                <a:solidFill>
                  <a:srgbClr val="1F4E79"/>
                </a:solidFill>
                <a:latin typeface="Times New Roman"/>
              </a:rPr>
              <a:t>Final Submission</a:t>
            </a:r>
            <a:endParaRPr lang="en-US" sz="4000" b="0" strike="noStrike" spc="-1">
              <a:solidFill>
                <a:srgbClr val="000000"/>
              </a:solidFill>
              <a:latin typeface="Calibri"/>
            </a:endParaRPr>
          </a:p>
        </p:txBody>
      </p:sp>
      <p:sp>
        <p:nvSpPr>
          <p:cNvPr id="130" name="TextShape 2"/>
          <p:cNvSpPr txBox="1"/>
          <p:nvPr/>
        </p:nvSpPr>
        <p:spPr>
          <a:xfrm>
            <a:off x="553680" y="4134240"/>
            <a:ext cx="6916968" cy="2376288"/>
          </a:xfrm>
          <a:prstGeom prst="rect">
            <a:avLst/>
          </a:prstGeom>
          <a:noFill/>
          <a:ln>
            <a:noFill/>
          </a:ln>
        </p:spPr>
        <p:txBody>
          <a:bodyPr>
            <a:normAutofit fontScale="32500" lnSpcReduction="20000"/>
          </a:bodyPr>
          <a:lstStyle/>
          <a:p>
            <a:pPr>
              <a:lnSpc>
                <a:spcPct val="90000"/>
              </a:lnSpc>
              <a:spcBef>
                <a:spcPts val="1001"/>
              </a:spcBef>
              <a:tabLst>
                <a:tab pos="0" algn="l"/>
              </a:tabLst>
            </a:pPr>
            <a:r>
              <a:rPr lang="en-IN" sz="9600" b="1" strike="noStrike" spc="-1" dirty="0">
                <a:solidFill>
                  <a:srgbClr val="1F4E79"/>
                </a:solidFill>
                <a:latin typeface="Times New Roman"/>
              </a:rPr>
              <a:t>Case Study Group:          </a:t>
            </a:r>
            <a:endParaRPr lang="en-IN" sz="9600" b="0" strike="noStrike" spc="-1" dirty="0">
              <a:latin typeface="Arial"/>
            </a:endParaRPr>
          </a:p>
          <a:p>
            <a:pPr marL="1143000" indent="-1142640">
              <a:lnSpc>
                <a:spcPct val="90000"/>
              </a:lnSpc>
              <a:spcBef>
                <a:spcPts val="1001"/>
              </a:spcBef>
              <a:buClr>
                <a:srgbClr val="1F4E79"/>
              </a:buClr>
              <a:buFont typeface="Wingdings" charset="2"/>
              <a:buChar char=""/>
              <a:tabLst>
                <a:tab pos="0" algn="l"/>
              </a:tabLst>
            </a:pPr>
            <a:r>
              <a:rPr lang="en-IN" sz="9600" b="0" strike="noStrike" spc="-1" dirty="0" err="1">
                <a:solidFill>
                  <a:srgbClr val="1F4E79"/>
                </a:solidFill>
                <a:latin typeface="Times New Roman"/>
              </a:rPr>
              <a:t>Ramya</a:t>
            </a:r>
            <a:r>
              <a:rPr lang="en-IN" sz="9600" b="0" strike="noStrike" spc="-1" dirty="0">
                <a:solidFill>
                  <a:srgbClr val="1F4E79"/>
                </a:solidFill>
                <a:latin typeface="Times New Roman"/>
              </a:rPr>
              <a:t> </a:t>
            </a:r>
            <a:r>
              <a:rPr lang="en-IN" sz="9600" b="0" strike="noStrike" spc="-1" dirty="0" err="1" smtClean="0">
                <a:solidFill>
                  <a:srgbClr val="1F4E79"/>
                </a:solidFill>
                <a:latin typeface="Times New Roman"/>
              </a:rPr>
              <a:t>Sree</a:t>
            </a:r>
            <a:endParaRPr lang="en-IN" sz="9600" b="0" strike="noStrike" spc="-1" dirty="0">
              <a:latin typeface="Arial"/>
            </a:endParaRPr>
          </a:p>
          <a:p>
            <a:pPr marL="1143000" indent="-1142640">
              <a:lnSpc>
                <a:spcPct val="90000"/>
              </a:lnSpc>
              <a:spcBef>
                <a:spcPts val="1001"/>
              </a:spcBef>
              <a:buClr>
                <a:srgbClr val="1F4E79"/>
              </a:buClr>
              <a:buFont typeface="Wingdings" charset="2"/>
              <a:buChar char=""/>
              <a:tabLst>
                <a:tab pos="0" algn="l"/>
              </a:tabLst>
            </a:pPr>
            <a:r>
              <a:rPr lang="en-IN" sz="9600" b="0" strike="noStrike" spc="-1" dirty="0" err="1" smtClean="0">
                <a:solidFill>
                  <a:srgbClr val="1F4E79"/>
                </a:solidFill>
                <a:latin typeface="Times New Roman"/>
              </a:rPr>
              <a:t>Suraj</a:t>
            </a:r>
            <a:r>
              <a:rPr lang="en-IN" sz="9600" b="0" strike="noStrike" spc="-1" dirty="0" smtClean="0">
                <a:solidFill>
                  <a:srgbClr val="1F4E79"/>
                </a:solidFill>
                <a:latin typeface="Times New Roman"/>
              </a:rPr>
              <a:t> Chowrasia(Group facilitator)</a:t>
            </a:r>
            <a:endParaRPr lang="en-IN" sz="9600" b="0" strike="noStrike" spc="-1" dirty="0">
              <a:latin typeface="Arial"/>
            </a:endParaRPr>
          </a:p>
          <a:p>
            <a:pPr>
              <a:lnSpc>
                <a:spcPct val="90000"/>
              </a:lnSpc>
              <a:spcBef>
                <a:spcPts val="1001"/>
              </a:spcBef>
              <a:tabLst>
                <a:tab pos="0" algn="l"/>
              </a:tabLst>
            </a:pPr>
            <a:endParaRPr lang="en-IN" sz="9600" b="0" strike="noStrike" spc="-1" dirty="0">
              <a:latin typeface="Arial"/>
            </a:endParaRPr>
          </a:p>
          <a:p>
            <a:pPr>
              <a:lnSpc>
                <a:spcPct val="90000"/>
              </a:lnSpc>
              <a:spcBef>
                <a:spcPts val="1001"/>
              </a:spcBef>
              <a:tabLst>
                <a:tab pos="0" algn="l"/>
              </a:tabLst>
            </a:pPr>
            <a:r>
              <a:rPr lang="en-IN" sz="1800" b="0" strike="noStrike" spc="-1" dirty="0">
                <a:solidFill>
                  <a:srgbClr val="000000"/>
                </a:solidFill>
                <a:latin typeface="Times New Roman"/>
              </a:rPr>
              <a:t>	</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637240" y="2973960"/>
            <a:ext cx="914040" cy="914040"/>
          </a:xfrm>
          <a:prstGeom prst="rect">
            <a:avLst/>
          </a:prstGeom>
          <a:noFill/>
          <a:ln>
            <a:noFill/>
          </a:ln>
        </p:spPr>
        <p:style>
          <a:lnRef idx="0">
            <a:scrgbClr r="0" g="0" b="0"/>
          </a:lnRef>
          <a:fillRef idx="0">
            <a:scrgbClr r="0" g="0" b="0"/>
          </a:fillRef>
          <a:effectRef idx="0">
            <a:scrgbClr r="0" g="0" b="0"/>
          </a:effectRef>
          <a:fontRef idx="minor"/>
        </p:style>
      </p:sp>
      <p:sp>
        <p:nvSpPr>
          <p:cNvPr id="153" name="CustomShape 2"/>
          <p:cNvSpPr/>
          <p:nvPr/>
        </p:nvSpPr>
        <p:spPr>
          <a:xfrm>
            <a:off x="6729120" y="4554360"/>
            <a:ext cx="5093280" cy="23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1F4E79"/>
                </a:solidFill>
                <a:latin typeface="Calibri"/>
              </a:rPr>
              <a:t>Purpose of Loan v/s  Amount applied for Loan:</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Most of the loan amounts are big for small business purpose among all purposes.</a:t>
            </a:r>
            <a:endParaRPr lang="en-IN" sz="18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While the Debt consolidation is second and Credit card is third.</a:t>
            </a:r>
            <a:endParaRPr lang="en-IN" sz="1800" b="0" strike="noStrike" spc="-1">
              <a:latin typeface="Arial"/>
            </a:endParaRPr>
          </a:p>
        </p:txBody>
      </p:sp>
      <p:pic>
        <p:nvPicPr>
          <p:cNvPr id="154" name="Picture 9"/>
          <p:cNvPicPr/>
          <p:nvPr/>
        </p:nvPicPr>
        <p:blipFill>
          <a:blip r:embed="rId2"/>
          <a:stretch/>
        </p:blipFill>
        <p:spPr>
          <a:xfrm>
            <a:off x="291240" y="3481560"/>
            <a:ext cx="6323400" cy="3135600"/>
          </a:xfrm>
          <a:prstGeom prst="rect">
            <a:avLst/>
          </a:prstGeom>
          <a:ln>
            <a:noFill/>
          </a:ln>
        </p:spPr>
      </p:pic>
      <p:sp>
        <p:nvSpPr>
          <p:cNvPr id="155" name="CustomShape 3"/>
          <p:cNvSpPr/>
          <p:nvPr/>
        </p:nvSpPr>
        <p:spPr>
          <a:xfrm>
            <a:off x="291240" y="1335960"/>
            <a:ext cx="6210000" cy="234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1F4E79"/>
                </a:solidFill>
                <a:latin typeface="Calibri"/>
              </a:rPr>
              <a:t>Interest Rate v/s Loan charged off Proportion:</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Interest rate more than 16% has good chances of charged off as compared to other category interest rates.</a:t>
            </a:r>
            <a:endParaRPr lang="en-IN" sz="18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Charged off proportion increases when interest rate increases.</a:t>
            </a:r>
            <a:endParaRPr lang="en-IN" sz="1800" b="0" strike="noStrike" spc="-1">
              <a:latin typeface="Arial"/>
            </a:endParaRPr>
          </a:p>
        </p:txBody>
      </p:sp>
      <p:pic>
        <p:nvPicPr>
          <p:cNvPr id="156" name="Content Placeholder 6"/>
          <p:cNvPicPr/>
          <p:nvPr/>
        </p:nvPicPr>
        <p:blipFill>
          <a:blip r:embed="rId3"/>
          <a:stretch/>
        </p:blipFill>
        <p:spPr>
          <a:xfrm>
            <a:off x="6643080" y="671040"/>
            <a:ext cx="5424120" cy="33854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68374" y="271748"/>
            <a:ext cx="8462010" cy="6346508"/>
          </a:xfrm>
          <a:prstGeom prst="rect">
            <a:avLst/>
          </a:prstGeom>
        </p:spPr>
      </p:pic>
    </p:spTree>
    <p:extLst>
      <p:ext uri="{BB962C8B-B14F-4D97-AF65-F5344CB8AC3E}">
        <p14:creationId xmlns:p14="http://schemas.microsoft.com/office/powerpoint/2010/main" val="2372838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396360" y="4958280"/>
            <a:ext cx="3931920" cy="1899360"/>
          </a:xfrm>
          <a:prstGeom prst="rect">
            <a:avLst/>
          </a:prstGeom>
          <a:noFill/>
          <a:ln>
            <a:noFill/>
          </a:ln>
        </p:spPr>
        <p:txBody>
          <a:bodyPr>
            <a:normAutofit fontScale="95500"/>
          </a:bodyPr>
          <a:lstStyle/>
          <a:p>
            <a:pPr>
              <a:lnSpc>
                <a:spcPct val="90000"/>
              </a:lnSpc>
              <a:spcBef>
                <a:spcPts val="1001"/>
              </a:spcBef>
              <a:tabLst>
                <a:tab pos="0" algn="l"/>
              </a:tabLst>
            </a:pPr>
            <a:r>
              <a:rPr lang="en-US" sz="2000" b="1" strike="noStrike" spc="-1">
                <a:solidFill>
                  <a:srgbClr val="1F4E79"/>
                </a:solidFill>
                <a:latin typeface="Calibri"/>
              </a:rPr>
              <a:t>Term of Loan v/s Interest Rate:</a:t>
            </a:r>
            <a:endParaRPr lang="en-US" sz="2000" b="0" strike="noStrike" spc="-1">
              <a:solidFill>
                <a:srgbClr val="000000"/>
              </a:solidFill>
              <a:latin typeface="Times New Roman"/>
            </a:endParaRPr>
          </a:p>
          <a:p>
            <a:pPr marL="228600" indent="-228240">
              <a:lnSpc>
                <a:spcPct val="90000"/>
              </a:lnSpc>
              <a:spcBef>
                <a:spcPts val="1001"/>
              </a:spcBef>
              <a:buClr>
                <a:srgbClr val="1F4E79"/>
              </a:buClr>
              <a:buFont typeface="Wingdings" charset="2"/>
              <a:buChar char=""/>
              <a:tabLst>
                <a:tab pos="0" algn="l"/>
              </a:tabLst>
            </a:pPr>
            <a:r>
              <a:rPr lang="en-US" sz="1800" b="0" strike="noStrike" spc="-1">
                <a:solidFill>
                  <a:srgbClr val="1F4E79"/>
                </a:solidFill>
                <a:latin typeface="Calibri"/>
              </a:rPr>
              <a:t>It is clear that average interest rate is higher for 60 months loan term.</a:t>
            </a:r>
            <a:endParaRPr lang="en-US" sz="1800" b="0" strike="noStrike" spc="-1">
              <a:solidFill>
                <a:srgbClr val="000000"/>
              </a:solidFill>
              <a:latin typeface="Times New Roman"/>
            </a:endParaRPr>
          </a:p>
          <a:p>
            <a:pPr marL="228600" indent="-228240">
              <a:lnSpc>
                <a:spcPct val="90000"/>
              </a:lnSpc>
              <a:spcBef>
                <a:spcPts val="1001"/>
              </a:spcBef>
              <a:buClr>
                <a:srgbClr val="1F4E79"/>
              </a:buClr>
              <a:buFont typeface="Wingdings" charset="2"/>
              <a:buChar char=""/>
              <a:tabLst>
                <a:tab pos="0" algn="l"/>
              </a:tabLst>
            </a:pPr>
            <a:r>
              <a:rPr lang="en-US" sz="1800" b="0" strike="noStrike" spc="-1">
                <a:solidFill>
                  <a:srgbClr val="1F4E79"/>
                </a:solidFill>
                <a:latin typeface="Calibri"/>
              </a:rPr>
              <a:t>Most of the loans issued for longer term had higher interest rates for repayment.</a:t>
            </a:r>
            <a:endParaRPr lang="en-US" sz="1800" b="0" strike="noStrike" spc="-1">
              <a:solidFill>
                <a:srgbClr val="000000"/>
              </a:solidFill>
              <a:latin typeface="Times New Roman"/>
            </a:endParaRPr>
          </a:p>
        </p:txBody>
      </p:sp>
      <p:pic>
        <p:nvPicPr>
          <p:cNvPr id="158" name="Picture 1"/>
          <p:cNvPicPr/>
          <p:nvPr/>
        </p:nvPicPr>
        <p:blipFill>
          <a:blip r:embed="rId2"/>
          <a:stretch/>
        </p:blipFill>
        <p:spPr>
          <a:xfrm>
            <a:off x="396360" y="1004760"/>
            <a:ext cx="4418640" cy="3620880"/>
          </a:xfrm>
          <a:prstGeom prst="rect">
            <a:avLst/>
          </a:prstGeom>
          <a:ln>
            <a:noFill/>
          </a:ln>
        </p:spPr>
      </p:pic>
      <p:pic>
        <p:nvPicPr>
          <p:cNvPr id="159" name="Picture 4"/>
          <p:cNvPicPr/>
          <p:nvPr/>
        </p:nvPicPr>
        <p:blipFill>
          <a:blip r:embed="rId3"/>
          <a:stretch/>
        </p:blipFill>
        <p:spPr>
          <a:xfrm>
            <a:off x="4906800" y="3296880"/>
            <a:ext cx="7044480" cy="3560760"/>
          </a:xfrm>
          <a:prstGeom prst="rect">
            <a:avLst/>
          </a:prstGeom>
          <a:ln>
            <a:noFill/>
          </a:ln>
        </p:spPr>
      </p:pic>
      <p:sp>
        <p:nvSpPr>
          <p:cNvPr id="160" name="CustomShape 2"/>
          <p:cNvSpPr/>
          <p:nvPr/>
        </p:nvSpPr>
        <p:spPr>
          <a:xfrm>
            <a:off x="4815360" y="1365840"/>
            <a:ext cx="7135920" cy="231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1F4E79"/>
                </a:solidFill>
                <a:latin typeface="Calibri"/>
              </a:rPr>
              <a:t>Grades v/s Interest Rate: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1F4E79"/>
              </a:buClr>
              <a:buFont typeface="Wingdings" charset="2"/>
              <a:buChar char=""/>
            </a:pPr>
            <a:r>
              <a:rPr lang="en-IN" sz="1800" b="0" strike="noStrike" spc="-1">
                <a:solidFill>
                  <a:srgbClr val="1F4E79"/>
                </a:solidFill>
                <a:latin typeface="Calibri"/>
              </a:rPr>
              <a:t>A-grade is a top letter grade for a lender to assign to a borrower.</a:t>
            </a:r>
            <a:endParaRPr lang="en-IN" sz="1800" b="0" strike="noStrike" spc="-1">
              <a:latin typeface="Arial"/>
            </a:endParaRPr>
          </a:p>
          <a:p>
            <a:pPr marL="285840" indent="-285480">
              <a:lnSpc>
                <a:spcPct val="100000"/>
              </a:lnSpc>
              <a:buClr>
                <a:srgbClr val="1F4E79"/>
              </a:buClr>
              <a:buFont typeface="Wingdings" charset="2"/>
              <a:buChar char=""/>
            </a:pPr>
            <a:r>
              <a:rPr lang="en-IN" sz="1800" b="0" strike="noStrike" spc="-1">
                <a:solidFill>
                  <a:srgbClr val="1F4E79"/>
                </a:solidFill>
                <a:latin typeface="Calibri"/>
              </a:rPr>
              <a:t>The higher the borrower's credit grade, the lower the interest rate offered to that borrower on a loan.</a:t>
            </a:r>
            <a:endParaRPr lang="en-IN" sz="1800" b="0" strike="noStrike" spc="-1">
              <a:latin typeface="Arial"/>
            </a:endParaRPr>
          </a:p>
          <a:p>
            <a:pPr marL="285840" indent="-285480">
              <a:lnSpc>
                <a:spcPct val="100000"/>
              </a:lnSpc>
              <a:buClr>
                <a:srgbClr val="1F4E79"/>
              </a:buClr>
              <a:buFont typeface="Wingdings" charset="2"/>
              <a:buChar char=""/>
            </a:pPr>
            <a:r>
              <a:rPr lang="en-IN" sz="1800" b="0" strike="noStrike" spc="-1">
                <a:solidFill>
                  <a:srgbClr val="1F4E79"/>
                </a:solidFill>
                <a:latin typeface="Calibri"/>
              </a:rPr>
              <a:t>It is clear that interest rate is increasing with grades moving from A to F.</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Picture 1"/>
          <p:cNvPicPr/>
          <p:nvPr/>
        </p:nvPicPr>
        <p:blipFill>
          <a:blip r:embed="rId2"/>
          <a:stretch/>
        </p:blipFill>
        <p:spPr>
          <a:xfrm>
            <a:off x="327240" y="929160"/>
            <a:ext cx="5962320" cy="3419280"/>
          </a:xfrm>
          <a:prstGeom prst="rect">
            <a:avLst/>
          </a:prstGeom>
          <a:ln>
            <a:noFill/>
          </a:ln>
        </p:spPr>
      </p:pic>
      <p:sp>
        <p:nvSpPr>
          <p:cNvPr id="162" name="CustomShape 1"/>
          <p:cNvSpPr/>
          <p:nvPr/>
        </p:nvSpPr>
        <p:spPr>
          <a:xfrm>
            <a:off x="6480720" y="1331640"/>
            <a:ext cx="4811400" cy="258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1F4E79"/>
                </a:solidFill>
                <a:latin typeface="Calibri"/>
              </a:rPr>
              <a:t>Loan Amount v/s Interest Rate: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It is clear that interest rate is increasing with loan amount increase.</a:t>
            </a:r>
            <a:endParaRPr lang="en-IN" sz="18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Probably when loan amount is more, it is taken for longer loan term, we saw earlier that longer the loan term more the interest rate.</a:t>
            </a:r>
            <a:endParaRPr lang="en-IN" sz="1800" b="0" strike="noStrike" spc="-1">
              <a:latin typeface="Arial"/>
            </a:endParaRPr>
          </a:p>
        </p:txBody>
      </p:sp>
      <p:pic>
        <p:nvPicPr>
          <p:cNvPr id="163" name="Picture 4"/>
          <p:cNvPicPr/>
          <p:nvPr/>
        </p:nvPicPr>
        <p:blipFill>
          <a:blip r:embed="rId3"/>
          <a:stretch/>
        </p:blipFill>
        <p:spPr>
          <a:xfrm>
            <a:off x="6289560" y="3515760"/>
            <a:ext cx="5651640" cy="3157560"/>
          </a:xfrm>
          <a:prstGeom prst="rect">
            <a:avLst/>
          </a:prstGeom>
          <a:ln>
            <a:noFill/>
          </a:ln>
        </p:spPr>
      </p:pic>
      <p:sp>
        <p:nvSpPr>
          <p:cNvPr id="164" name="CustomShape 2"/>
          <p:cNvSpPr/>
          <p:nvPr/>
        </p:nvSpPr>
        <p:spPr>
          <a:xfrm>
            <a:off x="281160" y="4778280"/>
            <a:ext cx="6095520" cy="2040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1F4E79"/>
                </a:solidFill>
                <a:latin typeface="Calibri"/>
              </a:rPr>
              <a:t>Debt to Income (DTI) v/s Interest Rate: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1F4E79"/>
              </a:buClr>
              <a:buFont typeface="Wingdings" charset="2"/>
              <a:buChar char=""/>
            </a:pPr>
            <a:r>
              <a:rPr lang="en-IN" sz="1800" b="0" strike="noStrike" spc="-1">
                <a:solidFill>
                  <a:srgbClr val="1F4E79"/>
                </a:solidFill>
                <a:latin typeface="Calibri"/>
              </a:rPr>
              <a:t>If your DTI is low enough you may get a lower interest rate.</a:t>
            </a:r>
            <a:endParaRPr lang="en-IN" sz="1800" b="0" strike="noStrike" spc="-1">
              <a:latin typeface="Arial"/>
            </a:endParaRPr>
          </a:p>
          <a:p>
            <a:pPr marL="285840" indent="-285480">
              <a:lnSpc>
                <a:spcPct val="100000"/>
              </a:lnSpc>
              <a:buClr>
                <a:srgbClr val="1F4E79"/>
              </a:buClr>
              <a:buFont typeface="Wingdings" charset="2"/>
              <a:buChar char=""/>
            </a:pPr>
            <a:r>
              <a:rPr lang="en-IN" sz="1800" b="0" strike="noStrike" spc="-1">
                <a:solidFill>
                  <a:srgbClr val="1F4E79"/>
                </a:solidFill>
                <a:latin typeface="Calibri"/>
              </a:rPr>
              <a:t>Plot shows no significant variation but there is slight increase in interest rate with increase in DTI.</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Picture 7"/>
          <p:cNvPicPr/>
          <p:nvPr/>
        </p:nvPicPr>
        <p:blipFill>
          <a:blip r:embed="rId2"/>
          <a:stretch/>
        </p:blipFill>
        <p:spPr>
          <a:xfrm>
            <a:off x="301320" y="921600"/>
            <a:ext cx="6620040" cy="3381120"/>
          </a:xfrm>
          <a:prstGeom prst="rect">
            <a:avLst/>
          </a:prstGeom>
          <a:ln>
            <a:noFill/>
          </a:ln>
        </p:spPr>
      </p:pic>
      <p:sp>
        <p:nvSpPr>
          <p:cNvPr id="166" name="CustomShape 1"/>
          <p:cNvSpPr/>
          <p:nvPr/>
        </p:nvSpPr>
        <p:spPr>
          <a:xfrm>
            <a:off x="7149960" y="921600"/>
            <a:ext cx="4887720" cy="31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IN" sz="1800" b="0" strike="noStrike" spc="-1">
              <a:latin typeface="Arial"/>
            </a:endParaRPr>
          </a:p>
          <a:p>
            <a:pPr>
              <a:lnSpc>
                <a:spcPct val="100000"/>
              </a:lnSpc>
            </a:pPr>
            <a:r>
              <a:rPr lang="en-US" sz="2000" b="1" strike="noStrike" spc="-1">
                <a:solidFill>
                  <a:srgbClr val="1F4E79"/>
                </a:solidFill>
                <a:latin typeface="Calibri"/>
              </a:rPr>
              <a:t>Loan Amount Recovered v/s Annual Income: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Higher percentage of loan amount is recovered when annual income is high.</a:t>
            </a:r>
            <a:endParaRPr lang="en-IN" sz="18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Plot shows no significant variation but there is slight increase in recovery percentage with increase in annual income.</a:t>
            </a:r>
            <a:endParaRPr lang="en-IN" sz="1800" b="0" strike="noStrike" spc="-1">
              <a:latin typeface="Arial"/>
            </a:endParaRPr>
          </a:p>
        </p:txBody>
      </p:sp>
      <p:pic>
        <p:nvPicPr>
          <p:cNvPr id="167" name="Picture 9"/>
          <p:cNvPicPr/>
          <p:nvPr/>
        </p:nvPicPr>
        <p:blipFill>
          <a:blip r:embed="rId3"/>
          <a:stretch/>
        </p:blipFill>
        <p:spPr>
          <a:xfrm>
            <a:off x="6957360" y="3168360"/>
            <a:ext cx="5080680" cy="3689280"/>
          </a:xfrm>
          <a:prstGeom prst="rect">
            <a:avLst/>
          </a:prstGeom>
          <a:ln>
            <a:noFill/>
          </a:ln>
        </p:spPr>
      </p:pic>
      <p:sp>
        <p:nvSpPr>
          <p:cNvPr id="168" name="CustomShape 2"/>
          <p:cNvSpPr/>
          <p:nvPr/>
        </p:nvSpPr>
        <p:spPr>
          <a:xfrm>
            <a:off x="301320" y="4608000"/>
            <a:ext cx="6095520" cy="2071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a:solidFill>
                  <a:srgbClr val="1F4E79"/>
                </a:solidFill>
                <a:latin typeface="Calibri"/>
              </a:rPr>
              <a:t>Grade v/s </a:t>
            </a:r>
            <a:r>
              <a:rPr lang="en-US" sz="2000" b="1" strike="noStrike" spc="-1">
                <a:solidFill>
                  <a:srgbClr val="1F4E79"/>
                </a:solidFill>
                <a:latin typeface="Calibri"/>
              </a:rPr>
              <a:t>Applicant’s Annual Income:</a:t>
            </a:r>
            <a:endParaRPr lang="en-IN" sz="2000" b="0" strike="noStrike" spc="-1">
              <a:latin typeface="Arial"/>
            </a:endParaRPr>
          </a:p>
          <a:p>
            <a:pPr>
              <a:lnSpc>
                <a:spcPct val="100000"/>
              </a:lnSpc>
            </a:pPr>
            <a:endParaRPr lang="en-IN" sz="2000" b="0" strike="noStrike" spc="-1">
              <a:latin typeface="Arial"/>
            </a:endParaRPr>
          </a:p>
          <a:p>
            <a:pPr marL="285840" indent="-285480">
              <a:lnSpc>
                <a:spcPct val="100000"/>
              </a:lnSpc>
              <a:buClr>
                <a:srgbClr val="1F4E79"/>
              </a:buClr>
              <a:buFont typeface="Wingdings" charset="2"/>
              <a:buChar char=""/>
            </a:pPr>
            <a:r>
              <a:rPr lang="en-IN" sz="1800" b="0" strike="noStrike" spc="-1">
                <a:solidFill>
                  <a:srgbClr val="1F4E79"/>
                </a:solidFill>
                <a:latin typeface="Calibri"/>
              </a:rPr>
              <a:t>From this we can conclude that the ones getting charged for delayed or no repayment of loan have lower annual incomes than the ones who has fully paid for each and every grade (i.e. at same interest range).</a:t>
            </a:r>
            <a:endParaRPr lang="en-IN"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2692" y="883824"/>
            <a:ext cx="7386828" cy="5974176"/>
          </a:xfrm>
          <a:prstGeom prst="rect">
            <a:avLst/>
          </a:prstGeom>
        </p:spPr>
      </p:pic>
      <p:sp>
        <p:nvSpPr>
          <p:cNvPr id="4" name="Rectangle 1"/>
          <p:cNvSpPr>
            <a:spLocks noChangeArrowheads="1"/>
          </p:cNvSpPr>
          <p:nvPr/>
        </p:nvSpPr>
        <p:spPr bwMode="auto">
          <a:xfrm>
            <a:off x="7324344" y="2282077"/>
            <a:ext cx="4233672" cy="23730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pple-system"/>
              </a:rPr>
              <a:t>Observations from the matrix</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0" i="0" u="none" strike="noStrike" cap="none" normalizeH="0" baseline="0" dirty="0" smtClean="0">
                <a:ln>
                  <a:noFill/>
                </a:ln>
                <a:solidFill>
                  <a:schemeClr val="tx1"/>
                </a:solidFill>
                <a:effectLst/>
                <a:latin typeface="-apple-system"/>
              </a:rPr>
              <a:t>Annual income and DTI </a:t>
            </a:r>
            <a:r>
              <a:rPr kumimoji="0" lang="en-US" altLang="en-US" sz="1200" b="0" i="0" u="none" strike="noStrike" cap="none" normalizeH="0" baseline="0" dirty="0" smtClean="0">
                <a:ln>
                  <a:noFill/>
                </a:ln>
                <a:solidFill>
                  <a:schemeClr val="tx1"/>
                </a:solidFill>
                <a:effectLst/>
                <a:latin typeface="var(--jp-code-font-family)"/>
              </a:rPr>
              <a:t>debt to income ratio</a:t>
            </a:r>
            <a:r>
              <a:rPr kumimoji="0" lang="en-US" altLang="en-US" sz="1200" b="0" i="0" u="none" strike="noStrike" cap="none" normalizeH="0" baseline="0" dirty="0" smtClean="0">
                <a:ln>
                  <a:noFill/>
                </a:ln>
                <a:solidFill>
                  <a:schemeClr val="tx1"/>
                </a:solidFill>
                <a:effectLst/>
                <a:latin typeface="-apple-system"/>
              </a:rPr>
              <a:t> are negatively correlated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chemeClr val="tx1"/>
                </a:solidFill>
                <a:effectLst/>
              </a:rPr>
              <a:t>So if Annual income is less more debt is owed to the bank.</a:t>
            </a:r>
            <a:endParaRPr kumimoji="0" lang="en-US" altLang="en-US" sz="12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0" i="0" u="none" strike="noStrike" cap="none" normalizeH="0" baseline="0" dirty="0" smtClean="0">
                <a:ln>
                  <a:noFill/>
                </a:ln>
                <a:solidFill>
                  <a:schemeClr val="tx1"/>
                </a:solidFill>
                <a:effectLst/>
                <a:latin typeface="-apple-system"/>
              </a:rPr>
              <a:t>If loan amount </a:t>
            </a:r>
            <a:r>
              <a:rPr kumimoji="0" lang="en-US" altLang="en-US" sz="1200" b="0" i="0" u="none" strike="noStrike" cap="none" normalizeH="0" baseline="0" dirty="0" err="1" smtClean="0">
                <a:ln>
                  <a:noFill/>
                </a:ln>
                <a:solidFill>
                  <a:schemeClr val="tx1"/>
                </a:solidFill>
                <a:effectLst/>
                <a:latin typeface="-apple-system"/>
              </a:rPr>
              <a:t>incrases</a:t>
            </a:r>
            <a:r>
              <a:rPr kumimoji="0" lang="en-US" altLang="en-US" sz="1200" b="0" i="0" u="none" strike="noStrike" cap="none" normalizeH="0" baseline="0" dirty="0" smtClean="0">
                <a:ln>
                  <a:noFill/>
                </a:ln>
                <a:solidFill>
                  <a:schemeClr val="tx1"/>
                </a:solidFill>
                <a:effectLst/>
                <a:latin typeface="-apple-system"/>
              </a:rPr>
              <a:t>, number of installments also increases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0" i="0" u="none" strike="noStrike" cap="none" normalizeH="0" baseline="0" dirty="0" smtClean="0">
                <a:ln>
                  <a:noFill/>
                </a:ln>
                <a:solidFill>
                  <a:schemeClr val="tx1"/>
                </a:solidFill>
                <a:effectLst/>
                <a:latin typeface="-apple-system"/>
              </a:rPr>
              <a:t>Annual income positively correlated with </a:t>
            </a:r>
            <a:r>
              <a:rPr kumimoji="0" lang="en-US" altLang="en-US" sz="1200" b="0" i="0" u="none" strike="noStrike" cap="none" normalizeH="0" baseline="0" dirty="0" err="1" smtClean="0">
                <a:ln>
                  <a:noFill/>
                </a:ln>
                <a:solidFill>
                  <a:schemeClr val="tx1"/>
                </a:solidFill>
                <a:effectLst/>
                <a:latin typeface="-apple-system"/>
              </a:rPr>
              <a:t>ecperience</a:t>
            </a:r>
            <a:r>
              <a:rPr kumimoji="0" lang="en-US" altLang="en-US" sz="1200" b="0" i="0" u="none" strike="noStrike" cap="none" normalizeH="0" baseline="0" dirty="0" smtClean="0">
                <a:ln>
                  <a:noFill/>
                </a:ln>
                <a:solidFill>
                  <a:schemeClr val="tx1"/>
                </a:solidFill>
                <a:effectLst/>
                <a:latin typeface="-apple-system"/>
              </a:rPr>
              <a: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0" i="0" u="none" strike="noStrike" cap="none" normalizeH="0" baseline="0" dirty="0" smtClean="0">
                <a:ln>
                  <a:noFill/>
                </a:ln>
                <a:solidFill>
                  <a:schemeClr val="tx1"/>
                </a:solidFill>
                <a:effectLst/>
                <a:latin typeface="-apple-system"/>
              </a:rPr>
              <a:t>Outstanding principal </a:t>
            </a:r>
            <a:r>
              <a:rPr kumimoji="0" lang="en-US" altLang="en-US" sz="1200" b="0" i="0" u="none" strike="noStrike" cap="none" normalizeH="0" baseline="0" dirty="0" err="1" smtClean="0">
                <a:ln>
                  <a:noFill/>
                </a:ln>
                <a:solidFill>
                  <a:schemeClr val="tx1"/>
                </a:solidFill>
                <a:effectLst/>
                <a:latin typeface="var(--jp-code-font-family)"/>
              </a:rPr>
              <a:t>out_prncp</a:t>
            </a:r>
            <a:r>
              <a:rPr kumimoji="0" lang="en-US" altLang="en-US" sz="1200" b="0" i="0" u="none" strike="noStrike" cap="none" normalizeH="0" baseline="0" dirty="0" smtClean="0">
                <a:ln>
                  <a:noFill/>
                </a:ln>
                <a:solidFill>
                  <a:schemeClr val="tx1"/>
                </a:solidFill>
                <a:effectLst/>
                <a:latin typeface="-apple-system"/>
              </a:rPr>
              <a:t> positively correlated with </a:t>
            </a:r>
            <a:r>
              <a:rPr kumimoji="0" lang="en-US" altLang="en-US" sz="1200" b="0" i="0" u="none" strike="noStrike" cap="none" normalizeH="0" baseline="0" dirty="0" err="1" smtClean="0">
                <a:ln>
                  <a:noFill/>
                </a:ln>
                <a:solidFill>
                  <a:schemeClr val="tx1"/>
                </a:solidFill>
                <a:effectLst/>
                <a:latin typeface="-apple-system"/>
              </a:rPr>
              <a:t>loan_amnt</a:t>
            </a:r>
            <a:endParaRPr kumimoji="0" lang="en-US" altLang="en-US" sz="1200" b="0" i="0" u="none" strike="noStrike" cap="none" normalizeH="0" baseline="0" dirty="0" smtClean="0">
              <a:ln>
                <a:noFill/>
              </a:ln>
              <a:solidFill>
                <a:schemeClr val="tx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0" i="0" u="none" strike="noStrike" cap="none" normalizeH="0" baseline="0" dirty="0" err="1" smtClean="0">
                <a:ln>
                  <a:noFill/>
                </a:ln>
                <a:solidFill>
                  <a:schemeClr val="tx1"/>
                </a:solidFill>
                <a:effectLst/>
                <a:latin typeface="-apple-system"/>
              </a:rPr>
              <a:t>loan_amnt</a:t>
            </a:r>
            <a:r>
              <a:rPr kumimoji="0" lang="en-US" altLang="en-US" sz="1200" b="0" i="0" u="none" strike="noStrike" cap="none" normalizeH="0" baseline="0" dirty="0" smtClean="0">
                <a:ln>
                  <a:noFill/>
                </a:ln>
                <a:solidFill>
                  <a:schemeClr val="tx1"/>
                </a:solidFill>
                <a:effectLst/>
                <a:latin typeface="-apple-system"/>
              </a:rPr>
              <a:t> and </a:t>
            </a:r>
            <a:r>
              <a:rPr kumimoji="0" lang="en-US" altLang="en-US" sz="1200" b="0" i="0" u="none" strike="noStrike" cap="none" normalizeH="0" baseline="0" dirty="0" err="1" smtClean="0">
                <a:ln>
                  <a:noFill/>
                </a:ln>
                <a:solidFill>
                  <a:schemeClr val="tx1"/>
                </a:solidFill>
                <a:effectLst/>
                <a:latin typeface="-apple-system"/>
              </a:rPr>
              <a:t>last_pymnt_amnt</a:t>
            </a:r>
            <a:r>
              <a:rPr kumimoji="0" lang="en-US" altLang="en-US" sz="1200" b="0" i="0" u="none" strike="noStrike" cap="none" normalizeH="0" baseline="0" dirty="0" smtClean="0">
                <a:ln>
                  <a:noFill/>
                </a:ln>
                <a:solidFill>
                  <a:schemeClr val="tx1"/>
                </a:solidFill>
                <a:effectLst/>
                <a:latin typeface="-apple-system"/>
              </a:rPr>
              <a:t> negatively correlated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06742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220680" y="1062360"/>
            <a:ext cx="6626880" cy="51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u="sng" strike="noStrike" spc="-1">
                <a:solidFill>
                  <a:srgbClr val="1F4E79"/>
                </a:solidFill>
                <a:uFillTx/>
                <a:latin typeface="Calibri"/>
              </a:rPr>
              <a:t>Summary &amp; Suggestions:</a:t>
            </a:r>
            <a:endParaRPr lang="en-IN" sz="2800" b="0" strike="noStrike" spc="-1">
              <a:latin typeface="Arial"/>
            </a:endParaRPr>
          </a:p>
        </p:txBody>
      </p:sp>
      <p:sp>
        <p:nvSpPr>
          <p:cNvPr id="172" name="CustomShape 2"/>
          <p:cNvSpPr/>
          <p:nvPr/>
        </p:nvSpPr>
        <p:spPr>
          <a:xfrm>
            <a:off x="220680" y="1662480"/>
            <a:ext cx="11971080" cy="68311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u="sng" strike="noStrike" spc="-1" dirty="0">
                <a:solidFill>
                  <a:srgbClr val="1F4E79"/>
                </a:solidFill>
                <a:uFillTx/>
                <a:latin typeface="Calibri"/>
              </a:rPr>
              <a:t>Based on the Analysis done on the Variables, we conclude the below mentioned points :-</a:t>
            </a:r>
            <a:endParaRPr lang="en-IN" sz="2400" b="0" strike="noStrike" spc="-1" dirty="0">
              <a:latin typeface="Arial"/>
            </a:endParaRPr>
          </a:p>
          <a:p>
            <a:pPr marL="285840" indent="-285480">
              <a:lnSpc>
                <a:spcPct val="100000"/>
              </a:lnSpc>
              <a:buClr>
                <a:srgbClr val="1F4E79"/>
              </a:buClr>
              <a:buFont typeface="Wingdings" charset="2"/>
              <a:buChar char=""/>
            </a:pPr>
            <a:r>
              <a:rPr lang="en-US" sz="2000" b="0" strike="noStrike" spc="-1" dirty="0">
                <a:solidFill>
                  <a:srgbClr val="1F4E79"/>
                </a:solidFill>
                <a:latin typeface="Calibri"/>
              </a:rPr>
              <a:t>Small Business Applicants have high chances of getting charged off.    </a:t>
            </a:r>
            <a:endParaRPr lang="en-IN" sz="2000" b="0" strike="noStrike" spc="-1" dirty="0">
              <a:latin typeface="Arial"/>
            </a:endParaRPr>
          </a:p>
          <a:p>
            <a:pPr marL="285840" indent="-285480">
              <a:lnSpc>
                <a:spcPct val="100000"/>
              </a:lnSpc>
              <a:buClr>
                <a:srgbClr val="1F4E79"/>
              </a:buClr>
              <a:buFont typeface="Wingdings" charset="2"/>
              <a:buChar char=""/>
            </a:pPr>
            <a:r>
              <a:rPr lang="en-US" sz="2000" b="0" strike="noStrike" spc="-1" dirty="0">
                <a:solidFill>
                  <a:srgbClr val="1F4E79"/>
                </a:solidFill>
                <a:latin typeface="Calibri"/>
              </a:rPr>
              <a:t>Charged off proportion increases with grades moving from “A” towards “G”.</a:t>
            </a:r>
            <a:endParaRPr lang="en-IN" sz="2000" b="0" strike="noStrike" spc="-1" dirty="0">
              <a:latin typeface="Arial"/>
            </a:endParaRPr>
          </a:p>
          <a:p>
            <a:pPr marL="285840" indent="-285480">
              <a:lnSpc>
                <a:spcPct val="100000"/>
              </a:lnSpc>
              <a:buClr>
                <a:srgbClr val="1F4E79"/>
              </a:buClr>
              <a:buFont typeface="Wingdings" charset="2"/>
              <a:buChar char=""/>
            </a:pPr>
            <a:r>
              <a:rPr lang="en-US" sz="2000" b="0" strike="noStrike" spc="-1" dirty="0">
                <a:solidFill>
                  <a:srgbClr val="1F4E79"/>
                </a:solidFill>
                <a:latin typeface="Calibri"/>
              </a:rPr>
              <a:t>Charged off proportion increases as Interest Rate Increases.</a:t>
            </a:r>
            <a:endParaRPr lang="en-IN" sz="2000" b="0" strike="noStrike" spc="-1" dirty="0">
              <a:latin typeface="Arial"/>
            </a:endParaRPr>
          </a:p>
          <a:p>
            <a:pPr marL="285840" indent="-285480">
              <a:lnSpc>
                <a:spcPct val="100000"/>
              </a:lnSpc>
              <a:buClr>
                <a:srgbClr val="1F4E79"/>
              </a:buClr>
              <a:buFont typeface="Wingdings" charset="2"/>
              <a:buChar char=""/>
            </a:pPr>
            <a:r>
              <a:rPr lang="en-US" sz="2000" b="0" strike="noStrike" spc="-1" dirty="0">
                <a:solidFill>
                  <a:srgbClr val="1F4E79"/>
                </a:solidFill>
                <a:latin typeface="Calibri"/>
              </a:rPr>
              <a:t>Higher the public bankruptcy record greater the charged-off proportion.		</a:t>
            </a:r>
            <a:endParaRPr lang="en-IN" sz="2000" b="0" strike="noStrike" spc="-1" dirty="0">
              <a:latin typeface="Arial"/>
            </a:endParaRPr>
          </a:p>
          <a:p>
            <a:pPr marL="285840" indent="-285480">
              <a:lnSpc>
                <a:spcPct val="100000"/>
              </a:lnSpc>
              <a:buClr>
                <a:srgbClr val="1F4E79"/>
              </a:buClr>
              <a:buFont typeface="Wingdings" charset="2"/>
              <a:buChar char=""/>
            </a:pPr>
            <a:r>
              <a:rPr lang="en-US" sz="2000" b="0" strike="noStrike" spc="-1" dirty="0">
                <a:solidFill>
                  <a:srgbClr val="1F4E79"/>
                </a:solidFill>
                <a:latin typeface="Calibri"/>
              </a:rPr>
              <a:t>The loan amounts are bigger on average for small business purpose among all purposes of Loan.</a:t>
            </a:r>
            <a:endParaRPr lang="en-IN" sz="2000" b="0" strike="noStrike" spc="-1" dirty="0">
              <a:latin typeface="Arial"/>
            </a:endParaRPr>
          </a:p>
          <a:p>
            <a:pPr marL="285840" indent="-285480">
              <a:lnSpc>
                <a:spcPct val="100000"/>
              </a:lnSpc>
              <a:buClr>
                <a:srgbClr val="1F4E79"/>
              </a:buClr>
              <a:buFont typeface="Wingdings" charset="2"/>
              <a:buChar char=""/>
            </a:pPr>
            <a:r>
              <a:rPr lang="en-US" sz="2000" b="0" strike="noStrike" spc="-1" dirty="0">
                <a:solidFill>
                  <a:srgbClr val="1F4E79"/>
                </a:solidFill>
                <a:latin typeface="Calibri"/>
              </a:rPr>
              <a:t>Those who already have Derogatory Public Records have higher charged off chances than others.</a:t>
            </a:r>
            <a:endParaRPr lang="en-IN" sz="2000" b="0" strike="noStrike" spc="-1" dirty="0">
              <a:latin typeface="Arial"/>
            </a:endParaRPr>
          </a:p>
          <a:p>
            <a:pPr marL="285840" indent="-285480">
              <a:lnSpc>
                <a:spcPct val="100000"/>
              </a:lnSpc>
              <a:buClr>
                <a:srgbClr val="1F4E79"/>
              </a:buClr>
              <a:buFont typeface="Wingdings" charset="2"/>
              <a:buChar char=""/>
            </a:pPr>
            <a:r>
              <a:rPr lang="en-US" sz="2000" b="0" strike="noStrike" spc="-1" dirty="0">
                <a:solidFill>
                  <a:srgbClr val="1F4E79"/>
                </a:solidFill>
                <a:latin typeface="Calibri"/>
              </a:rPr>
              <a:t>Average interest rate is considerably higher for 60 months loan term than 36 months.</a:t>
            </a:r>
            <a:endParaRPr lang="en-IN" sz="2000" b="0" strike="noStrike" spc="-1" dirty="0">
              <a:latin typeface="Arial"/>
            </a:endParaRPr>
          </a:p>
          <a:p>
            <a:pPr marL="285840" indent="-285480">
              <a:lnSpc>
                <a:spcPct val="100000"/>
              </a:lnSpc>
              <a:buClr>
                <a:srgbClr val="1F4E79"/>
              </a:buClr>
              <a:buFont typeface="Wingdings" charset="2"/>
              <a:buChar char=""/>
            </a:pPr>
            <a:r>
              <a:rPr lang="en-IN" sz="2000" b="0" strike="noStrike" spc="-1" dirty="0">
                <a:solidFill>
                  <a:srgbClr val="1F4E79"/>
                </a:solidFill>
                <a:latin typeface="Calibri"/>
              </a:rPr>
              <a:t>Ones getting charged off have lower annual incomes than the ones who has fully paid for each and every grade.</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US" sz="1800" b="0" strike="noStrike" spc="-1" dirty="0">
                <a:solidFill>
                  <a:srgbClr val="000000"/>
                </a:solidFill>
                <a:latin typeface="Calibri"/>
              </a:rPr>
              <a:t>	</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1056" y="1097281"/>
            <a:ext cx="8339328" cy="3570208"/>
          </a:xfrm>
          <a:prstGeom prst="rect">
            <a:avLst/>
          </a:prstGeom>
        </p:spPr>
        <p:txBody>
          <a:bodyPr wrap="square">
            <a:spAutoFit/>
          </a:bodyPr>
          <a:lstStyle/>
          <a:p>
            <a:pPr>
              <a:lnSpc>
                <a:spcPct val="100000"/>
              </a:lnSpc>
            </a:pPr>
            <a:r>
              <a:rPr lang="en-US" sz="2800" b="1" u="sng" strike="noStrike" spc="-1" dirty="0" smtClean="0">
                <a:solidFill>
                  <a:srgbClr val="1F4E79"/>
                </a:solidFill>
                <a:uFillTx/>
                <a:latin typeface="Calibri"/>
              </a:rPr>
              <a:t>Suggestions to Lending Club:</a:t>
            </a:r>
            <a:endParaRPr lang="en-IN" sz="2800" spc="-1" dirty="0"/>
          </a:p>
          <a:p>
            <a:pPr marL="285840" indent="-285480">
              <a:lnSpc>
                <a:spcPct val="100000"/>
              </a:lnSpc>
              <a:buClr>
                <a:srgbClr val="1F4E79"/>
              </a:buClr>
              <a:buFont typeface="Wingdings" charset="2"/>
              <a:buChar char=""/>
            </a:pPr>
            <a:r>
              <a:rPr lang="en-US" spc="-1" dirty="0">
                <a:solidFill>
                  <a:srgbClr val="1F4E79"/>
                </a:solidFill>
                <a:latin typeface="Calibri"/>
              </a:rPr>
              <a:t>Loans for Small Business Applicants should be checked properly.</a:t>
            </a:r>
            <a:endParaRPr lang="en-IN" spc="-1" dirty="0"/>
          </a:p>
          <a:p>
            <a:pPr marL="285840" indent="-285480">
              <a:lnSpc>
                <a:spcPct val="100000"/>
              </a:lnSpc>
              <a:buClr>
                <a:srgbClr val="1F4E79"/>
              </a:buClr>
              <a:buFont typeface="Wingdings" charset="2"/>
              <a:buChar char=""/>
            </a:pPr>
            <a:r>
              <a:rPr lang="en-US" spc="-1" dirty="0">
                <a:solidFill>
                  <a:srgbClr val="1F4E79"/>
                </a:solidFill>
                <a:latin typeface="Calibri"/>
              </a:rPr>
              <a:t>Loan approval should be avoided for those who already have Derogatory Public Records.</a:t>
            </a:r>
            <a:endParaRPr lang="en-IN" spc="-1" dirty="0"/>
          </a:p>
          <a:p>
            <a:pPr marL="285840" indent="-285480">
              <a:lnSpc>
                <a:spcPct val="100000"/>
              </a:lnSpc>
              <a:buClr>
                <a:srgbClr val="1F4E79"/>
              </a:buClr>
              <a:buFont typeface="Wingdings" charset="2"/>
              <a:buChar char=""/>
            </a:pPr>
            <a:r>
              <a:rPr lang="en-US" spc="-1" dirty="0">
                <a:solidFill>
                  <a:srgbClr val="1F4E79"/>
                </a:solidFill>
                <a:latin typeface="Calibri"/>
              </a:rPr>
              <a:t>Loan approval should be avoided for those who already have Public Bankruptcy Records.</a:t>
            </a:r>
            <a:endParaRPr lang="en-IN" spc="-1" dirty="0"/>
          </a:p>
          <a:p>
            <a:pPr marL="285840" indent="-285480">
              <a:lnSpc>
                <a:spcPct val="100000"/>
              </a:lnSpc>
              <a:buClr>
                <a:srgbClr val="1F4E79"/>
              </a:buClr>
              <a:buFont typeface="Wingdings" charset="2"/>
              <a:buChar char=""/>
            </a:pPr>
            <a:r>
              <a:rPr lang="en-US" spc="-1" dirty="0">
                <a:solidFill>
                  <a:srgbClr val="1F4E79"/>
                </a:solidFill>
                <a:latin typeface="Calibri"/>
              </a:rPr>
              <a:t>Loan approval for Low quality loans should be avoided or given for smaller loan repayment term.</a:t>
            </a:r>
            <a:endParaRPr lang="en-IN" spc="-1" dirty="0"/>
          </a:p>
          <a:p>
            <a:pPr marL="285840" indent="-285480">
              <a:lnSpc>
                <a:spcPct val="100000"/>
              </a:lnSpc>
              <a:buClr>
                <a:srgbClr val="1F4E79"/>
              </a:buClr>
              <a:buFont typeface="Wingdings" charset="2"/>
              <a:buChar char=""/>
            </a:pPr>
            <a:r>
              <a:rPr lang="en-US" spc="-1" dirty="0">
                <a:solidFill>
                  <a:srgbClr val="1F4E79"/>
                </a:solidFill>
                <a:latin typeface="Calibri"/>
              </a:rPr>
              <a:t>Lower annual income applicants should be avoided for big loan amounts with higher interest Rates.</a:t>
            </a:r>
            <a:endParaRPr lang="en-IN" spc="-1" dirty="0"/>
          </a:p>
          <a:p>
            <a:pPr marL="285840" indent="-285480">
              <a:lnSpc>
                <a:spcPct val="100000"/>
              </a:lnSpc>
              <a:buClr>
                <a:srgbClr val="1F4E79"/>
              </a:buClr>
              <a:buFont typeface="Wingdings" charset="2"/>
              <a:buChar char=""/>
            </a:pPr>
            <a:r>
              <a:rPr lang="en-US" spc="-1" dirty="0">
                <a:solidFill>
                  <a:srgbClr val="1F4E79"/>
                </a:solidFill>
                <a:latin typeface="Calibri"/>
              </a:rPr>
              <a:t>Loan approval should be avoided for applicants who  doesn’t have a source of income.</a:t>
            </a:r>
            <a:endParaRPr lang="en-IN" spc="-1" dirty="0"/>
          </a:p>
        </p:txBody>
      </p:sp>
    </p:spTree>
    <p:extLst>
      <p:ext uri="{BB962C8B-B14F-4D97-AF65-F5344CB8AC3E}">
        <p14:creationId xmlns:p14="http://schemas.microsoft.com/office/powerpoint/2010/main" val="171995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6280" y="2642616"/>
            <a:ext cx="3913632" cy="584775"/>
          </a:xfrm>
          <a:prstGeom prst="rect">
            <a:avLst/>
          </a:prstGeom>
          <a:noFill/>
        </p:spPr>
        <p:txBody>
          <a:bodyPr wrap="square" rtlCol="0">
            <a:spAutoFit/>
          </a:bodyPr>
          <a:lstStyle/>
          <a:p>
            <a:r>
              <a:rPr lang="en-US" sz="3200" dirty="0" smtClean="0"/>
              <a:t>THANK YOU</a:t>
            </a:r>
            <a:endParaRPr lang="en-IN" sz="3200" dirty="0"/>
          </a:p>
        </p:txBody>
      </p:sp>
    </p:spTree>
    <p:extLst>
      <p:ext uri="{BB962C8B-B14F-4D97-AF65-F5344CB8AC3E}">
        <p14:creationId xmlns:p14="http://schemas.microsoft.com/office/powerpoint/2010/main" val="338258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431640" y="1339920"/>
            <a:ext cx="11168280" cy="5175720"/>
          </a:xfrm>
          <a:prstGeom prst="rect">
            <a:avLst/>
          </a:prstGeom>
          <a:noFill/>
          <a:ln>
            <a:noFill/>
          </a:ln>
        </p:spPr>
        <p:txBody>
          <a:bodyPr>
            <a:normAutofit/>
          </a:bodyPr>
          <a:lstStyle/>
          <a:p>
            <a:pPr>
              <a:lnSpc>
                <a:spcPct val="90000"/>
              </a:lnSpc>
              <a:spcBef>
                <a:spcPts val="1001"/>
              </a:spcBef>
              <a:tabLst>
                <a:tab pos="0" algn="l"/>
              </a:tabLst>
            </a:pPr>
            <a:r>
              <a:rPr lang="en-US" sz="1800" b="0" strike="noStrike" spc="-1">
                <a:solidFill>
                  <a:srgbClr val="1F4E79"/>
                </a:solidFill>
                <a:latin typeface="Calibri"/>
              </a:rPr>
              <a:t>You work for a consumer finance company which specializes in lending various types of loans to urban customers. When the company receives a loan application, the company has to make a decision for loan approval based on the applicant’s profile. Two types of risks are associated with the bank’s decision:</a:t>
            </a:r>
            <a:endParaRPr lang="en-US" sz="1800" b="0" strike="noStrike" spc="-1">
              <a:solidFill>
                <a:srgbClr val="000000"/>
              </a:solidFill>
              <a:latin typeface="Times New Roman"/>
            </a:endParaRPr>
          </a:p>
          <a:p>
            <a:pPr marL="228600" indent="-228240">
              <a:lnSpc>
                <a:spcPct val="90000"/>
              </a:lnSpc>
              <a:spcBef>
                <a:spcPts val="1001"/>
              </a:spcBef>
              <a:buClr>
                <a:srgbClr val="1F4E79"/>
              </a:buClr>
              <a:buFont typeface="Wingdings" charset="2"/>
              <a:buChar char=""/>
              <a:tabLst>
                <a:tab pos="0" algn="l"/>
              </a:tabLst>
            </a:pPr>
            <a:r>
              <a:rPr lang="en-US" sz="1800" b="0" strike="noStrike" spc="-1">
                <a:solidFill>
                  <a:srgbClr val="1F4E79"/>
                </a:solidFill>
                <a:latin typeface="Calibri"/>
              </a:rPr>
              <a:t>If the applicant is likely to repay the loan, then not approving the loan results in a loss of business to the company.</a:t>
            </a:r>
            <a:endParaRPr lang="en-US" sz="1800" b="0" strike="noStrike" spc="-1">
              <a:solidFill>
                <a:srgbClr val="000000"/>
              </a:solidFill>
              <a:latin typeface="Times New Roman"/>
            </a:endParaRPr>
          </a:p>
          <a:p>
            <a:pPr marL="228600" indent="-228240">
              <a:lnSpc>
                <a:spcPct val="90000"/>
              </a:lnSpc>
              <a:spcBef>
                <a:spcPts val="1001"/>
              </a:spcBef>
              <a:buClr>
                <a:srgbClr val="1F4E79"/>
              </a:buClr>
              <a:buFont typeface="Wingdings" charset="2"/>
              <a:buChar char=""/>
              <a:tabLst>
                <a:tab pos="0" algn="l"/>
              </a:tabLst>
            </a:pPr>
            <a:r>
              <a:rPr lang="en-US" sz="1800" b="0" strike="noStrike" spc="-1">
                <a:solidFill>
                  <a:srgbClr val="1F4E79"/>
                </a:solidFill>
                <a:latin typeface="Calibri"/>
              </a:rPr>
              <a:t>If the applicant is not likely to repay the loan, i.e. he/she is likely to default, then approving the loan may lead to a financial loss for the company</a:t>
            </a:r>
            <a:endParaRPr lang="en-US" sz="1800" b="0" strike="noStrike" spc="-1">
              <a:solidFill>
                <a:srgbClr val="000000"/>
              </a:solidFill>
              <a:latin typeface="Times New Roman"/>
            </a:endParaRPr>
          </a:p>
          <a:p>
            <a:pPr marL="228600" indent="-228240">
              <a:lnSpc>
                <a:spcPct val="90000"/>
              </a:lnSpc>
              <a:spcBef>
                <a:spcPts val="1001"/>
              </a:spcBef>
              <a:buClr>
                <a:srgbClr val="1F4E79"/>
              </a:buClr>
              <a:buFont typeface="Wingdings" charset="2"/>
              <a:buChar char=""/>
              <a:tabLst>
                <a:tab pos="0" algn="l"/>
              </a:tabLst>
            </a:pPr>
            <a:r>
              <a:rPr lang="en-US" sz="1800" b="0" strike="noStrike" spc="-1">
                <a:solidFill>
                  <a:srgbClr val="1F4E79"/>
                </a:solidFill>
                <a:latin typeface="Calibri"/>
              </a:rPr>
              <a:t>The data given below contains the information about past loan applicants and whether they ‘defaulted’ or not. </a:t>
            </a:r>
            <a:endParaRPr lang="en-US" sz="1800" b="0" strike="noStrike" spc="-1">
              <a:solidFill>
                <a:srgbClr val="000000"/>
              </a:solidFill>
              <a:latin typeface="Times New Roman"/>
            </a:endParaRPr>
          </a:p>
          <a:p>
            <a:pPr marL="228600" indent="-228240">
              <a:lnSpc>
                <a:spcPct val="90000"/>
              </a:lnSpc>
              <a:spcBef>
                <a:spcPts val="1001"/>
              </a:spcBef>
              <a:buClr>
                <a:srgbClr val="1F4E79"/>
              </a:buClr>
              <a:buFont typeface="Wingdings" charset="2"/>
              <a:buChar char=""/>
              <a:tabLst>
                <a:tab pos="0" algn="l"/>
              </a:tabLst>
            </a:pPr>
            <a:r>
              <a:rPr lang="en-US" sz="1800" b="0" strike="noStrike" spc="-1">
                <a:solidFill>
                  <a:srgbClr val="1F4E79"/>
                </a:solidFill>
                <a:latin typeface="Calibri"/>
              </a:rPr>
              <a:t>The aim is to identify patterns which indicate if a person is likely to default, which may be used for taking actions such as denying the loan, reducing the amount of loan, lending (to risky applicants) at a higher interest rate, etc.</a:t>
            </a:r>
            <a:endParaRPr lang="en-US" sz="1800" b="0" strike="noStrike" spc="-1">
              <a:solidFill>
                <a:srgbClr val="000000"/>
              </a:solidFill>
              <a:latin typeface="Times New Roman"/>
            </a:endParaRPr>
          </a:p>
        </p:txBody>
      </p:sp>
      <p:sp>
        <p:nvSpPr>
          <p:cNvPr id="132" name="TextShape 2"/>
          <p:cNvSpPr txBox="1"/>
          <p:nvPr/>
        </p:nvSpPr>
        <p:spPr>
          <a:xfrm>
            <a:off x="1136520" y="640080"/>
            <a:ext cx="9313560" cy="699480"/>
          </a:xfrm>
          <a:prstGeom prst="rect">
            <a:avLst/>
          </a:prstGeom>
          <a:noFill/>
          <a:ln>
            <a:noFill/>
          </a:ln>
        </p:spPr>
        <p:txBody>
          <a:bodyPr anchor="ctr">
            <a:noAutofit/>
          </a:bodyPr>
          <a:lstStyle/>
          <a:p>
            <a:pPr>
              <a:lnSpc>
                <a:spcPct val="90000"/>
              </a:lnSpc>
            </a:pPr>
            <a:r>
              <a:rPr lang="en-IN" sz="4000" b="1" strike="noStrike" spc="-1">
                <a:solidFill>
                  <a:srgbClr val="000000"/>
                </a:solidFill>
                <a:latin typeface="Times New Roman"/>
              </a:rPr>
              <a:t> </a:t>
            </a:r>
            <a:r>
              <a:rPr lang="en-IN" sz="2800" b="1" strike="noStrike" spc="-1">
                <a:solidFill>
                  <a:srgbClr val="1F4E79"/>
                </a:solidFill>
                <a:latin typeface="Times New Roman"/>
              </a:rPr>
              <a:t>Problem Statement : </a:t>
            </a:r>
            <a:endParaRPr lang="en-US" sz="2800" b="0" strike="noStrike" spc="-1">
              <a:solidFill>
                <a:srgbClr val="000000"/>
              </a:solidFill>
              <a:latin typeface="Calibri"/>
            </a:endParaRPr>
          </a:p>
        </p:txBody>
      </p:sp>
      <p:pic>
        <p:nvPicPr>
          <p:cNvPr id="133" name="Picture 1"/>
          <p:cNvPicPr/>
          <p:nvPr/>
        </p:nvPicPr>
        <p:blipFill>
          <a:blip r:embed="rId2"/>
          <a:stretch/>
        </p:blipFill>
        <p:spPr>
          <a:xfrm>
            <a:off x="431640" y="4262760"/>
            <a:ext cx="10798560" cy="2252880"/>
          </a:xfrm>
          <a:prstGeom prst="rect">
            <a:avLst/>
          </a:prstGeom>
          <a:ln>
            <a:noFill/>
          </a:ln>
        </p:spPr>
      </p:pic>
      <p:sp>
        <p:nvSpPr>
          <p:cNvPr id="134" name="CustomShape 3"/>
          <p:cNvSpPr/>
          <p:nvPr/>
        </p:nvSpPr>
        <p:spPr>
          <a:xfrm>
            <a:off x="5637240" y="2973960"/>
            <a:ext cx="914040" cy="9140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405000" y="1686960"/>
            <a:ext cx="11168280" cy="1364760"/>
          </a:xfrm>
          <a:prstGeom prst="rect">
            <a:avLst/>
          </a:prstGeom>
          <a:noFill/>
          <a:ln>
            <a:noFill/>
          </a:ln>
        </p:spPr>
        <p:txBody>
          <a:bodyPr>
            <a:normAutofit fontScale="94000"/>
          </a:bodyPr>
          <a:lstStyle/>
          <a:p>
            <a:pPr marL="228600" indent="-228240">
              <a:lnSpc>
                <a:spcPct val="90000"/>
              </a:lnSpc>
              <a:spcBef>
                <a:spcPts val="1001"/>
              </a:spcBef>
              <a:buClr>
                <a:srgbClr val="1F4E79"/>
              </a:buClr>
              <a:buFont typeface="Wingdings" charset="2"/>
              <a:buChar char=""/>
            </a:pPr>
            <a:r>
              <a:rPr lang="en-US" sz="1800" b="0" strike="noStrike" spc="-1">
                <a:solidFill>
                  <a:srgbClr val="1F4E79"/>
                </a:solidFill>
                <a:latin typeface="Calibri"/>
              </a:rPr>
              <a:t>Like most other lending companies, lending loans to ‘risky’ applicants is the largest source of financial loss (called credit loss).</a:t>
            </a:r>
            <a:endParaRPr lang="en-US" sz="1800" b="0" strike="noStrike" spc="-1">
              <a:solidFill>
                <a:srgbClr val="000000"/>
              </a:solidFill>
              <a:latin typeface="Times New Roman"/>
            </a:endParaRPr>
          </a:p>
          <a:p>
            <a:pPr marL="228600" indent="-228240">
              <a:lnSpc>
                <a:spcPct val="90000"/>
              </a:lnSpc>
              <a:spcBef>
                <a:spcPts val="1001"/>
              </a:spcBef>
              <a:buClr>
                <a:srgbClr val="1F4E79"/>
              </a:buClr>
              <a:buFont typeface="Wingdings" charset="2"/>
              <a:buChar char=""/>
            </a:pPr>
            <a:r>
              <a:rPr lang="en-US" sz="1800" b="0" strike="noStrike" spc="-1">
                <a:solidFill>
                  <a:srgbClr val="1F4E79"/>
                </a:solidFill>
                <a:latin typeface="Calibri"/>
              </a:rPr>
              <a:t>If one is able to identify these risky loan applicants, then such loans can be reduced thereby cutting down the amount of credit loss. Identification of such applicants using EDA is the aim of this case study.</a:t>
            </a:r>
            <a:endParaRPr lang="en-US" sz="1800" b="0" strike="noStrike" spc="-1">
              <a:solidFill>
                <a:srgbClr val="000000"/>
              </a:solidFill>
              <a:latin typeface="Times New Roman"/>
            </a:endParaRPr>
          </a:p>
          <a:p>
            <a:pPr>
              <a:lnSpc>
                <a:spcPct val="90000"/>
              </a:lnSpc>
              <a:spcBef>
                <a:spcPts val="1001"/>
              </a:spcBef>
              <a:tabLst>
                <a:tab pos="0" algn="l"/>
              </a:tabLst>
            </a:pPr>
            <a:endParaRPr lang="en-US" sz="1800" b="0" strike="noStrike" spc="-1">
              <a:solidFill>
                <a:srgbClr val="000000"/>
              </a:solidFill>
              <a:latin typeface="Times New Roman"/>
            </a:endParaRPr>
          </a:p>
        </p:txBody>
      </p:sp>
      <p:graphicFrame>
        <p:nvGraphicFramePr>
          <p:cNvPr id="2" name="Diagram1"/>
          <p:cNvGraphicFramePr/>
          <p:nvPr>
            <p:extLst>
              <p:ext uri="{D42A27DB-BD31-4B8C-83A1-F6EECF244321}">
                <p14:modId xmlns:p14="http://schemas.microsoft.com/office/powerpoint/2010/main" val="4114540783"/>
              </p:ext>
            </p:extLst>
          </p:nvPr>
        </p:nvGraphicFramePr>
        <p:xfrm>
          <a:off x="1136520" y="3206880"/>
          <a:ext cx="9313560" cy="34567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6" name="TextShape 2"/>
          <p:cNvSpPr txBox="1"/>
          <p:nvPr/>
        </p:nvSpPr>
        <p:spPr>
          <a:xfrm>
            <a:off x="1136520" y="901440"/>
            <a:ext cx="9313560" cy="643680"/>
          </a:xfrm>
          <a:prstGeom prst="rect">
            <a:avLst/>
          </a:prstGeom>
          <a:noFill/>
          <a:ln>
            <a:noFill/>
          </a:ln>
        </p:spPr>
        <p:txBody>
          <a:bodyPr anchor="ctr">
            <a:normAutofit/>
          </a:bodyPr>
          <a:lstStyle/>
          <a:p>
            <a:pPr>
              <a:lnSpc>
                <a:spcPct val="90000"/>
              </a:lnSpc>
            </a:pPr>
            <a:r>
              <a:rPr lang="en-US" sz="2800" b="1" strike="noStrike" spc="-1">
                <a:solidFill>
                  <a:srgbClr val="1F4E79"/>
                </a:solidFill>
                <a:latin typeface="Times New Roman"/>
              </a:rPr>
              <a:t>Overall Approach of the Analysis</a:t>
            </a:r>
            <a:r>
              <a:rPr lang="en-US" sz="2800" b="0" strike="noStrike" spc="-1">
                <a:solidFill>
                  <a:srgbClr val="000000"/>
                </a:solidFill>
                <a:latin typeface="Times New Roman"/>
              </a:rPr>
              <a:t> :</a:t>
            </a:r>
            <a:endParaRPr lang="en-US" sz="2800" b="0" strike="noStrike" spc="-1">
              <a:solidFill>
                <a:srgbClr val="000000"/>
              </a:solidFill>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6967440" y="1158480"/>
            <a:ext cx="4939560" cy="3168645"/>
          </a:xfrm>
          <a:prstGeom prst="rect">
            <a:avLst/>
          </a:prstGeom>
          <a:noFill/>
          <a:ln>
            <a:noFill/>
          </a:ln>
        </p:spPr>
        <p:style>
          <a:lnRef idx="2">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800" b="1" strike="noStrike" spc="-1" dirty="0">
                <a:solidFill>
                  <a:srgbClr val="1F4E79"/>
                </a:solidFill>
                <a:latin typeface="Calibri"/>
              </a:rPr>
              <a:t>Plot and Data shows that :</a:t>
            </a:r>
            <a:endParaRPr lang="en-IN" sz="2800" b="0" strike="noStrike" spc="-1" dirty="0">
              <a:latin typeface="Arial"/>
            </a:endParaRPr>
          </a:p>
          <a:p>
            <a:pPr>
              <a:lnSpc>
                <a:spcPct val="100000"/>
              </a:lnSpc>
            </a:pPr>
            <a:endParaRPr lang="en-IN" sz="2800" b="0" strike="noStrike" spc="-1" dirty="0">
              <a:latin typeface="Arial"/>
            </a:endParaRPr>
          </a:p>
          <a:p>
            <a:pPr marL="285840" indent="-285480">
              <a:lnSpc>
                <a:spcPct val="100000"/>
              </a:lnSpc>
              <a:buClr>
                <a:srgbClr val="1F4E79"/>
              </a:buClr>
              <a:buFont typeface="Wingdings" charset="2"/>
              <a:buChar char=""/>
            </a:pPr>
            <a:r>
              <a:rPr lang="en-US" sz="1800" b="0" strike="noStrike" spc="-1" dirty="0">
                <a:solidFill>
                  <a:srgbClr val="1F4E79"/>
                </a:solidFill>
                <a:latin typeface="Calibri"/>
              </a:rPr>
              <a:t>14% loans were charged off out of total loan issued.</a:t>
            </a:r>
            <a:endParaRPr lang="en-IN" sz="1800" b="0" strike="noStrike" spc="-1" dirty="0">
              <a:latin typeface="Arial"/>
            </a:endParaRPr>
          </a:p>
          <a:p>
            <a:pPr marL="285840" indent="-285480">
              <a:lnSpc>
                <a:spcPct val="100000"/>
              </a:lnSpc>
              <a:buClr>
                <a:srgbClr val="1F4E79"/>
              </a:buClr>
              <a:buFont typeface="Wingdings" charset="2"/>
              <a:buChar char=""/>
            </a:pPr>
            <a:r>
              <a:rPr lang="en-US" sz="1800" b="0" strike="noStrike" spc="-1" dirty="0">
                <a:solidFill>
                  <a:srgbClr val="1F4E79"/>
                </a:solidFill>
                <a:latin typeface="Calibri"/>
              </a:rPr>
              <a:t>83% loans were fully paid out of total loan issued.</a:t>
            </a:r>
            <a:endParaRPr lang="en-IN" sz="1800" b="0" strike="noStrike" spc="-1" dirty="0">
              <a:latin typeface="Arial"/>
            </a:endParaRPr>
          </a:p>
          <a:p>
            <a:pPr>
              <a:lnSpc>
                <a:spcPct val="100000"/>
              </a:lnSpc>
            </a:pPr>
            <a:endParaRPr lang="en-IN" sz="1800" b="0" strike="noStrike" spc="-1" dirty="0">
              <a:latin typeface="Arial"/>
            </a:endParaRPr>
          </a:p>
          <a:p>
            <a:pPr marL="285840" indent="-285480">
              <a:lnSpc>
                <a:spcPct val="100000"/>
              </a:lnSpc>
              <a:buClr>
                <a:srgbClr val="1F4E79"/>
              </a:buClr>
              <a:buFont typeface="Wingdings" charset="2"/>
              <a:buChar char=""/>
            </a:pPr>
            <a:r>
              <a:rPr lang="en-US" sz="1800" b="0" strike="noStrike" spc="-1" dirty="0">
                <a:solidFill>
                  <a:srgbClr val="1F4E79"/>
                </a:solidFill>
                <a:latin typeface="Calibri"/>
              </a:rPr>
              <a:t>Fully Paid       </a:t>
            </a:r>
            <a:r>
              <a:rPr lang="en-US" sz="1800" b="0" strike="noStrike" spc="-1" dirty="0" smtClean="0">
                <a:solidFill>
                  <a:srgbClr val="1F4E79"/>
                </a:solidFill>
                <a:latin typeface="Calibri"/>
              </a:rPr>
              <a:t>83.57 </a:t>
            </a:r>
            <a:r>
              <a:rPr lang="en-US" sz="1800" b="0" strike="noStrike" spc="-1" dirty="0">
                <a:solidFill>
                  <a:srgbClr val="1F4E79"/>
                </a:solidFill>
                <a:latin typeface="Calibri"/>
              </a:rPr>
              <a:t>%</a:t>
            </a:r>
            <a:endParaRPr lang="en-IN" sz="1800" b="0" strike="noStrike" spc="-1" dirty="0">
              <a:latin typeface="Arial"/>
            </a:endParaRPr>
          </a:p>
          <a:p>
            <a:pPr marL="285840" indent="-285480">
              <a:lnSpc>
                <a:spcPct val="100000"/>
              </a:lnSpc>
              <a:buClr>
                <a:srgbClr val="1F4E79"/>
              </a:buClr>
              <a:buFont typeface="Wingdings" charset="2"/>
              <a:buChar char=""/>
            </a:pPr>
            <a:r>
              <a:rPr lang="en-US" sz="1800" b="0" strike="noStrike" spc="-1" dirty="0">
                <a:solidFill>
                  <a:srgbClr val="1F4E79"/>
                </a:solidFill>
                <a:latin typeface="Calibri"/>
              </a:rPr>
              <a:t>Charged Off   </a:t>
            </a:r>
            <a:r>
              <a:rPr lang="en-US" sz="1800" b="0" strike="noStrike" spc="-1" dirty="0" smtClean="0">
                <a:solidFill>
                  <a:srgbClr val="1F4E79"/>
                </a:solidFill>
                <a:latin typeface="Calibri"/>
              </a:rPr>
              <a:t>14.08 </a:t>
            </a:r>
            <a:r>
              <a:rPr lang="en-US" sz="1800" b="0" strike="noStrike" spc="-1" dirty="0">
                <a:solidFill>
                  <a:srgbClr val="1F4E79"/>
                </a:solidFill>
                <a:latin typeface="Calibri"/>
              </a:rPr>
              <a:t>%</a:t>
            </a:r>
            <a:endParaRPr lang="en-IN" sz="1800" b="0" strike="noStrike" spc="-1" dirty="0">
              <a:latin typeface="Arial"/>
            </a:endParaRPr>
          </a:p>
          <a:p>
            <a:pPr marL="285840" indent="-285480">
              <a:lnSpc>
                <a:spcPct val="100000"/>
              </a:lnSpc>
              <a:buClr>
                <a:srgbClr val="1F4E79"/>
              </a:buClr>
              <a:buFont typeface="Wingdings" charset="2"/>
              <a:buChar char=""/>
            </a:pPr>
            <a:r>
              <a:rPr lang="en-US" sz="1800" b="0" strike="noStrike" spc="-1" dirty="0">
                <a:solidFill>
                  <a:srgbClr val="1F4E79"/>
                </a:solidFill>
                <a:latin typeface="Calibri"/>
              </a:rPr>
              <a:t>Current           </a:t>
            </a:r>
            <a:r>
              <a:rPr lang="en-US" sz="1800" b="0" strike="noStrike" spc="-1" dirty="0" smtClean="0">
                <a:solidFill>
                  <a:srgbClr val="1F4E79"/>
                </a:solidFill>
                <a:latin typeface="Calibri"/>
              </a:rPr>
              <a:t>02.57 </a:t>
            </a:r>
            <a:r>
              <a:rPr lang="en-US" sz="1800" b="0" strike="noStrike" spc="-1" dirty="0">
                <a:solidFill>
                  <a:srgbClr val="1F4E79"/>
                </a:solidFill>
                <a:latin typeface="Calibri"/>
              </a:rPr>
              <a:t>%</a:t>
            </a:r>
            <a:endParaRPr lang="en-IN" sz="1800" b="0" strike="noStrike" spc="-1" dirty="0">
              <a:latin typeface="Arial"/>
            </a:endParaRPr>
          </a:p>
        </p:txBody>
      </p:sp>
      <p:sp>
        <p:nvSpPr>
          <p:cNvPr id="138" name="CustomShape 2"/>
          <p:cNvSpPr/>
          <p:nvPr/>
        </p:nvSpPr>
        <p:spPr>
          <a:xfrm>
            <a:off x="8120160" y="4224240"/>
            <a:ext cx="4071600" cy="263340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39" name="CustomShape 3"/>
          <p:cNvSpPr/>
          <p:nvPr/>
        </p:nvSpPr>
        <p:spPr>
          <a:xfrm>
            <a:off x="8310600" y="4906800"/>
            <a:ext cx="28371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Calibri"/>
              </a:rPr>
              <a:t>Lets analyze the loan status those who are charged off due to various other factors </a:t>
            </a:r>
            <a:endParaRPr lang="en-IN" sz="1800" b="0" strike="noStrike" spc="-1">
              <a:latin typeface="Arial"/>
            </a:endParaRPr>
          </a:p>
        </p:txBody>
      </p:sp>
      <p:pic>
        <p:nvPicPr>
          <p:cNvPr id="140" name="Picture 1"/>
          <p:cNvPicPr/>
          <p:nvPr/>
        </p:nvPicPr>
        <p:blipFill>
          <a:blip r:embed="rId2"/>
          <a:stretch/>
        </p:blipFill>
        <p:spPr>
          <a:xfrm>
            <a:off x="609120" y="1046880"/>
            <a:ext cx="6105240" cy="480024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1136520" y="640080"/>
            <a:ext cx="9313560" cy="510480"/>
          </a:xfrm>
          <a:prstGeom prst="rect">
            <a:avLst/>
          </a:prstGeom>
          <a:noFill/>
          <a:ln>
            <a:noFill/>
          </a:ln>
        </p:spPr>
        <p:txBody>
          <a:bodyPr anchor="ctr">
            <a:normAutofit fontScale="81500" lnSpcReduction="10000"/>
          </a:bodyPr>
          <a:lstStyle/>
          <a:p>
            <a:pPr>
              <a:lnSpc>
                <a:spcPct val="90000"/>
              </a:lnSpc>
            </a:pPr>
            <a:r>
              <a:rPr lang="en-US" sz="2800" b="1" strike="noStrike" spc="-1">
                <a:solidFill>
                  <a:srgbClr val="1F4E79"/>
                </a:solidFill>
                <a:latin typeface="Calibri"/>
              </a:rPr>
              <a:t>Purpose of Loans</a:t>
            </a:r>
            <a:r>
              <a:rPr lang="en-US" sz="4000" b="0" strike="noStrike" spc="-1">
                <a:solidFill>
                  <a:srgbClr val="000000"/>
                </a:solidFill>
                <a:latin typeface="Times New Roman"/>
              </a:rPr>
              <a:t>:</a:t>
            </a:r>
            <a:endParaRPr lang="en-US" sz="4000" b="0" strike="noStrike" spc="-1">
              <a:solidFill>
                <a:srgbClr val="000000"/>
              </a:solidFill>
              <a:latin typeface="Calibri"/>
            </a:endParaRPr>
          </a:p>
        </p:txBody>
      </p:sp>
      <p:pic>
        <p:nvPicPr>
          <p:cNvPr id="142" name="Content Placeholder 3"/>
          <p:cNvPicPr/>
          <p:nvPr/>
        </p:nvPicPr>
        <p:blipFill>
          <a:blip r:embed="rId2"/>
          <a:stretch/>
        </p:blipFill>
        <p:spPr>
          <a:xfrm>
            <a:off x="0" y="1496160"/>
            <a:ext cx="8654760" cy="5361480"/>
          </a:xfrm>
          <a:prstGeom prst="rect">
            <a:avLst/>
          </a:prstGeom>
          <a:ln>
            <a:noFill/>
          </a:ln>
        </p:spPr>
      </p:pic>
      <p:sp>
        <p:nvSpPr>
          <p:cNvPr id="143" name="CustomShape 2"/>
          <p:cNvSpPr/>
          <p:nvPr/>
        </p:nvSpPr>
        <p:spPr>
          <a:xfrm>
            <a:off x="8655120" y="1496160"/>
            <a:ext cx="3184200" cy="51999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1F4E79"/>
                </a:solidFill>
                <a:latin typeface="Calibri"/>
              </a:rPr>
              <a:t>Purpose of Loans:</a:t>
            </a:r>
            <a:endParaRPr lang="en-IN" sz="2000" b="0" strike="noStrike" spc="-1" dirty="0">
              <a:latin typeface="Arial"/>
            </a:endParaRPr>
          </a:p>
          <a:p>
            <a:pPr>
              <a:lnSpc>
                <a:spcPct val="100000"/>
              </a:lnSpc>
            </a:pPr>
            <a:endParaRPr lang="en-IN" sz="2000" b="0" strike="noStrike" spc="-1" dirty="0">
              <a:latin typeface="Arial"/>
            </a:endParaRPr>
          </a:p>
          <a:p>
            <a:pPr marL="285840" indent="-285480">
              <a:lnSpc>
                <a:spcPct val="100000"/>
              </a:lnSpc>
              <a:buClr>
                <a:srgbClr val="1F4E79"/>
              </a:buClr>
              <a:buFont typeface="Wingdings" charset="2"/>
              <a:buChar char=""/>
            </a:pPr>
            <a:r>
              <a:rPr lang="en-US" sz="1800" b="0" strike="noStrike" spc="-1" dirty="0">
                <a:solidFill>
                  <a:srgbClr val="1F4E79"/>
                </a:solidFill>
                <a:latin typeface="Calibri"/>
              </a:rPr>
              <a:t>Most of the loans were taken for the purpose of debt consolidation &amp; paying credit card bill.</a:t>
            </a:r>
            <a:endParaRPr lang="en-IN" sz="1800" b="0" strike="noStrike" spc="-1" dirty="0">
              <a:latin typeface="Arial"/>
            </a:endParaRPr>
          </a:p>
          <a:p>
            <a:pPr>
              <a:lnSpc>
                <a:spcPct val="100000"/>
              </a:lnSpc>
            </a:pPr>
            <a:endParaRPr lang="en-IN" sz="1800" b="0" strike="noStrike" spc="-1" dirty="0">
              <a:latin typeface="Arial"/>
            </a:endParaRPr>
          </a:p>
          <a:p>
            <a:pPr marL="285840" indent="-285480">
              <a:lnSpc>
                <a:spcPct val="100000"/>
              </a:lnSpc>
              <a:buClr>
                <a:srgbClr val="1F4E79"/>
              </a:buClr>
              <a:buFont typeface="Wingdings" charset="2"/>
              <a:buChar char=""/>
            </a:pPr>
            <a:r>
              <a:rPr lang="en-US" sz="1800" b="0" strike="noStrike" spc="-1" dirty="0">
                <a:solidFill>
                  <a:srgbClr val="1F4E79"/>
                </a:solidFill>
                <a:latin typeface="Calibri"/>
              </a:rPr>
              <a:t>Number of charged off count also high too for these loans.</a:t>
            </a:r>
            <a:endParaRPr lang="en-IN" sz="1800" b="0" strike="noStrike" spc="-1" dirty="0">
              <a:latin typeface="Arial"/>
            </a:endParaRPr>
          </a:p>
          <a:p>
            <a:pPr>
              <a:lnSpc>
                <a:spcPct val="100000"/>
              </a:lnSpc>
            </a:pPr>
            <a:endParaRPr lang="en-IN" sz="1800" b="0" strike="noStrike" spc="-1" dirty="0">
              <a:latin typeface="Arial"/>
            </a:endParaRPr>
          </a:p>
          <a:p>
            <a:pPr>
              <a:lnSpc>
                <a:spcPct val="100000"/>
              </a:lnSpc>
            </a:pPr>
            <a:r>
              <a:rPr lang="en-US" sz="2000" b="1" strike="noStrike" spc="-1" dirty="0">
                <a:solidFill>
                  <a:srgbClr val="1F4E79"/>
                </a:solidFill>
                <a:latin typeface="Calibri"/>
              </a:rPr>
              <a:t>Loan Purpose Percentage:</a:t>
            </a:r>
            <a:endParaRPr lang="en-IN" sz="2000" b="0" strike="noStrike" spc="-1" dirty="0">
              <a:latin typeface="Arial"/>
            </a:endParaRPr>
          </a:p>
          <a:p>
            <a:pPr>
              <a:lnSpc>
                <a:spcPct val="100000"/>
              </a:lnSpc>
            </a:pPr>
            <a:endParaRPr lang="en-IN" sz="2000" b="0" strike="noStrike" spc="-1" dirty="0">
              <a:latin typeface="Arial"/>
            </a:endParaRPr>
          </a:p>
          <a:p>
            <a:pPr marL="285840" indent="-285480">
              <a:lnSpc>
                <a:spcPct val="100000"/>
              </a:lnSpc>
              <a:buClr>
                <a:srgbClr val="1F4E79"/>
              </a:buClr>
              <a:buFont typeface="Wingdings" charset="2"/>
              <a:buChar char=""/>
            </a:pPr>
            <a:r>
              <a:rPr lang="en-US" sz="1800" b="1" strike="noStrike" spc="-1" dirty="0" err="1">
                <a:solidFill>
                  <a:srgbClr val="1F4E79"/>
                </a:solidFill>
                <a:latin typeface="Calibri"/>
              </a:rPr>
              <a:t>debt_consolidation</a:t>
            </a:r>
            <a:r>
              <a:rPr lang="en-US" sz="1800" b="1" strike="noStrike" spc="-1" dirty="0">
                <a:solidFill>
                  <a:srgbClr val="1F4E79"/>
                </a:solidFill>
                <a:latin typeface="Calibri"/>
              </a:rPr>
              <a:t>   </a:t>
            </a:r>
            <a:r>
              <a:rPr lang="en-US" sz="1800" b="1" strike="noStrike" spc="-1" dirty="0" smtClean="0">
                <a:solidFill>
                  <a:srgbClr val="1F4E79"/>
                </a:solidFill>
                <a:latin typeface="Calibri"/>
              </a:rPr>
              <a:t>46.87%</a:t>
            </a:r>
            <a:endParaRPr lang="en-IN" sz="1800" b="0" strike="noStrike" spc="-1" dirty="0">
              <a:latin typeface="Arial"/>
            </a:endParaRPr>
          </a:p>
          <a:p>
            <a:pPr marL="285840" indent="-285480">
              <a:lnSpc>
                <a:spcPct val="100000"/>
              </a:lnSpc>
              <a:buClr>
                <a:srgbClr val="1F4E79"/>
              </a:buClr>
              <a:buFont typeface="Wingdings" charset="2"/>
              <a:buChar char=""/>
            </a:pPr>
            <a:r>
              <a:rPr lang="en-US" sz="1800" b="1" strike="noStrike" spc="-1" dirty="0" err="1">
                <a:solidFill>
                  <a:srgbClr val="1F4E79"/>
                </a:solidFill>
                <a:latin typeface="Calibri"/>
              </a:rPr>
              <a:t>credit_card</a:t>
            </a:r>
            <a:r>
              <a:rPr lang="en-US" sz="1800" b="1" strike="noStrike" spc="-1" dirty="0">
                <a:solidFill>
                  <a:srgbClr val="1F4E79"/>
                </a:solidFill>
                <a:latin typeface="Calibri"/>
              </a:rPr>
              <a:t>                 </a:t>
            </a:r>
            <a:r>
              <a:rPr lang="en-US" sz="1800" b="1" strike="noStrike" spc="-1" dirty="0" smtClean="0">
                <a:solidFill>
                  <a:srgbClr val="1F4E79"/>
                </a:solidFill>
                <a:latin typeface="Calibri"/>
              </a:rPr>
              <a:t>12.75%</a:t>
            </a:r>
            <a:endParaRPr lang="en-IN" sz="1800" b="0" strike="noStrike" spc="-1" dirty="0">
              <a:latin typeface="Arial"/>
            </a:endParaRPr>
          </a:p>
          <a:p>
            <a:pPr marL="285840" indent="-285480">
              <a:lnSpc>
                <a:spcPct val="100000"/>
              </a:lnSpc>
              <a:buClr>
                <a:srgbClr val="1F4E79"/>
              </a:buClr>
              <a:buFont typeface="Wingdings" charset="2"/>
              <a:buChar char=""/>
            </a:pPr>
            <a:r>
              <a:rPr lang="en-US" sz="1800" b="1" strike="noStrike" spc="-1" dirty="0">
                <a:solidFill>
                  <a:srgbClr val="1F4E79"/>
                </a:solidFill>
                <a:latin typeface="Calibri"/>
              </a:rPr>
              <a:t>other                           </a:t>
            </a:r>
            <a:r>
              <a:rPr lang="en-US" sz="1800" b="1" strike="noStrike" spc="-1" dirty="0" smtClean="0">
                <a:solidFill>
                  <a:srgbClr val="1F4E79"/>
                </a:solidFill>
                <a:latin typeface="Calibri"/>
              </a:rPr>
              <a:t>10.03%</a:t>
            </a:r>
            <a:endParaRPr lang="en-IN" sz="1800" b="0" strike="noStrike" spc="-1" dirty="0">
              <a:latin typeface="Arial"/>
            </a:endParaRPr>
          </a:p>
          <a:p>
            <a:pPr marL="285840" indent="-285480">
              <a:lnSpc>
                <a:spcPct val="100000"/>
              </a:lnSpc>
              <a:buClr>
                <a:srgbClr val="1F4E79"/>
              </a:buClr>
              <a:buFont typeface="Wingdings" charset="2"/>
              <a:buChar char=""/>
            </a:pPr>
            <a:r>
              <a:rPr lang="en-US" sz="1800" b="1" strike="noStrike" spc="-1" dirty="0" err="1">
                <a:solidFill>
                  <a:srgbClr val="1F4E79"/>
                </a:solidFill>
                <a:latin typeface="Calibri"/>
              </a:rPr>
              <a:t>home_improvement</a:t>
            </a:r>
            <a:r>
              <a:rPr lang="en-US" sz="1800" b="1" strike="noStrike" spc="-1" dirty="0">
                <a:solidFill>
                  <a:srgbClr val="1F4E79"/>
                </a:solidFill>
                <a:latin typeface="Calibri"/>
              </a:rPr>
              <a:t>   </a:t>
            </a:r>
            <a:r>
              <a:rPr lang="en-US" sz="1800" b="1" strike="noStrike" spc="-1" dirty="0" smtClean="0">
                <a:solidFill>
                  <a:srgbClr val="1F4E79"/>
                </a:solidFill>
                <a:latin typeface="Calibri"/>
              </a:rPr>
              <a:t>7.35%</a:t>
            </a:r>
            <a:endParaRPr lang="en-IN" sz="1800" b="0" strike="noStrike" spc="-1" dirty="0">
              <a:latin typeface="Arial"/>
            </a:endParaRPr>
          </a:p>
          <a:p>
            <a:pPr marL="285840" indent="-285480">
              <a:lnSpc>
                <a:spcPct val="100000"/>
              </a:lnSpc>
              <a:buClr>
                <a:srgbClr val="1F4E79"/>
              </a:buClr>
              <a:buFont typeface="Wingdings" charset="2"/>
              <a:buChar char=""/>
            </a:pPr>
            <a:r>
              <a:rPr lang="en-US" sz="1800" b="1" strike="noStrike" spc="-1" dirty="0" err="1">
                <a:solidFill>
                  <a:srgbClr val="1F4E79"/>
                </a:solidFill>
                <a:latin typeface="Calibri"/>
              </a:rPr>
              <a:t>major_purchase</a:t>
            </a:r>
            <a:r>
              <a:rPr lang="en-US" sz="1800" b="1" strike="noStrike" spc="-1" dirty="0">
                <a:solidFill>
                  <a:srgbClr val="1F4E79"/>
                </a:solidFill>
                <a:latin typeface="Calibri"/>
              </a:rPr>
              <a:t>           </a:t>
            </a:r>
            <a:r>
              <a:rPr lang="en-US" sz="1800" b="1" strike="noStrike" spc="-1" dirty="0" smtClean="0">
                <a:solidFill>
                  <a:srgbClr val="1F4E79"/>
                </a:solidFill>
                <a:latin typeface="Calibri"/>
              </a:rPr>
              <a:t>5.35%</a:t>
            </a:r>
            <a:endParaRPr lang="en-IN" sz="1800" b="0" strike="noStrike" spc="-1" dirty="0">
              <a:latin typeface="Arial"/>
            </a:endParaRPr>
          </a:p>
          <a:p>
            <a:pPr marL="285840" indent="-285480">
              <a:lnSpc>
                <a:spcPct val="100000"/>
              </a:lnSpc>
              <a:buClr>
                <a:srgbClr val="1F4E79"/>
              </a:buClr>
              <a:buFont typeface="Wingdings" charset="2"/>
              <a:buChar char=""/>
            </a:pPr>
            <a:r>
              <a:rPr lang="en-US" sz="1800" b="1" strike="noStrike" spc="-1" dirty="0" err="1">
                <a:solidFill>
                  <a:srgbClr val="1F4E79"/>
                </a:solidFill>
                <a:latin typeface="Calibri"/>
              </a:rPr>
              <a:t>small_business</a:t>
            </a:r>
            <a:r>
              <a:rPr lang="en-US" sz="1800" b="1" strike="noStrike" spc="-1" dirty="0">
                <a:solidFill>
                  <a:srgbClr val="1F4E79"/>
                </a:solidFill>
                <a:latin typeface="Calibri"/>
              </a:rPr>
              <a:t>             </a:t>
            </a:r>
            <a:r>
              <a:rPr lang="en-US" sz="1800" b="1" strike="noStrike" spc="-1" dirty="0" smtClean="0">
                <a:solidFill>
                  <a:srgbClr val="1F4E79"/>
                </a:solidFill>
                <a:latin typeface="Calibri"/>
              </a:rPr>
              <a:t>4.52%</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Content Placeholder 3"/>
          <p:cNvPicPr/>
          <p:nvPr/>
        </p:nvPicPr>
        <p:blipFill>
          <a:blip r:embed="rId2"/>
          <a:stretch/>
        </p:blipFill>
        <p:spPr>
          <a:xfrm>
            <a:off x="2499552" y="620352"/>
            <a:ext cx="5653440" cy="3425400"/>
          </a:xfrm>
          <a:prstGeom prst="rect">
            <a:avLst/>
          </a:prstGeom>
          <a:ln>
            <a:noFill/>
          </a:ln>
        </p:spPr>
      </p:pic>
      <p:sp>
        <p:nvSpPr>
          <p:cNvPr id="145" name="CustomShape 1"/>
          <p:cNvSpPr/>
          <p:nvPr/>
        </p:nvSpPr>
        <p:spPr>
          <a:xfrm>
            <a:off x="2428056" y="4311432"/>
            <a:ext cx="6054120" cy="2619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400" b="0" strike="noStrike" spc="-1" dirty="0">
                <a:solidFill>
                  <a:srgbClr val="000000"/>
                </a:solidFill>
                <a:latin typeface="Calibri"/>
              </a:rPr>
              <a:t> </a:t>
            </a:r>
            <a:r>
              <a:rPr lang="en-US" sz="2000" b="1" strike="noStrike" spc="-1" dirty="0">
                <a:solidFill>
                  <a:srgbClr val="1F4E79"/>
                </a:solidFill>
                <a:latin typeface="Calibri"/>
              </a:rPr>
              <a:t>Purpose of Loans v/s Loan charged off Proportion :</a:t>
            </a:r>
            <a:endParaRPr lang="en-IN" sz="2000" b="0" strike="noStrike" spc="-1" dirty="0">
              <a:latin typeface="Arial"/>
            </a:endParaRPr>
          </a:p>
          <a:p>
            <a:pPr>
              <a:lnSpc>
                <a:spcPct val="100000"/>
              </a:lnSpc>
            </a:pPr>
            <a:endParaRPr lang="en-IN" sz="2000" b="0" strike="noStrike" spc="-1" dirty="0">
              <a:latin typeface="Arial"/>
            </a:endParaRPr>
          </a:p>
          <a:p>
            <a:pPr marL="285840" indent="-285480">
              <a:lnSpc>
                <a:spcPct val="100000"/>
              </a:lnSpc>
              <a:buClr>
                <a:srgbClr val="1F4E79"/>
              </a:buClr>
              <a:buFont typeface="Wingdings" charset="2"/>
              <a:buChar char=""/>
            </a:pPr>
            <a:r>
              <a:rPr lang="en-US" sz="1800" b="0" strike="noStrike" spc="-1" dirty="0">
                <a:solidFill>
                  <a:srgbClr val="1F4E79"/>
                </a:solidFill>
                <a:latin typeface="Calibri"/>
              </a:rPr>
              <a:t>Small Business applicants have high chances of getting charged off.</a:t>
            </a:r>
            <a:endParaRPr lang="en-IN" sz="1800" b="0" strike="noStrike" spc="-1" dirty="0">
              <a:latin typeface="Arial"/>
            </a:endParaRPr>
          </a:p>
          <a:p>
            <a:pPr>
              <a:lnSpc>
                <a:spcPct val="100000"/>
              </a:lnSpc>
            </a:pPr>
            <a:endParaRPr lang="en-IN" sz="1800" b="0" strike="noStrike" spc="-1" dirty="0">
              <a:latin typeface="Arial"/>
            </a:endParaRPr>
          </a:p>
          <a:p>
            <a:pPr marL="285840" indent="-285480">
              <a:lnSpc>
                <a:spcPct val="100000"/>
              </a:lnSpc>
              <a:buClr>
                <a:srgbClr val="1F4E79"/>
              </a:buClr>
              <a:buFont typeface="Wingdings" charset="2"/>
              <a:buChar char=""/>
            </a:pPr>
            <a:r>
              <a:rPr lang="en-US" sz="1800" b="0" strike="noStrike" spc="-1" dirty="0">
                <a:solidFill>
                  <a:srgbClr val="1F4E79"/>
                </a:solidFill>
                <a:latin typeface="Calibri"/>
              </a:rPr>
              <a:t>Renewable energy &amp; Educational purpose have changed off proportion high as compare to other categories. </a:t>
            </a:r>
            <a:endParaRPr lang="en-IN"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6810" y="238030"/>
            <a:ext cx="9359646" cy="6516528"/>
          </a:xfrm>
          <a:prstGeom prst="rect">
            <a:avLst/>
          </a:prstGeom>
        </p:spPr>
      </p:pic>
    </p:spTree>
    <p:extLst>
      <p:ext uri="{BB962C8B-B14F-4D97-AF65-F5344CB8AC3E}">
        <p14:creationId xmlns:p14="http://schemas.microsoft.com/office/powerpoint/2010/main" val="75739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CustomShape 1"/>
          <p:cNvSpPr/>
          <p:nvPr/>
        </p:nvSpPr>
        <p:spPr>
          <a:xfrm>
            <a:off x="6157080" y="1105200"/>
            <a:ext cx="5343840" cy="31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1F4E79"/>
                </a:solidFill>
                <a:latin typeface="Calibri"/>
              </a:rPr>
              <a:t>Derogatory Record v/s Loan charged off Proportion :</a:t>
            </a:r>
            <a:endParaRPr lang="en-IN" sz="1800" b="0" strike="noStrike" spc="-1">
              <a:latin typeface="Arial"/>
            </a:endParaRPr>
          </a:p>
          <a:p>
            <a:pPr>
              <a:lnSpc>
                <a:spcPct val="100000"/>
              </a:lnSpc>
            </a:pPr>
            <a:endParaRPr lang="en-IN" sz="18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A derogatory item is an entry that may be considered negative by lenders because it indicates risk and hurts your ability to qualify for credit or other services.</a:t>
            </a:r>
            <a:endParaRPr lang="en-IN" sz="18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Those who already have Derogatory Public Record value as 1 or 2 have higher charged off chances than others.</a:t>
            </a:r>
            <a:endParaRPr lang="en-IN" sz="1800" b="0" strike="noStrike" spc="-1">
              <a:latin typeface="Arial"/>
            </a:endParaRPr>
          </a:p>
          <a:p>
            <a:pPr>
              <a:lnSpc>
                <a:spcPct val="100000"/>
              </a:lnSpc>
            </a:pPr>
            <a:endParaRPr lang="en-IN" sz="1800" b="0" strike="noStrike" spc="-1">
              <a:latin typeface="Arial"/>
            </a:endParaRPr>
          </a:p>
        </p:txBody>
      </p:sp>
      <p:pic>
        <p:nvPicPr>
          <p:cNvPr id="149" name="Picture 7"/>
          <p:cNvPicPr/>
          <p:nvPr/>
        </p:nvPicPr>
        <p:blipFill>
          <a:blip r:embed="rId2"/>
          <a:stretch/>
        </p:blipFill>
        <p:spPr>
          <a:xfrm>
            <a:off x="6428160" y="3683520"/>
            <a:ext cx="5491080" cy="2974680"/>
          </a:xfrm>
          <a:prstGeom prst="rect">
            <a:avLst/>
          </a:prstGeom>
          <a:ln>
            <a:noFill/>
          </a:ln>
        </p:spPr>
      </p:pic>
      <p:sp>
        <p:nvSpPr>
          <p:cNvPr id="150" name="CustomShape 2"/>
          <p:cNvSpPr/>
          <p:nvPr/>
        </p:nvSpPr>
        <p:spPr>
          <a:xfrm>
            <a:off x="590760" y="4305960"/>
            <a:ext cx="52945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a:solidFill>
                  <a:srgbClr val="1F4E79"/>
                </a:solidFill>
                <a:latin typeface="Calibri"/>
              </a:rPr>
              <a:t>Bankruptcy Records v/s Loan charged off Proportion :</a:t>
            </a:r>
            <a:endParaRPr lang="en-IN" sz="1800" b="0" strike="noStrike" spc="-1">
              <a:latin typeface="Arial"/>
            </a:endParaRPr>
          </a:p>
          <a:p>
            <a:pPr>
              <a:lnSpc>
                <a:spcPct val="100000"/>
              </a:lnSpc>
            </a:pPr>
            <a:endParaRPr lang="en-IN" sz="18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Higher the public bankruptcy record greater </a:t>
            </a:r>
            <a:endParaRPr lang="en-IN" sz="1800" b="0" strike="noStrike" spc="-1">
              <a:latin typeface="Arial"/>
            </a:endParaRPr>
          </a:p>
          <a:p>
            <a:pPr>
              <a:lnSpc>
                <a:spcPct val="100000"/>
              </a:lnSpc>
            </a:pPr>
            <a:r>
              <a:rPr lang="en-US" sz="1800" b="0" strike="noStrike" spc="-1">
                <a:solidFill>
                  <a:srgbClr val="1F4E79"/>
                </a:solidFill>
                <a:latin typeface="Calibri"/>
              </a:rPr>
              <a:t>     the Charged Off proportion.</a:t>
            </a:r>
            <a:endParaRPr lang="en-IN" sz="1800" b="0" strike="noStrike" spc="-1">
              <a:latin typeface="Arial"/>
            </a:endParaRPr>
          </a:p>
          <a:p>
            <a:pPr marL="285840" indent="-285480">
              <a:lnSpc>
                <a:spcPct val="100000"/>
              </a:lnSpc>
              <a:buClr>
                <a:srgbClr val="1F4E79"/>
              </a:buClr>
              <a:buFont typeface="Wingdings" charset="2"/>
              <a:buChar char=""/>
            </a:pPr>
            <a:r>
              <a:rPr lang="en-US" sz="1800" b="0" strike="noStrike" spc="-1">
                <a:solidFill>
                  <a:srgbClr val="1F4E79"/>
                </a:solidFill>
                <a:latin typeface="Calibri"/>
              </a:rPr>
              <a:t>Not known is the column for which we don't have any information about borrower.</a:t>
            </a:r>
            <a:endParaRPr lang="en-IN" sz="1800" b="0" strike="noStrike" spc="-1">
              <a:latin typeface="Arial"/>
            </a:endParaRPr>
          </a:p>
        </p:txBody>
      </p:sp>
      <p:pic>
        <p:nvPicPr>
          <p:cNvPr id="151" name="Content Placeholder 6"/>
          <p:cNvPicPr/>
          <p:nvPr/>
        </p:nvPicPr>
        <p:blipFill>
          <a:blip r:embed="rId3"/>
          <a:stretch/>
        </p:blipFill>
        <p:spPr>
          <a:xfrm>
            <a:off x="137880" y="857880"/>
            <a:ext cx="6018840" cy="322416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5837" y="1033462"/>
            <a:ext cx="10220325" cy="4791075"/>
          </a:xfrm>
          <a:prstGeom prst="rect">
            <a:avLst/>
          </a:prstGeom>
        </p:spPr>
      </p:pic>
    </p:spTree>
    <p:extLst>
      <p:ext uri="{BB962C8B-B14F-4D97-AF65-F5344CB8AC3E}">
        <p14:creationId xmlns:p14="http://schemas.microsoft.com/office/powerpoint/2010/main" val="2818841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740</TotalTime>
  <Words>1010</Words>
  <Application>Microsoft Office PowerPoint</Application>
  <PresentationFormat>Widescreen</PresentationFormat>
  <Paragraphs>130</Paragraphs>
  <Slides>18</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18</vt:i4>
      </vt:variant>
    </vt:vector>
  </HeadingPairs>
  <TitlesOfParts>
    <vt:vector size="29" baseType="lpstr">
      <vt:lpstr>-apple-system</vt:lpstr>
      <vt:lpstr>Arial</vt:lpstr>
      <vt:lpstr>Calibri</vt:lpstr>
      <vt:lpstr>DejaVu Sans</vt:lpstr>
      <vt:lpstr>Symbol</vt:lpstr>
      <vt:lpstr>Times New Roman</vt:lpstr>
      <vt:lpstr>var(--jp-code-font-family)</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subject/>
  <dc:creator>Chiranjeev</dc:creator>
  <dc:description/>
  <cp:lastModifiedBy>Suyash Chowrasia</cp:lastModifiedBy>
  <cp:revision>98</cp:revision>
  <dcterms:created xsi:type="dcterms:W3CDTF">2016-06-09T08:16:28Z</dcterms:created>
  <dcterms:modified xsi:type="dcterms:W3CDTF">2023-09-06T16:47:07Z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