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41C12-F550-4FB7-93EB-D6860D337B6C}"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43BAA5F2-5995-4584-B8CB-F48FBD1F25DA}">
      <dgm:prSet phldrT="[Text]"/>
      <dgm:spPr/>
      <dgm:t>
        <a:bodyPr/>
        <a:lstStyle/>
        <a:p>
          <a:r>
            <a:rPr lang="en-US" dirty="0" smtClean="0"/>
            <a:t>Business Understanding &amp; Data Exploration</a:t>
          </a:r>
          <a:endParaRPr lang="en-IN" dirty="0"/>
        </a:p>
      </dgm:t>
    </dgm:pt>
    <dgm:pt modelId="{5E58E8DE-1B35-4312-AF05-F1F70D38CB60}" type="parTrans" cxnId="{B67E4EC2-D89A-4250-970C-800E1315B555}">
      <dgm:prSet/>
      <dgm:spPr/>
      <dgm:t>
        <a:bodyPr/>
        <a:lstStyle/>
        <a:p>
          <a:endParaRPr lang="en-IN"/>
        </a:p>
      </dgm:t>
    </dgm:pt>
    <dgm:pt modelId="{5A5C47FE-64B9-4FA8-8BC0-2D3B10A2FF0E}" type="sibTrans" cxnId="{B67E4EC2-D89A-4250-970C-800E1315B555}">
      <dgm:prSet/>
      <dgm:spPr/>
      <dgm:t>
        <a:bodyPr/>
        <a:lstStyle/>
        <a:p>
          <a:endParaRPr lang="en-IN"/>
        </a:p>
      </dgm:t>
    </dgm:pt>
    <dgm:pt modelId="{BBF7C0FD-06DC-41CF-BA54-01F06F085CE8}">
      <dgm:prSet phldrT="[Text]"/>
      <dgm:spPr/>
      <dgm:t>
        <a:bodyPr/>
        <a:lstStyle/>
        <a:p>
          <a:r>
            <a:rPr lang="en-IN" dirty="0" smtClean="0"/>
            <a:t>Formatting </a:t>
          </a:r>
          <a:r>
            <a:rPr lang="en-IN" dirty="0" smtClean="0"/>
            <a:t>Data</a:t>
          </a:r>
          <a:endParaRPr lang="en-IN" dirty="0"/>
        </a:p>
      </dgm:t>
    </dgm:pt>
    <dgm:pt modelId="{EF6A517A-1BBF-49FE-8698-A974079AE1E0}" type="parTrans" cxnId="{45FD5A0A-1B83-440E-880E-4DFC9CC80016}">
      <dgm:prSet/>
      <dgm:spPr/>
      <dgm:t>
        <a:bodyPr/>
        <a:lstStyle/>
        <a:p>
          <a:endParaRPr lang="en-IN"/>
        </a:p>
      </dgm:t>
    </dgm:pt>
    <dgm:pt modelId="{27B177B1-3E19-4E6E-944A-58857D1B0919}" type="sibTrans" cxnId="{45FD5A0A-1B83-440E-880E-4DFC9CC80016}">
      <dgm:prSet/>
      <dgm:spPr/>
      <dgm:t>
        <a:bodyPr/>
        <a:lstStyle/>
        <a:p>
          <a:endParaRPr lang="en-IN"/>
        </a:p>
      </dgm:t>
    </dgm:pt>
    <dgm:pt modelId="{96B2A72E-D8E8-4FFE-AE9B-EFFB3C18379F}">
      <dgm:prSet phldrT="[Text]"/>
      <dgm:spPr/>
      <dgm:t>
        <a:bodyPr/>
        <a:lstStyle/>
        <a:p>
          <a:r>
            <a:rPr lang="en-US" dirty="0" smtClean="0"/>
            <a:t>Perform Multivariate </a:t>
          </a:r>
          <a:r>
            <a:rPr lang="en-US" dirty="0" smtClean="0"/>
            <a:t>Analysis</a:t>
          </a:r>
          <a:endParaRPr lang="en-IN" dirty="0"/>
        </a:p>
      </dgm:t>
    </dgm:pt>
    <dgm:pt modelId="{D5AC3F1A-CB27-458B-A9F0-43F87F0598D7}" type="parTrans" cxnId="{BF251FA8-45FB-4A7E-98BD-30152CC02316}">
      <dgm:prSet/>
      <dgm:spPr/>
      <dgm:t>
        <a:bodyPr/>
        <a:lstStyle/>
        <a:p>
          <a:endParaRPr lang="en-US"/>
        </a:p>
      </dgm:t>
    </dgm:pt>
    <dgm:pt modelId="{6CE100CD-FDE2-478B-BCE2-589B10079BBA}" type="sibTrans" cxnId="{BF251FA8-45FB-4A7E-98BD-30152CC02316}">
      <dgm:prSet/>
      <dgm:spPr/>
      <dgm:t>
        <a:bodyPr/>
        <a:lstStyle/>
        <a:p>
          <a:endParaRPr lang="en-US"/>
        </a:p>
      </dgm:t>
    </dgm:pt>
    <dgm:pt modelId="{BF77C176-E4E6-4974-9D49-3589510C671F}">
      <dgm:prSet phldrT="[Text]"/>
      <dgm:spPr/>
      <dgm:t>
        <a:bodyPr/>
        <a:lstStyle/>
        <a:p>
          <a:r>
            <a:rPr lang="en-US" dirty="0" smtClean="0"/>
            <a:t>Summary &amp; Suggestions</a:t>
          </a:r>
          <a:endParaRPr lang="en-IN" dirty="0"/>
        </a:p>
      </dgm:t>
    </dgm:pt>
    <dgm:pt modelId="{F8647211-36DB-4D65-AE2F-438918EFFD40}" type="parTrans" cxnId="{BA9A9A89-1D32-4621-A921-DEB58D1DA720}">
      <dgm:prSet/>
      <dgm:spPr/>
      <dgm:t>
        <a:bodyPr/>
        <a:lstStyle/>
        <a:p>
          <a:endParaRPr lang="en-US"/>
        </a:p>
      </dgm:t>
    </dgm:pt>
    <dgm:pt modelId="{3E658476-86D8-47B9-A58A-27272B87D4BB}" type="sibTrans" cxnId="{BA9A9A89-1D32-4621-A921-DEB58D1DA720}">
      <dgm:prSet/>
      <dgm:spPr/>
      <dgm:t>
        <a:bodyPr/>
        <a:lstStyle/>
        <a:p>
          <a:endParaRPr lang="en-US"/>
        </a:p>
      </dgm:t>
    </dgm:pt>
    <dgm:pt modelId="{48B062D8-DA0D-4A31-BEE9-C8295E4A6D02}">
      <dgm:prSet/>
      <dgm:spPr/>
      <dgm:t>
        <a:bodyPr/>
        <a:lstStyle/>
        <a:p>
          <a:r>
            <a:rPr lang="en-US" dirty="0" smtClean="0"/>
            <a:t>Perform </a:t>
          </a:r>
          <a:r>
            <a:rPr lang="en-US" dirty="0" smtClean="0"/>
            <a:t>Bivariate Analysis</a:t>
          </a:r>
          <a:endParaRPr lang="en-IN" dirty="0"/>
        </a:p>
      </dgm:t>
    </dgm:pt>
    <dgm:pt modelId="{C6F2AC5F-00A7-4182-A93A-02A66D67DE57}" type="parTrans" cxnId="{8D7D9AE9-C997-4F30-86FC-6E64196E4B18}">
      <dgm:prSet/>
      <dgm:spPr/>
      <dgm:t>
        <a:bodyPr/>
        <a:lstStyle/>
        <a:p>
          <a:endParaRPr lang="en-US"/>
        </a:p>
      </dgm:t>
    </dgm:pt>
    <dgm:pt modelId="{08BB4E0A-3B54-4D0C-8560-184B152E2B18}" type="sibTrans" cxnId="{8D7D9AE9-C997-4F30-86FC-6E64196E4B18}">
      <dgm:prSet/>
      <dgm:spPr/>
      <dgm:t>
        <a:bodyPr/>
        <a:lstStyle/>
        <a:p>
          <a:endParaRPr lang="en-US"/>
        </a:p>
      </dgm:t>
    </dgm:pt>
    <dgm:pt modelId="{62F798C6-3D13-420D-A74C-F2178ED46DF2}">
      <dgm:prSet/>
      <dgm:spPr/>
      <dgm:t>
        <a:bodyPr/>
        <a:lstStyle/>
        <a:p>
          <a:r>
            <a:rPr lang="en-US" dirty="0" smtClean="0"/>
            <a:t>Perform Univariate </a:t>
          </a:r>
          <a:r>
            <a:rPr lang="en-US" dirty="0" smtClean="0"/>
            <a:t>Analysis</a:t>
          </a:r>
          <a:endParaRPr lang="en-IN" dirty="0"/>
        </a:p>
      </dgm:t>
    </dgm:pt>
    <dgm:pt modelId="{90B02BB4-2369-448B-B0EA-810591CCB909}" type="parTrans" cxnId="{8F46BE1E-A2AC-4636-85DD-221FDC962ADB}">
      <dgm:prSet/>
      <dgm:spPr/>
      <dgm:t>
        <a:bodyPr/>
        <a:lstStyle/>
        <a:p>
          <a:endParaRPr lang="en-US"/>
        </a:p>
      </dgm:t>
    </dgm:pt>
    <dgm:pt modelId="{28FF423E-9D87-43A1-BA21-A09170FE188C}" type="sibTrans" cxnId="{8F46BE1E-A2AC-4636-85DD-221FDC962ADB}">
      <dgm:prSet/>
      <dgm:spPr/>
      <dgm:t>
        <a:bodyPr/>
        <a:lstStyle/>
        <a:p>
          <a:endParaRPr lang="en-US"/>
        </a:p>
      </dgm:t>
    </dgm:pt>
    <dgm:pt modelId="{46EA37ED-9B32-4444-B3E6-9231A8CF82D3}">
      <dgm:prSet/>
      <dgm:spPr/>
      <dgm:t>
        <a:bodyPr/>
        <a:lstStyle/>
        <a:p>
          <a:r>
            <a:rPr lang="en-US" dirty="0" smtClean="0"/>
            <a:t>Removing Outliers</a:t>
          </a:r>
          <a:endParaRPr lang="en-IN" dirty="0"/>
        </a:p>
      </dgm:t>
    </dgm:pt>
    <dgm:pt modelId="{F3715952-7E84-47B5-AB64-6E956117F7CC}" type="parTrans" cxnId="{031D2EA1-CB81-471F-AB77-E546CA11015D}">
      <dgm:prSet/>
      <dgm:spPr/>
      <dgm:t>
        <a:bodyPr/>
        <a:lstStyle/>
        <a:p>
          <a:endParaRPr lang="en-US"/>
        </a:p>
      </dgm:t>
    </dgm:pt>
    <dgm:pt modelId="{E526C829-085E-4A56-88B1-1817C58C9A9C}" type="sibTrans" cxnId="{031D2EA1-CB81-471F-AB77-E546CA11015D}">
      <dgm:prSet/>
      <dgm:spPr/>
      <dgm:t>
        <a:bodyPr/>
        <a:lstStyle/>
        <a:p>
          <a:endParaRPr lang="en-US"/>
        </a:p>
      </dgm:t>
    </dgm:pt>
    <dgm:pt modelId="{FC28D47E-87DF-45CA-AF4E-73E91D4F30CD}">
      <dgm:prSet/>
      <dgm:spPr/>
      <dgm:t>
        <a:bodyPr/>
        <a:lstStyle/>
        <a:p>
          <a:r>
            <a:rPr lang="en-US" dirty="0" smtClean="0"/>
            <a:t>Cleaning Data</a:t>
          </a:r>
          <a:endParaRPr lang="en-IN" dirty="0"/>
        </a:p>
      </dgm:t>
    </dgm:pt>
    <dgm:pt modelId="{001E020E-7B3B-4F12-B6D9-15E1BD1886E9}" type="parTrans" cxnId="{9142E9A1-78F2-4805-9373-A8098C369945}">
      <dgm:prSet/>
      <dgm:spPr/>
      <dgm:t>
        <a:bodyPr/>
        <a:lstStyle/>
        <a:p>
          <a:endParaRPr lang="en-US"/>
        </a:p>
      </dgm:t>
    </dgm:pt>
    <dgm:pt modelId="{01BAB7D5-4CC6-4B51-BA0D-2C0FB312EB37}" type="sibTrans" cxnId="{9142E9A1-78F2-4805-9373-A8098C369945}">
      <dgm:prSet/>
      <dgm:spPr/>
      <dgm:t>
        <a:bodyPr/>
        <a:lstStyle/>
        <a:p>
          <a:endParaRPr lang="en-US"/>
        </a:p>
      </dgm:t>
    </dgm:pt>
    <dgm:pt modelId="{0979FE6B-6357-461D-BE48-9A01A857838C}" type="pres">
      <dgm:prSet presAssocID="{72441C12-F550-4FB7-93EB-D6860D337B6C}" presName="diagram" presStyleCnt="0">
        <dgm:presLayoutVars>
          <dgm:dir/>
          <dgm:resizeHandles val="exact"/>
        </dgm:presLayoutVars>
      </dgm:prSet>
      <dgm:spPr/>
      <dgm:t>
        <a:bodyPr/>
        <a:lstStyle/>
        <a:p>
          <a:endParaRPr lang="en-US"/>
        </a:p>
      </dgm:t>
    </dgm:pt>
    <dgm:pt modelId="{3F447F0D-D9C5-4715-930D-7DFB88E330CB}" type="pres">
      <dgm:prSet presAssocID="{43BAA5F2-5995-4584-B8CB-F48FBD1F25DA}" presName="node" presStyleLbl="node1" presStyleIdx="0" presStyleCnt="8">
        <dgm:presLayoutVars>
          <dgm:bulletEnabled val="1"/>
        </dgm:presLayoutVars>
      </dgm:prSet>
      <dgm:spPr/>
      <dgm:t>
        <a:bodyPr/>
        <a:lstStyle/>
        <a:p>
          <a:endParaRPr lang="en-US"/>
        </a:p>
      </dgm:t>
    </dgm:pt>
    <dgm:pt modelId="{3C7C9B6E-00E0-4E84-A559-2A32683D5A4A}" type="pres">
      <dgm:prSet presAssocID="{5A5C47FE-64B9-4FA8-8BC0-2D3B10A2FF0E}" presName="sibTrans" presStyleLbl="sibTrans2D1" presStyleIdx="0" presStyleCnt="7"/>
      <dgm:spPr/>
      <dgm:t>
        <a:bodyPr/>
        <a:lstStyle/>
        <a:p>
          <a:endParaRPr lang="en-US"/>
        </a:p>
      </dgm:t>
    </dgm:pt>
    <dgm:pt modelId="{15B9AE00-7137-4C08-84DA-B166F96299A7}" type="pres">
      <dgm:prSet presAssocID="{5A5C47FE-64B9-4FA8-8BC0-2D3B10A2FF0E}" presName="connectorText" presStyleLbl="sibTrans2D1" presStyleIdx="0" presStyleCnt="7"/>
      <dgm:spPr/>
      <dgm:t>
        <a:bodyPr/>
        <a:lstStyle/>
        <a:p>
          <a:endParaRPr lang="en-US"/>
        </a:p>
      </dgm:t>
    </dgm:pt>
    <dgm:pt modelId="{5294CE4D-9F57-4DC1-861D-40A14990CE29}" type="pres">
      <dgm:prSet presAssocID="{BBF7C0FD-06DC-41CF-BA54-01F06F085CE8}" presName="node" presStyleLbl="node1" presStyleIdx="1" presStyleCnt="8">
        <dgm:presLayoutVars>
          <dgm:bulletEnabled val="1"/>
        </dgm:presLayoutVars>
      </dgm:prSet>
      <dgm:spPr/>
      <dgm:t>
        <a:bodyPr/>
        <a:lstStyle/>
        <a:p>
          <a:endParaRPr lang="en-US"/>
        </a:p>
      </dgm:t>
    </dgm:pt>
    <dgm:pt modelId="{9C47B402-D528-4330-BFFD-CEB5925B2A1C}" type="pres">
      <dgm:prSet presAssocID="{27B177B1-3E19-4E6E-944A-58857D1B0919}" presName="sibTrans" presStyleLbl="sibTrans2D1" presStyleIdx="1" presStyleCnt="7"/>
      <dgm:spPr/>
      <dgm:t>
        <a:bodyPr/>
        <a:lstStyle/>
        <a:p>
          <a:endParaRPr lang="en-US"/>
        </a:p>
      </dgm:t>
    </dgm:pt>
    <dgm:pt modelId="{E9D9F056-F260-4AD2-9330-4B77B7382B56}" type="pres">
      <dgm:prSet presAssocID="{27B177B1-3E19-4E6E-944A-58857D1B0919}" presName="connectorText" presStyleLbl="sibTrans2D1" presStyleIdx="1" presStyleCnt="7"/>
      <dgm:spPr/>
      <dgm:t>
        <a:bodyPr/>
        <a:lstStyle/>
        <a:p>
          <a:endParaRPr lang="en-US"/>
        </a:p>
      </dgm:t>
    </dgm:pt>
    <dgm:pt modelId="{B57994D7-95BD-46E2-A111-406CE1D66FC9}" type="pres">
      <dgm:prSet presAssocID="{FC28D47E-87DF-45CA-AF4E-73E91D4F30CD}" presName="node" presStyleLbl="node1" presStyleIdx="2" presStyleCnt="8">
        <dgm:presLayoutVars>
          <dgm:bulletEnabled val="1"/>
        </dgm:presLayoutVars>
      </dgm:prSet>
      <dgm:spPr/>
      <dgm:t>
        <a:bodyPr/>
        <a:lstStyle/>
        <a:p>
          <a:endParaRPr lang="en-IN"/>
        </a:p>
      </dgm:t>
    </dgm:pt>
    <dgm:pt modelId="{A6A6D4FD-37D9-4468-9FC9-8AD4EA4F4F69}" type="pres">
      <dgm:prSet presAssocID="{01BAB7D5-4CC6-4B51-BA0D-2C0FB312EB37}" presName="sibTrans" presStyleLbl="sibTrans2D1" presStyleIdx="2" presStyleCnt="7"/>
      <dgm:spPr/>
      <dgm:t>
        <a:bodyPr/>
        <a:lstStyle/>
        <a:p>
          <a:endParaRPr lang="en-IN"/>
        </a:p>
      </dgm:t>
    </dgm:pt>
    <dgm:pt modelId="{9D9C010D-B583-4B92-9081-5E1F4B60D27F}" type="pres">
      <dgm:prSet presAssocID="{01BAB7D5-4CC6-4B51-BA0D-2C0FB312EB37}" presName="connectorText" presStyleLbl="sibTrans2D1" presStyleIdx="2" presStyleCnt="7"/>
      <dgm:spPr/>
      <dgm:t>
        <a:bodyPr/>
        <a:lstStyle/>
        <a:p>
          <a:endParaRPr lang="en-IN"/>
        </a:p>
      </dgm:t>
    </dgm:pt>
    <dgm:pt modelId="{894A8932-2F93-4558-B98F-24CBB1C0F0A2}" type="pres">
      <dgm:prSet presAssocID="{46EA37ED-9B32-4444-B3E6-9231A8CF82D3}" presName="node" presStyleLbl="node1" presStyleIdx="3" presStyleCnt="8">
        <dgm:presLayoutVars>
          <dgm:bulletEnabled val="1"/>
        </dgm:presLayoutVars>
      </dgm:prSet>
      <dgm:spPr/>
      <dgm:t>
        <a:bodyPr/>
        <a:lstStyle/>
        <a:p>
          <a:endParaRPr lang="en-IN"/>
        </a:p>
      </dgm:t>
    </dgm:pt>
    <dgm:pt modelId="{29DD24E1-AC83-43B4-9C3D-13B7AB43BED0}" type="pres">
      <dgm:prSet presAssocID="{E526C829-085E-4A56-88B1-1817C58C9A9C}" presName="sibTrans" presStyleLbl="sibTrans2D1" presStyleIdx="3" presStyleCnt="7"/>
      <dgm:spPr/>
      <dgm:t>
        <a:bodyPr/>
        <a:lstStyle/>
        <a:p>
          <a:endParaRPr lang="en-IN"/>
        </a:p>
      </dgm:t>
    </dgm:pt>
    <dgm:pt modelId="{23929427-FB3D-4CD0-85D9-2CF314DDB0CF}" type="pres">
      <dgm:prSet presAssocID="{E526C829-085E-4A56-88B1-1817C58C9A9C}" presName="connectorText" presStyleLbl="sibTrans2D1" presStyleIdx="3" presStyleCnt="7"/>
      <dgm:spPr/>
      <dgm:t>
        <a:bodyPr/>
        <a:lstStyle/>
        <a:p>
          <a:endParaRPr lang="en-IN"/>
        </a:p>
      </dgm:t>
    </dgm:pt>
    <dgm:pt modelId="{874D26E5-CE9B-42AE-97AF-935D99C03F20}" type="pres">
      <dgm:prSet presAssocID="{62F798C6-3D13-420D-A74C-F2178ED46DF2}" presName="node" presStyleLbl="node1" presStyleIdx="4" presStyleCnt="8">
        <dgm:presLayoutVars>
          <dgm:bulletEnabled val="1"/>
        </dgm:presLayoutVars>
      </dgm:prSet>
      <dgm:spPr/>
      <dgm:t>
        <a:bodyPr/>
        <a:lstStyle/>
        <a:p>
          <a:endParaRPr lang="en-IN"/>
        </a:p>
      </dgm:t>
    </dgm:pt>
    <dgm:pt modelId="{16C153AD-CD18-41DE-9789-BA8CD0930B3F}" type="pres">
      <dgm:prSet presAssocID="{28FF423E-9D87-43A1-BA21-A09170FE188C}" presName="sibTrans" presStyleLbl="sibTrans2D1" presStyleIdx="4" presStyleCnt="7"/>
      <dgm:spPr/>
      <dgm:t>
        <a:bodyPr/>
        <a:lstStyle/>
        <a:p>
          <a:endParaRPr lang="en-IN"/>
        </a:p>
      </dgm:t>
    </dgm:pt>
    <dgm:pt modelId="{29A4F745-62E3-47B3-898D-7F6E93131499}" type="pres">
      <dgm:prSet presAssocID="{28FF423E-9D87-43A1-BA21-A09170FE188C}" presName="connectorText" presStyleLbl="sibTrans2D1" presStyleIdx="4" presStyleCnt="7"/>
      <dgm:spPr/>
      <dgm:t>
        <a:bodyPr/>
        <a:lstStyle/>
        <a:p>
          <a:endParaRPr lang="en-IN"/>
        </a:p>
      </dgm:t>
    </dgm:pt>
    <dgm:pt modelId="{1008B5F2-BF0F-48EA-80E7-ED23623F28E3}" type="pres">
      <dgm:prSet presAssocID="{48B062D8-DA0D-4A31-BEE9-C8295E4A6D02}" presName="node" presStyleLbl="node1" presStyleIdx="5" presStyleCnt="8">
        <dgm:presLayoutVars>
          <dgm:bulletEnabled val="1"/>
        </dgm:presLayoutVars>
      </dgm:prSet>
      <dgm:spPr/>
      <dgm:t>
        <a:bodyPr/>
        <a:lstStyle/>
        <a:p>
          <a:endParaRPr lang="en-IN"/>
        </a:p>
      </dgm:t>
    </dgm:pt>
    <dgm:pt modelId="{3D29C82F-6903-44C2-8949-F15259EED624}" type="pres">
      <dgm:prSet presAssocID="{08BB4E0A-3B54-4D0C-8560-184B152E2B18}" presName="sibTrans" presStyleLbl="sibTrans2D1" presStyleIdx="5" presStyleCnt="7"/>
      <dgm:spPr/>
      <dgm:t>
        <a:bodyPr/>
        <a:lstStyle/>
        <a:p>
          <a:endParaRPr lang="en-IN"/>
        </a:p>
      </dgm:t>
    </dgm:pt>
    <dgm:pt modelId="{04EB1184-8F0C-435B-AE17-3F246A4B7419}" type="pres">
      <dgm:prSet presAssocID="{08BB4E0A-3B54-4D0C-8560-184B152E2B18}" presName="connectorText" presStyleLbl="sibTrans2D1" presStyleIdx="5" presStyleCnt="7"/>
      <dgm:spPr/>
      <dgm:t>
        <a:bodyPr/>
        <a:lstStyle/>
        <a:p>
          <a:endParaRPr lang="en-IN"/>
        </a:p>
      </dgm:t>
    </dgm:pt>
    <dgm:pt modelId="{4A4A0F4A-D45D-4450-BCB0-2838863C8307}" type="pres">
      <dgm:prSet presAssocID="{96B2A72E-D8E8-4FFE-AE9B-EFFB3C18379F}" presName="node" presStyleLbl="node1" presStyleIdx="6" presStyleCnt="8" custLinFactNeighborX="-2322">
        <dgm:presLayoutVars>
          <dgm:bulletEnabled val="1"/>
        </dgm:presLayoutVars>
      </dgm:prSet>
      <dgm:spPr/>
      <dgm:t>
        <a:bodyPr/>
        <a:lstStyle/>
        <a:p>
          <a:endParaRPr lang="en-US"/>
        </a:p>
      </dgm:t>
    </dgm:pt>
    <dgm:pt modelId="{8FAD5546-0E69-453C-8219-C01E358E821F}" type="pres">
      <dgm:prSet presAssocID="{6CE100CD-FDE2-478B-BCE2-589B10079BBA}" presName="sibTrans" presStyleLbl="sibTrans2D1" presStyleIdx="6" presStyleCnt="7"/>
      <dgm:spPr/>
      <dgm:t>
        <a:bodyPr/>
        <a:lstStyle/>
        <a:p>
          <a:endParaRPr lang="en-IN"/>
        </a:p>
      </dgm:t>
    </dgm:pt>
    <dgm:pt modelId="{12AA55A8-066A-4422-BE88-4D6B4FEC50FD}" type="pres">
      <dgm:prSet presAssocID="{6CE100CD-FDE2-478B-BCE2-589B10079BBA}" presName="connectorText" presStyleLbl="sibTrans2D1" presStyleIdx="6" presStyleCnt="7"/>
      <dgm:spPr/>
      <dgm:t>
        <a:bodyPr/>
        <a:lstStyle/>
        <a:p>
          <a:endParaRPr lang="en-IN"/>
        </a:p>
      </dgm:t>
    </dgm:pt>
    <dgm:pt modelId="{C345C750-5AEC-4D80-8E4A-1BFE635C5BCA}" type="pres">
      <dgm:prSet presAssocID="{BF77C176-E4E6-4974-9D49-3589510C671F}" presName="node" presStyleLbl="node1" presStyleIdx="7" presStyleCnt="8">
        <dgm:presLayoutVars>
          <dgm:bulletEnabled val="1"/>
        </dgm:presLayoutVars>
      </dgm:prSet>
      <dgm:spPr/>
      <dgm:t>
        <a:bodyPr/>
        <a:lstStyle/>
        <a:p>
          <a:endParaRPr lang="en-US"/>
        </a:p>
      </dgm:t>
    </dgm:pt>
  </dgm:ptLst>
  <dgm:cxnLst>
    <dgm:cxn modelId="{8D7D9AE9-C997-4F30-86FC-6E64196E4B18}" srcId="{72441C12-F550-4FB7-93EB-D6860D337B6C}" destId="{48B062D8-DA0D-4A31-BEE9-C8295E4A6D02}" srcOrd="5" destOrd="0" parTransId="{C6F2AC5F-00A7-4182-A93A-02A66D67DE57}" sibTransId="{08BB4E0A-3B54-4D0C-8560-184B152E2B18}"/>
    <dgm:cxn modelId="{871480F0-F813-40B7-88BA-AB4381DB15DC}" type="presOf" srcId="{27B177B1-3E19-4E6E-944A-58857D1B0919}" destId="{E9D9F056-F260-4AD2-9330-4B77B7382B56}" srcOrd="1" destOrd="0" presId="urn:microsoft.com/office/officeart/2005/8/layout/process5"/>
    <dgm:cxn modelId="{B895D023-A761-4526-A5C8-C780AC6782B9}" type="presOf" srcId="{BBF7C0FD-06DC-41CF-BA54-01F06F085CE8}" destId="{5294CE4D-9F57-4DC1-861D-40A14990CE29}" srcOrd="0" destOrd="0" presId="urn:microsoft.com/office/officeart/2005/8/layout/process5"/>
    <dgm:cxn modelId="{3E0940A5-DF87-4DBC-BCF3-2ADC591A8B30}" type="presOf" srcId="{46EA37ED-9B32-4444-B3E6-9231A8CF82D3}" destId="{894A8932-2F93-4558-B98F-24CBB1C0F0A2}" srcOrd="0" destOrd="0" presId="urn:microsoft.com/office/officeart/2005/8/layout/process5"/>
    <dgm:cxn modelId="{658C09A2-8618-4E30-89DF-43B9CCB27E8A}" type="presOf" srcId="{08BB4E0A-3B54-4D0C-8560-184B152E2B18}" destId="{3D29C82F-6903-44C2-8949-F15259EED624}" srcOrd="0" destOrd="0" presId="urn:microsoft.com/office/officeart/2005/8/layout/process5"/>
    <dgm:cxn modelId="{D9D86269-F31C-4ED4-9DDC-09DB5F1C8E9A}" type="presOf" srcId="{5A5C47FE-64B9-4FA8-8BC0-2D3B10A2FF0E}" destId="{3C7C9B6E-00E0-4E84-A559-2A32683D5A4A}" srcOrd="0" destOrd="0" presId="urn:microsoft.com/office/officeart/2005/8/layout/process5"/>
    <dgm:cxn modelId="{991D43F4-9BDE-4B56-B602-AE1E3962060B}" type="presOf" srcId="{01BAB7D5-4CC6-4B51-BA0D-2C0FB312EB37}" destId="{9D9C010D-B583-4B92-9081-5E1F4B60D27F}" srcOrd="1" destOrd="0" presId="urn:microsoft.com/office/officeart/2005/8/layout/process5"/>
    <dgm:cxn modelId="{8F46BE1E-A2AC-4636-85DD-221FDC962ADB}" srcId="{72441C12-F550-4FB7-93EB-D6860D337B6C}" destId="{62F798C6-3D13-420D-A74C-F2178ED46DF2}" srcOrd="4" destOrd="0" parTransId="{90B02BB4-2369-448B-B0EA-810591CCB909}" sibTransId="{28FF423E-9D87-43A1-BA21-A09170FE188C}"/>
    <dgm:cxn modelId="{147F917D-7392-4B3C-A0BD-296A109085D7}" type="presOf" srcId="{72441C12-F550-4FB7-93EB-D6860D337B6C}" destId="{0979FE6B-6357-461D-BE48-9A01A857838C}" srcOrd="0" destOrd="0" presId="urn:microsoft.com/office/officeart/2005/8/layout/process5"/>
    <dgm:cxn modelId="{DCBDC36A-54A2-4357-82F2-CA0C0C779EAD}" type="presOf" srcId="{5A5C47FE-64B9-4FA8-8BC0-2D3B10A2FF0E}" destId="{15B9AE00-7137-4C08-84DA-B166F96299A7}" srcOrd="1" destOrd="0" presId="urn:microsoft.com/office/officeart/2005/8/layout/process5"/>
    <dgm:cxn modelId="{FE023573-10D9-4A83-99C5-F645C3D28252}" type="presOf" srcId="{28FF423E-9D87-43A1-BA21-A09170FE188C}" destId="{29A4F745-62E3-47B3-898D-7F6E93131499}" srcOrd="1" destOrd="0" presId="urn:microsoft.com/office/officeart/2005/8/layout/process5"/>
    <dgm:cxn modelId="{8F30B423-17FB-49F0-94AB-34F9ED6C905F}" type="presOf" srcId="{48B062D8-DA0D-4A31-BEE9-C8295E4A6D02}" destId="{1008B5F2-BF0F-48EA-80E7-ED23623F28E3}" srcOrd="0" destOrd="0" presId="urn:microsoft.com/office/officeart/2005/8/layout/process5"/>
    <dgm:cxn modelId="{7FD15561-312B-4E60-BF07-8BB03E5E1D8F}" type="presOf" srcId="{FC28D47E-87DF-45CA-AF4E-73E91D4F30CD}" destId="{B57994D7-95BD-46E2-A111-406CE1D66FC9}" srcOrd="0" destOrd="0" presId="urn:microsoft.com/office/officeart/2005/8/layout/process5"/>
    <dgm:cxn modelId="{325A715F-9AF5-416C-8081-86D0537E78BD}" type="presOf" srcId="{96B2A72E-D8E8-4FFE-AE9B-EFFB3C18379F}" destId="{4A4A0F4A-D45D-4450-BCB0-2838863C8307}" srcOrd="0" destOrd="0" presId="urn:microsoft.com/office/officeart/2005/8/layout/process5"/>
    <dgm:cxn modelId="{F87807B5-8394-45C6-BF2A-A95806A846CB}" type="presOf" srcId="{6CE100CD-FDE2-478B-BCE2-589B10079BBA}" destId="{8FAD5546-0E69-453C-8219-C01E358E821F}" srcOrd="0" destOrd="0" presId="urn:microsoft.com/office/officeart/2005/8/layout/process5"/>
    <dgm:cxn modelId="{E154A7D3-A35E-4E6B-9DEE-39D43D7D882C}" type="presOf" srcId="{E526C829-085E-4A56-88B1-1817C58C9A9C}" destId="{23929427-FB3D-4CD0-85D9-2CF314DDB0CF}" srcOrd="1" destOrd="0" presId="urn:microsoft.com/office/officeart/2005/8/layout/process5"/>
    <dgm:cxn modelId="{8FE4EF60-526E-413C-95B3-87D5E652D66E}" type="presOf" srcId="{BF77C176-E4E6-4974-9D49-3589510C671F}" destId="{C345C750-5AEC-4D80-8E4A-1BFE635C5BCA}" srcOrd="0" destOrd="0" presId="urn:microsoft.com/office/officeart/2005/8/layout/process5"/>
    <dgm:cxn modelId="{8626771E-6B5D-4AA5-86F1-50691966C557}" type="presOf" srcId="{43BAA5F2-5995-4584-B8CB-F48FBD1F25DA}" destId="{3F447F0D-D9C5-4715-930D-7DFB88E330CB}" srcOrd="0" destOrd="0" presId="urn:microsoft.com/office/officeart/2005/8/layout/process5"/>
    <dgm:cxn modelId="{9142E9A1-78F2-4805-9373-A8098C369945}" srcId="{72441C12-F550-4FB7-93EB-D6860D337B6C}" destId="{FC28D47E-87DF-45CA-AF4E-73E91D4F30CD}" srcOrd="2" destOrd="0" parTransId="{001E020E-7B3B-4F12-B6D9-15E1BD1886E9}" sibTransId="{01BAB7D5-4CC6-4B51-BA0D-2C0FB312EB37}"/>
    <dgm:cxn modelId="{BA9A9A89-1D32-4621-A921-DEB58D1DA720}" srcId="{72441C12-F550-4FB7-93EB-D6860D337B6C}" destId="{BF77C176-E4E6-4974-9D49-3589510C671F}" srcOrd="7" destOrd="0" parTransId="{F8647211-36DB-4D65-AE2F-438918EFFD40}" sibTransId="{3E658476-86D8-47B9-A58A-27272B87D4BB}"/>
    <dgm:cxn modelId="{9006BBFA-138C-44CC-B7CE-66C1F3ECA892}" type="presOf" srcId="{08BB4E0A-3B54-4D0C-8560-184B152E2B18}" destId="{04EB1184-8F0C-435B-AE17-3F246A4B7419}" srcOrd="1" destOrd="0" presId="urn:microsoft.com/office/officeart/2005/8/layout/process5"/>
    <dgm:cxn modelId="{45FD5A0A-1B83-440E-880E-4DFC9CC80016}" srcId="{72441C12-F550-4FB7-93EB-D6860D337B6C}" destId="{BBF7C0FD-06DC-41CF-BA54-01F06F085CE8}" srcOrd="1" destOrd="0" parTransId="{EF6A517A-1BBF-49FE-8698-A974079AE1E0}" sibTransId="{27B177B1-3E19-4E6E-944A-58857D1B0919}"/>
    <dgm:cxn modelId="{BF251FA8-45FB-4A7E-98BD-30152CC02316}" srcId="{72441C12-F550-4FB7-93EB-D6860D337B6C}" destId="{96B2A72E-D8E8-4FFE-AE9B-EFFB3C18379F}" srcOrd="6" destOrd="0" parTransId="{D5AC3F1A-CB27-458B-A9F0-43F87F0598D7}" sibTransId="{6CE100CD-FDE2-478B-BCE2-589B10079BBA}"/>
    <dgm:cxn modelId="{E1610BE4-45AB-4733-952F-49BA5B1E8E5C}" type="presOf" srcId="{E526C829-085E-4A56-88B1-1817C58C9A9C}" destId="{29DD24E1-AC83-43B4-9C3D-13B7AB43BED0}" srcOrd="0" destOrd="0" presId="urn:microsoft.com/office/officeart/2005/8/layout/process5"/>
    <dgm:cxn modelId="{99CF7249-4DC7-47D0-9A6D-79ECADCB3D6E}" type="presOf" srcId="{62F798C6-3D13-420D-A74C-F2178ED46DF2}" destId="{874D26E5-CE9B-42AE-97AF-935D99C03F20}" srcOrd="0" destOrd="0" presId="urn:microsoft.com/office/officeart/2005/8/layout/process5"/>
    <dgm:cxn modelId="{031D2EA1-CB81-471F-AB77-E546CA11015D}" srcId="{72441C12-F550-4FB7-93EB-D6860D337B6C}" destId="{46EA37ED-9B32-4444-B3E6-9231A8CF82D3}" srcOrd="3" destOrd="0" parTransId="{F3715952-7E84-47B5-AB64-6E956117F7CC}" sibTransId="{E526C829-085E-4A56-88B1-1817C58C9A9C}"/>
    <dgm:cxn modelId="{1FE04E85-0F9F-4991-B8C2-8F7778EAE39E}" type="presOf" srcId="{6CE100CD-FDE2-478B-BCE2-589B10079BBA}" destId="{12AA55A8-066A-4422-BE88-4D6B4FEC50FD}" srcOrd="1" destOrd="0" presId="urn:microsoft.com/office/officeart/2005/8/layout/process5"/>
    <dgm:cxn modelId="{1564AD7D-80A9-412F-8CD3-22FEF4DD5813}" type="presOf" srcId="{27B177B1-3E19-4E6E-944A-58857D1B0919}" destId="{9C47B402-D528-4330-BFFD-CEB5925B2A1C}" srcOrd="0" destOrd="0" presId="urn:microsoft.com/office/officeart/2005/8/layout/process5"/>
    <dgm:cxn modelId="{228EAA11-604A-4830-914E-B867979F3A29}" type="presOf" srcId="{28FF423E-9D87-43A1-BA21-A09170FE188C}" destId="{16C153AD-CD18-41DE-9789-BA8CD0930B3F}" srcOrd="0" destOrd="0" presId="urn:microsoft.com/office/officeart/2005/8/layout/process5"/>
    <dgm:cxn modelId="{B67E4EC2-D89A-4250-970C-800E1315B555}" srcId="{72441C12-F550-4FB7-93EB-D6860D337B6C}" destId="{43BAA5F2-5995-4584-B8CB-F48FBD1F25DA}" srcOrd="0" destOrd="0" parTransId="{5E58E8DE-1B35-4312-AF05-F1F70D38CB60}" sibTransId="{5A5C47FE-64B9-4FA8-8BC0-2D3B10A2FF0E}"/>
    <dgm:cxn modelId="{5EA01EE8-5FB7-4C97-A369-1B1B2A46C66A}" type="presOf" srcId="{01BAB7D5-4CC6-4B51-BA0D-2C0FB312EB37}" destId="{A6A6D4FD-37D9-4468-9FC9-8AD4EA4F4F69}" srcOrd="0" destOrd="0" presId="urn:microsoft.com/office/officeart/2005/8/layout/process5"/>
    <dgm:cxn modelId="{D3C047FC-1589-4740-8FDD-1326EDA2BB52}" type="presParOf" srcId="{0979FE6B-6357-461D-BE48-9A01A857838C}" destId="{3F447F0D-D9C5-4715-930D-7DFB88E330CB}" srcOrd="0" destOrd="0" presId="urn:microsoft.com/office/officeart/2005/8/layout/process5"/>
    <dgm:cxn modelId="{75A73BC0-48E5-4A17-A00D-47527108328F}" type="presParOf" srcId="{0979FE6B-6357-461D-BE48-9A01A857838C}" destId="{3C7C9B6E-00E0-4E84-A559-2A32683D5A4A}" srcOrd="1" destOrd="0" presId="urn:microsoft.com/office/officeart/2005/8/layout/process5"/>
    <dgm:cxn modelId="{4B88A5F4-5046-463B-9487-33F819725DD5}" type="presParOf" srcId="{3C7C9B6E-00E0-4E84-A559-2A32683D5A4A}" destId="{15B9AE00-7137-4C08-84DA-B166F96299A7}" srcOrd="0" destOrd="0" presId="urn:microsoft.com/office/officeart/2005/8/layout/process5"/>
    <dgm:cxn modelId="{04731835-0BCD-48C6-8283-05C1541E57DD}" type="presParOf" srcId="{0979FE6B-6357-461D-BE48-9A01A857838C}" destId="{5294CE4D-9F57-4DC1-861D-40A14990CE29}" srcOrd="2" destOrd="0" presId="urn:microsoft.com/office/officeart/2005/8/layout/process5"/>
    <dgm:cxn modelId="{3CE019F7-1742-44CD-B9B1-DB35E69A3307}" type="presParOf" srcId="{0979FE6B-6357-461D-BE48-9A01A857838C}" destId="{9C47B402-D528-4330-BFFD-CEB5925B2A1C}" srcOrd="3" destOrd="0" presId="urn:microsoft.com/office/officeart/2005/8/layout/process5"/>
    <dgm:cxn modelId="{3E322501-E2E3-4D0D-B848-BA75D5584C50}" type="presParOf" srcId="{9C47B402-D528-4330-BFFD-CEB5925B2A1C}" destId="{E9D9F056-F260-4AD2-9330-4B77B7382B56}" srcOrd="0" destOrd="0" presId="urn:microsoft.com/office/officeart/2005/8/layout/process5"/>
    <dgm:cxn modelId="{33E25A59-2EA7-444A-825F-040E378A9AE2}" type="presParOf" srcId="{0979FE6B-6357-461D-BE48-9A01A857838C}" destId="{B57994D7-95BD-46E2-A111-406CE1D66FC9}" srcOrd="4" destOrd="0" presId="urn:microsoft.com/office/officeart/2005/8/layout/process5"/>
    <dgm:cxn modelId="{E9B6F07A-75D5-48CC-87B3-2C8007BA35ED}" type="presParOf" srcId="{0979FE6B-6357-461D-BE48-9A01A857838C}" destId="{A6A6D4FD-37D9-4468-9FC9-8AD4EA4F4F69}" srcOrd="5" destOrd="0" presId="urn:microsoft.com/office/officeart/2005/8/layout/process5"/>
    <dgm:cxn modelId="{87EB0089-7DEF-4041-B5F0-50B756F3EB29}" type="presParOf" srcId="{A6A6D4FD-37D9-4468-9FC9-8AD4EA4F4F69}" destId="{9D9C010D-B583-4B92-9081-5E1F4B60D27F}" srcOrd="0" destOrd="0" presId="urn:microsoft.com/office/officeart/2005/8/layout/process5"/>
    <dgm:cxn modelId="{8012ED97-595C-45D6-BA11-FC04C4496ACA}" type="presParOf" srcId="{0979FE6B-6357-461D-BE48-9A01A857838C}" destId="{894A8932-2F93-4558-B98F-24CBB1C0F0A2}" srcOrd="6" destOrd="0" presId="urn:microsoft.com/office/officeart/2005/8/layout/process5"/>
    <dgm:cxn modelId="{98716FE8-E272-470B-9611-F3B5F75BE629}" type="presParOf" srcId="{0979FE6B-6357-461D-BE48-9A01A857838C}" destId="{29DD24E1-AC83-43B4-9C3D-13B7AB43BED0}" srcOrd="7" destOrd="0" presId="urn:microsoft.com/office/officeart/2005/8/layout/process5"/>
    <dgm:cxn modelId="{7EC57D52-B344-4970-8564-3860BE4DBBCD}" type="presParOf" srcId="{29DD24E1-AC83-43B4-9C3D-13B7AB43BED0}" destId="{23929427-FB3D-4CD0-85D9-2CF314DDB0CF}" srcOrd="0" destOrd="0" presId="urn:microsoft.com/office/officeart/2005/8/layout/process5"/>
    <dgm:cxn modelId="{08D24A17-C4F9-4243-A0F0-019283268552}" type="presParOf" srcId="{0979FE6B-6357-461D-BE48-9A01A857838C}" destId="{874D26E5-CE9B-42AE-97AF-935D99C03F20}" srcOrd="8" destOrd="0" presId="urn:microsoft.com/office/officeart/2005/8/layout/process5"/>
    <dgm:cxn modelId="{98043C0A-E5CD-495B-B1A7-3D0E2D5B1139}" type="presParOf" srcId="{0979FE6B-6357-461D-BE48-9A01A857838C}" destId="{16C153AD-CD18-41DE-9789-BA8CD0930B3F}" srcOrd="9" destOrd="0" presId="urn:microsoft.com/office/officeart/2005/8/layout/process5"/>
    <dgm:cxn modelId="{24D2B21E-920C-487E-9AA9-F19EEBB187EE}" type="presParOf" srcId="{16C153AD-CD18-41DE-9789-BA8CD0930B3F}" destId="{29A4F745-62E3-47B3-898D-7F6E93131499}" srcOrd="0" destOrd="0" presId="urn:microsoft.com/office/officeart/2005/8/layout/process5"/>
    <dgm:cxn modelId="{70559F1B-2662-4011-988F-A2D1AE2C93C8}" type="presParOf" srcId="{0979FE6B-6357-461D-BE48-9A01A857838C}" destId="{1008B5F2-BF0F-48EA-80E7-ED23623F28E3}" srcOrd="10" destOrd="0" presId="urn:microsoft.com/office/officeart/2005/8/layout/process5"/>
    <dgm:cxn modelId="{68E31E3D-200F-4D70-B1B6-75ED160CB75A}" type="presParOf" srcId="{0979FE6B-6357-461D-BE48-9A01A857838C}" destId="{3D29C82F-6903-44C2-8949-F15259EED624}" srcOrd="11" destOrd="0" presId="urn:microsoft.com/office/officeart/2005/8/layout/process5"/>
    <dgm:cxn modelId="{A405D7E5-33DE-437F-AFD6-5FC5227DBEAC}" type="presParOf" srcId="{3D29C82F-6903-44C2-8949-F15259EED624}" destId="{04EB1184-8F0C-435B-AE17-3F246A4B7419}" srcOrd="0" destOrd="0" presId="urn:microsoft.com/office/officeart/2005/8/layout/process5"/>
    <dgm:cxn modelId="{110EA590-6553-45EC-A915-8094E9126E2C}" type="presParOf" srcId="{0979FE6B-6357-461D-BE48-9A01A857838C}" destId="{4A4A0F4A-D45D-4450-BCB0-2838863C8307}" srcOrd="12" destOrd="0" presId="urn:microsoft.com/office/officeart/2005/8/layout/process5"/>
    <dgm:cxn modelId="{2AF4BE10-241F-489E-B8F7-F9CC6D7A6127}" type="presParOf" srcId="{0979FE6B-6357-461D-BE48-9A01A857838C}" destId="{8FAD5546-0E69-453C-8219-C01E358E821F}" srcOrd="13" destOrd="0" presId="urn:microsoft.com/office/officeart/2005/8/layout/process5"/>
    <dgm:cxn modelId="{4F716A34-1429-4A6B-9846-45F3297A380B}" type="presParOf" srcId="{8FAD5546-0E69-453C-8219-C01E358E821F}" destId="{12AA55A8-066A-4422-BE88-4D6B4FEC50FD}" srcOrd="0" destOrd="0" presId="urn:microsoft.com/office/officeart/2005/8/layout/process5"/>
    <dgm:cxn modelId="{D780184A-E5E5-42D2-B102-F66CEE2F4A28}" type="presParOf" srcId="{0979FE6B-6357-461D-BE48-9A01A857838C}" destId="{C345C750-5AEC-4D80-8E4A-1BFE635C5BCA}" srcOrd="14"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47F0D-D9C5-4715-930D-7DFB88E330CB}">
      <dsp:nvSpPr>
        <dsp:cNvPr id="0" name=""/>
        <dsp:cNvSpPr/>
      </dsp:nvSpPr>
      <dsp:spPr>
        <a:xfrm>
          <a:off x="4092" y="296963"/>
          <a:ext cx="1789544" cy="10737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Understanding &amp; Data Exploration</a:t>
          </a:r>
          <a:endParaRPr lang="en-IN" sz="1800" kern="1200" dirty="0"/>
        </a:p>
      </dsp:txBody>
      <dsp:txXfrm>
        <a:off x="35540" y="328411"/>
        <a:ext cx="1726648" cy="1010830"/>
      </dsp:txXfrm>
    </dsp:sp>
    <dsp:sp modelId="{3C7C9B6E-00E0-4E84-A559-2A32683D5A4A}">
      <dsp:nvSpPr>
        <dsp:cNvPr id="0" name=""/>
        <dsp:cNvSpPr/>
      </dsp:nvSpPr>
      <dsp:spPr>
        <a:xfrm>
          <a:off x="1951117" y="611922"/>
          <a:ext cx="379383" cy="4438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1951117" y="700683"/>
        <a:ext cx="265568" cy="266284"/>
      </dsp:txXfrm>
    </dsp:sp>
    <dsp:sp modelId="{5294CE4D-9F57-4DC1-861D-40A14990CE29}">
      <dsp:nvSpPr>
        <dsp:cNvPr id="0" name=""/>
        <dsp:cNvSpPr/>
      </dsp:nvSpPr>
      <dsp:spPr>
        <a:xfrm>
          <a:off x="2509454" y="296963"/>
          <a:ext cx="1789544" cy="1073726"/>
        </a:xfrm>
        <a:prstGeom prst="roundRect">
          <a:avLst>
            <a:gd name="adj" fmla="val 10000"/>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Formatting </a:t>
          </a:r>
          <a:r>
            <a:rPr lang="en-IN" sz="1800" kern="1200" dirty="0" smtClean="0"/>
            <a:t>Data</a:t>
          </a:r>
          <a:endParaRPr lang="en-IN" sz="1800" kern="1200" dirty="0"/>
        </a:p>
      </dsp:txBody>
      <dsp:txXfrm>
        <a:off x="2540902" y="328411"/>
        <a:ext cx="1726648" cy="1010830"/>
      </dsp:txXfrm>
    </dsp:sp>
    <dsp:sp modelId="{9C47B402-D528-4330-BFFD-CEB5925B2A1C}">
      <dsp:nvSpPr>
        <dsp:cNvPr id="0" name=""/>
        <dsp:cNvSpPr/>
      </dsp:nvSpPr>
      <dsp:spPr>
        <a:xfrm>
          <a:off x="4456479" y="611922"/>
          <a:ext cx="379383" cy="443806"/>
        </a:xfrm>
        <a:prstGeom prst="rightArrow">
          <a:avLst>
            <a:gd name="adj1" fmla="val 60000"/>
            <a:gd name="adj2" fmla="val 50000"/>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4456479" y="700683"/>
        <a:ext cx="265568" cy="266284"/>
      </dsp:txXfrm>
    </dsp:sp>
    <dsp:sp modelId="{B57994D7-95BD-46E2-A111-406CE1D66FC9}">
      <dsp:nvSpPr>
        <dsp:cNvPr id="0" name=""/>
        <dsp:cNvSpPr/>
      </dsp:nvSpPr>
      <dsp:spPr>
        <a:xfrm>
          <a:off x="5014816" y="296963"/>
          <a:ext cx="1789544" cy="1073726"/>
        </a:xfrm>
        <a:prstGeom prst="roundRect">
          <a:avLst>
            <a:gd name="adj" fmla="val 10000"/>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Cleaning Data</a:t>
          </a:r>
          <a:endParaRPr lang="en-IN" sz="1800" kern="1200" dirty="0"/>
        </a:p>
      </dsp:txBody>
      <dsp:txXfrm>
        <a:off x="5046264" y="328411"/>
        <a:ext cx="1726648" cy="1010830"/>
      </dsp:txXfrm>
    </dsp:sp>
    <dsp:sp modelId="{A6A6D4FD-37D9-4468-9FC9-8AD4EA4F4F69}">
      <dsp:nvSpPr>
        <dsp:cNvPr id="0" name=""/>
        <dsp:cNvSpPr/>
      </dsp:nvSpPr>
      <dsp:spPr>
        <a:xfrm>
          <a:off x="6961840" y="611922"/>
          <a:ext cx="379383" cy="443806"/>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61840" y="700683"/>
        <a:ext cx="265568" cy="266284"/>
      </dsp:txXfrm>
    </dsp:sp>
    <dsp:sp modelId="{894A8932-2F93-4558-B98F-24CBB1C0F0A2}">
      <dsp:nvSpPr>
        <dsp:cNvPr id="0" name=""/>
        <dsp:cNvSpPr/>
      </dsp:nvSpPr>
      <dsp:spPr>
        <a:xfrm>
          <a:off x="7520178" y="296963"/>
          <a:ext cx="1789544" cy="1073726"/>
        </a:xfrm>
        <a:prstGeom prst="roundRect">
          <a:avLst>
            <a:gd name="adj" fmla="val 10000"/>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Removing Outliers</a:t>
          </a:r>
          <a:endParaRPr lang="en-IN" sz="1800" kern="1200" dirty="0"/>
        </a:p>
      </dsp:txBody>
      <dsp:txXfrm>
        <a:off x="7551626" y="328411"/>
        <a:ext cx="1726648" cy="1010830"/>
      </dsp:txXfrm>
    </dsp:sp>
    <dsp:sp modelId="{29DD24E1-AC83-43B4-9C3D-13B7AB43BED0}">
      <dsp:nvSpPr>
        <dsp:cNvPr id="0" name=""/>
        <dsp:cNvSpPr/>
      </dsp:nvSpPr>
      <dsp:spPr>
        <a:xfrm rot="5400000">
          <a:off x="8225259" y="1495957"/>
          <a:ext cx="379383" cy="443806"/>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8281809" y="1528169"/>
        <a:ext cx="266284" cy="265568"/>
      </dsp:txXfrm>
    </dsp:sp>
    <dsp:sp modelId="{874D26E5-CE9B-42AE-97AF-935D99C03F20}">
      <dsp:nvSpPr>
        <dsp:cNvPr id="0" name=""/>
        <dsp:cNvSpPr/>
      </dsp:nvSpPr>
      <dsp:spPr>
        <a:xfrm>
          <a:off x="7520178" y="2086507"/>
          <a:ext cx="1789544" cy="1073726"/>
        </a:xfrm>
        <a:prstGeom prst="roundRect">
          <a:avLst>
            <a:gd name="adj" fmla="val 10000"/>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Univariate </a:t>
          </a:r>
          <a:r>
            <a:rPr lang="en-US" sz="1800" kern="1200" dirty="0" smtClean="0"/>
            <a:t>Analysis</a:t>
          </a:r>
          <a:endParaRPr lang="en-IN" sz="1800" kern="1200" dirty="0"/>
        </a:p>
      </dsp:txBody>
      <dsp:txXfrm>
        <a:off x="7551626" y="2117955"/>
        <a:ext cx="1726648" cy="1010830"/>
      </dsp:txXfrm>
    </dsp:sp>
    <dsp:sp modelId="{16C153AD-CD18-41DE-9789-BA8CD0930B3F}">
      <dsp:nvSpPr>
        <dsp:cNvPr id="0" name=""/>
        <dsp:cNvSpPr/>
      </dsp:nvSpPr>
      <dsp:spPr>
        <a:xfrm rot="10800000">
          <a:off x="6983315" y="2401467"/>
          <a:ext cx="379383" cy="443806"/>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7097130" y="2490228"/>
        <a:ext cx="265568" cy="266284"/>
      </dsp:txXfrm>
    </dsp:sp>
    <dsp:sp modelId="{1008B5F2-BF0F-48EA-80E7-ED23623F28E3}">
      <dsp:nvSpPr>
        <dsp:cNvPr id="0" name=""/>
        <dsp:cNvSpPr/>
      </dsp:nvSpPr>
      <dsp:spPr>
        <a:xfrm>
          <a:off x="5014816" y="2086507"/>
          <a:ext cx="1789544" cy="1073726"/>
        </a:xfrm>
        <a:prstGeom prst="roundRect">
          <a:avLst>
            <a:gd name="adj" fmla="val 10000"/>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a:t>
          </a:r>
          <a:r>
            <a:rPr lang="en-US" sz="1800" kern="1200" dirty="0" smtClean="0"/>
            <a:t>Bivariate Analysis</a:t>
          </a:r>
          <a:endParaRPr lang="en-IN" sz="1800" kern="1200" dirty="0"/>
        </a:p>
      </dsp:txBody>
      <dsp:txXfrm>
        <a:off x="5046264" y="2117955"/>
        <a:ext cx="1726648" cy="1010830"/>
      </dsp:txXfrm>
    </dsp:sp>
    <dsp:sp modelId="{3D29C82F-6903-44C2-8949-F15259EED624}">
      <dsp:nvSpPr>
        <dsp:cNvPr id="0" name=""/>
        <dsp:cNvSpPr/>
      </dsp:nvSpPr>
      <dsp:spPr>
        <a:xfrm rot="10800000">
          <a:off x="4446788" y="2401467"/>
          <a:ext cx="401406" cy="443806"/>
        </a:xfrm>
        <a:prstGeom prst="rightArrow">
          <a:avLst>
            <a:gd name="adj1" fmla="val 60000"/>
            <a:gd name="adj2" fmla="val 50000"/>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567210" y="2490228"/>
        <a:ext cx="280984" cy="266284"/>
      </dsp:txXfrm>
    </dsp:sp>
    <dsp:sp modelId="{4A4A0F4A-D45D-4450-BCB0-2838863C8307}">
      <dsp:nvSpPr>
        <dsp:cNvPr id="0" name=""/>
        <dsp:cNvSpPr/>
      </dsp:nvSpPr>
      <dsp:spPr>
        <a:xfrm>
          <a:off x="2467901" y="2086507"/>
          <a:ext cx="1789544" cy="1073726"/>
        </a:xfrm>
        <a:prstGeom prst="roundRect">
          <a:avLst>
            <a:gd name="adj" fmla="val 10000"/>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Multivariate </a:t>
          </a:r>
          <a:r>
            <a:rPr lang="en-US" sz="1800" kern="1200" dirty="0" smtClean="0"/>
            <a:t>Analysis</a:t>
          </a:r>
          <a:endParaRPr lang="en-IN" sz="1800" kern="1200" dirty="0"/>
        </a:p>
      </dsp:txBody>
      <dsp:txXfrm>
        <a:off x="2499349" y="2117955"/>
        <a:ext cx="1726648" cy="1010830"/>
      </dsp:txXfrm>
    </dsp:sp>
    <dsp:sp modelId="{8FAD5546-0E69-453C-8219-C01E358E821F}">
      <dsp:nvSpPr>
        <dsp:cNvPr id="0" name=""/>
        <dsp:cNvSpPr/>
      </dsp:nvSpPr>
      <dsp:spPr>
        <a:xfrm rot="10800000">
          <a:off x="1962203" y="2401467"/>
          <a:ext cx="357360" cy="44380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069411" y="2490228"/>
        <a:ext cx="250152" cy="266284"/>
      </dsp:txXfrm>
    </dsp:sp>
    <dsp:sp modelId="{C345C750-5AEC-4D80-8E4A-1BFE635C5BCA}">
      <dsp:nvSpPr>
        <dsp:cNvPr id="0" name=""/>
        <dsp:cNvSpPr/>
      </dsp:nvSpPr>
      <dsp:spPr>
        <a:xfrm>
          <a:off x="4092" y="2086507"/>
          <a:ext cx="1789544" cy="107372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Summary &amp; Suggestions</a:t>
          </a:r>
          <a:endParaRPr lang="en-IN" sz="1800" kern="1200" dirty="0"/>
        </a:p>
      </dsp:txBody>
      <dsp:txXfrm>
        <a:off x="35540" y="2117955"/>
        <a:ext cx="1726648" cy="10108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6480" cy="379440"/>
          </a:xfrm>
          <a:prstGeom prst="rect">
            <a:avLst/>
          </a:prstGeom>
          <a:ln>
            <a:noFill/>
          </a:ln>
        </p:spPr>
      </p:pic>
      <p:pic>
        <p:nvPicPr>
          <p:cNvPr id="1" name="Picture 7" descr=""/>
          <p:cNvPicPr/>
          <p:nvPr/>
        </p:nvPicPr>
        <p:blipFill>
          <a:blip r:embed="rId3"/>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Times New Roman"/>
              </a:rPr>
              <a:t>Click to edit Master title 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3A55088-FA78-4F48-9C0C-77E433E3DFEA}" type="datetime">
              <a:rPr b="0" lang="en-IN" sz="1200" spc="-1" strike="noStrike">
                <a:solidFill>
                  <a:srgbClr val="8b8b8b"/>
                </a:solidFill>
                <a:latin typeface="Calibri"/>
              </a:rPr>
              <a:t>06/09/23</a:t>
            </a:fld>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B5B1867-113F-478D-ABCF-B3E864F664EA}" type="slidenum">
              <a:rPr b="0" lang="en-IN" sz="1200" spc="-1" strike="noStrike">
                <a:solidFill>
                  <a:srgbClr val="8b8b8b"/>
                </a:solidFill>
                <a:latin typeface="Calibri"/>
              </a:rPr>
              <a:t>&lt;number&gt;</a:t>
            </a:fld>
            <a:endParaRPr b="0" lang="en-IN"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10449360" y="325800"/>
            <a:ext cx="1446480" cy="379440"/>
          </a:xfrm>
          <a:prstGeom prst="rect">
            <a:avLst/>
          </a:prstGeom>
          <a:ln>
            <a:noFill/>
          </a:ln>
        </p:spPr>
      </p:pic>
      <p:pic>
        <p:nvPicPr>
          <p:cNvPr id="44" name="Picture 7" descr=""/>
          <p:cNvPicPr/>
          <p:nvPr/>
        </p:nvPicPr>
        <p:blipFill>
          <a:blip r:embed="rId3"/>
          <a:stretch/>
        </p:blipFill>
        <p:spPr>
          <a:xfrm>
            <a:off x="0" y="177840"/>
            <a:ext cx="1267920" cy="814680"/>
          </a:xfrm>
          <a:prstGeom prst="rect">
            <a:avLst/>
          </a:prstGeom>
          <a:ln>
            <a:noFill/>
          </a:ln>
        </p:spPr>
      </p:pic>
      <p:sp>
        <p:nvSpPr>
          <p:cNvPr id="45" name="PlaceHolder 1"/>
          <p:cNvSpPr>
            <a:spLocks noGrp="1"/>
          </p:cNvSpPr>
          <p:nvPr>
            <p:ph type="title"/>
          </p:nvPr>
        </p:nvSpPr>
        <p:spPr>
          <a:xfrm>
            <a:off x="1136520" y="640080"/>
            <a:ext cx="9313560" cy="855720"/>
          </a:xfrm>
          <a:prstGeom prst="rect">
            <a:avLst/>
          </a:prstGeom>
        </p:spPr>
        <p:txBody>
          <a:bodyPr anchor="ctr">
            <a:noAutofit/>
          </a:bodyPr>
          <a:p>
            <a:pPr>
              <a:lnSpc>
                <a:spcPct val="90000"/>
              </a:lnSpc>
            </a:pPr>
            <a:r>
              <a:rPr b="0" lang="en-US" sz="4000" spc="-1" strike="noStrike">
                <a:solidFill>
                  <a:srgbClr val="000000"/>
                </a:solidFill>
                <a:latin typeface="Times New Roman"/>
              </a:rPr>
              <a:t>CLICK TO EDIT MASTER TITLE STYLE</a:t>
            </a:r>
            <a:endParaRPr b="0" lang="en-US" sz="4000" spc="-1" strike="noStrike">
              <a:solidFill>
                <a:srgbClr val="000000"/>
              </a:solidFill>
              <a:latin typeface="Calibri"/>
            </a:endParaRPr>
          </a:p>
        </p:txBody>
      </p:sp>
      <p:sp>
        <p:nvSpPr>
          <p:cNvPr id="46" name="PlaceHolder 2"/>
          <p:cNvSpPr>
            <a:spLocks noGrp="1"/>
          </p:cNvSpPr>
          <p:nvPr>
            <p:ph type="body"/>
          </p:nvPr>
        </p:nvSpPr>
        <p:spPr>
          <a:xfrm>
            <a:off x="405000" y="1855080"/>
            <a:ext cx="11168280" cy="43437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Edit Master text styles</a:t>
            </a:r>
            <a:endParaRPr b="0" lang="en-US" sz="2800" spc="-1" strike="noStrike">
              <a:solidFill>
                <a:srgbClr val="000000"/>
              </a:solidFill>
              <a:latin typeface="Times New Roman"/>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imes New Roman"/>
              </a:rPr>
              <a:t>Second level</a:t>
            </a:r>
            <a:endParaRPr b="0" lang="en-US" sz="2400" spc="-1" strike="noStrike">
              <a:solidFill>
                <a:srgbClr val="000000"/>
              </a:solidFill>
              <a:latin typeface="Times New Roman"/>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Times New Roman"/>
              </a:rPr>
              <a:t>Third level</a:t>
            </a:r>
            <a:endParaRPr b="0" lang="en-US" sz="2000" spc="-1" strike="noStrike">
              <a:solidFill>
                <a:srgbClr val="000000"/>
              </a:solidFill>
              <a:latin typeface="Times New Roman"/>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Times New Roman"/>
              </a:rPr>
              <a:t>Fourth level</a:t>
            </a:r>
            <a:endParaRPr b="0" lang="en-US" sz="1800" spc="-1" strike="noStrike">
              <a:solidFill>
                <a:srgbClr val="000000"/>
              </a:solidFill>
              <a:latin typeface="Times New Roman"/>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Times New Roman"/>
              </a:rPr>
              <a:t>Fifth level</a:t>
            </a:r>
            <a:endParaRPr b="0" lang="en-US" sz="1800" spc="-1" strike="noStrike">
              <a:solidFill>
                <a:srgbClr val="000000"/>
              </a:solidFill>
              <a:latin typeface="Times New Roman"/>
            </a:endParaRPr>
          </a:p>
        </p:txBody>
      </p:sp>
      <p:sp>
        <p:nvSpPr>
          <p:cNvPr id="47"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r>
              <a:rPr b="0" lang="en-IN" sz="1200" spc="-1" strike="noStrike">
                <a:solidFill>
                  <a:srgbClr val="8b8b8b"/>
                </a:solidFill>
                <a:latin typeface="Calibri"/>
              </a:rPr>
              <a:t>09-06-2016</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IN" sz="1200" spc="-1" strike="noStrike">
                <a:solidFill>
                  <a:srgbClr val="8b8b8b"/>
                </a:solidFill>
                <a:latin typeface="Calibri"/>
              </a:rPr>
              <a:t>Investment Case Study</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r>
              <a:rPr b="0" lang="en-IN" sz="1200" spc="-1" strike="noStrike">
                <a:solidFill>
                  <a:srgbClr val="8b8b8b"/>
                </a:solidFill>
                <a:latin typeface="Calibri"/>
              </a:rPr>
              <a:t>1</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6" descr=""/>
          <p:cNvPicPr/>
          <p:nvPr/>
        </p:nvPicPr>
        <p:blipFill>
          <a:blip r:embed="rId2"/>
          <a:stretch/>
        </p:blipFill>
        <p:spPr>
          <a:xfrm>
            <a:off x="10449360" y="325800"/>
            <a:ext cx="1446480" cy="379440"/>
          </a:xfrm>
          <a:prstGeom prst="rect">
            <a:avLst/>
          </a:prstGeom>
          <a:ln>
            <a:noFill/>
          </a:ln>
        </p:spPr>
      </p:pic>
      <p:pic>
        <p:nvPicPr>
          <p:cNvPr id="87" name="Picture 7" descr=""/>
          <p:cNvPicPr/>
          <p:nvPr/>
        </p:nvPicPr>
        <p:blipFill>
          <a:blip r:embed="rId3"/>
          <a:stretch/>
        </p:blipFill>
        <p:spPr>
          <a:xfrm>
            <a:off x="0" y="177840"/>
            <a:ext cx="1267920" cy="814680"/>
          </a:xfrm>
          <a:prstGeom prst="rect">
            <a:avLst/>
          </a:prstGeom>
          <a:ln>
            <a:noFill/>
          </a:ln>
        </p:spPr>
      </p:pic>
      <p:sp>
        <p:nvSpPr>
          <p:cNvPr id="88"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8C91063C-FCD4-4114-8979-3CE12FB2217D}" type="datetime">
              <a:rPr b="0" lang="en-IN" sz="1200" spc="-1" strike="noStrike">
                <a:solidFill>
                  <a:srgbClr val="8b8b8b"/>
                </a:solidFill>
                <a:latin typeface="Calibri"/>
              </a:rPr>
              <a:t>06/09/23</a:t>
            </a:fld>
            <a:endParaRPr b="0" lang="en-IN" sz="1200" spc="-1" strike="noStrike">
              <a:latin typeface="Times New Roman"/>
            </a:endParaRPr>
          </a:p>
        </p:txBody>
      </p:sp>
      <p:sp>
        <p:nvSpPr>
          <p:cNvPr id="89"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90"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920D640-5A55-4618-AE2E-627E72908159}" type="slidenum">
              <a:rPr b="0" lang="en-IN" sz="1200" spc="-1" strike="noStrike">
                <a:solidFill>
                  <a:srgbClr val="8b8b8b"/>
                </a:solidFill>
                <a:latin typeface="Calibri"/>
              </a:rPr>
              <a:t>&lt;number&gt;</a:t>
            </a:fld>
            <a:endParaRPr b="0" lang="en-IN" sz="1200" spc="-1" strike="noStrike">
              <a:latin typeface="Times New Roman"/>
            </a:endParaRPr>
          </a:p>
        </p:txBody>
      </p:sp>
      <p:sp>
        <p:nvSpPr>
          <p:cNvPr id="91"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391400" y="344520"/>
            <a:ext cx="9143640" cy="3193560"/>
          </a:xfrm>
          <a:prstGeom prst="rect">
            <a:avLst/>
          </a:prstGeom>
          <a:noFill/>
          <a:ln>
            <a:noFill/>
          </a:ln>
        </p:spPr>
        <p:txBody>
          <a:bodyPr anchor="b">
            <a:normAutofit/>
          </a:bodyPr>
          <a:p>
            <a:pPr algn="ctr">
              <a:lnSpc>
                <a:spcPct val="90000"/>
              </a:lnSpc>
            </a:pPr>
            <a:r>
              <a:rPr b="0" lang="en-IN" sz="4000" spc="-1" strike="noStrike">
                <a:solidFill>
                  <a:srgbClr val="1f4e79"/>
                </a:solidFill>
                <a:latin typeface="Times New Roman"/>
              </a:rPr>
              <a:t>LENDING CLUB CASE STUDY</a:t>
            </a:r>
            <a:br/>
            <a:br/>
            <a:r>
              <a:rPr b="0" lang="en-IN" sz="4000" spc="-1" strike="noStrike">
                <a:solidFill>
                  <a:srgbClr val="1f4e79"/>
                </a:solidFill>
                <a:latin typeface="Times New Roman"/>
              </a:rPr>
              <a:t>Final Submission</a:t>
            </a:r>
            <a:endParaRPr b="0" lang="en-US" sz="4000" spc="-1" strike="noStrike">
              <a:solidFill>
                <a:srgbClr val="000000"/>
              </a:solidFill>
              <a:latin typeface="Calibri"/>
            </a:endParaRPr>
          </a:p>
        </p:txBody>
      </p:sp>
      <p:sp>
        <p:nvSpPr>
          <p:cNvPr id="130" name="TextShape 2"/>
          <p:cNvSpPr txBox="1"/>
          <p:nvPr/>
        </p:nvSpPr>
        <p:spPr>
          <a:xfrm>
            <a:off x="553680" y="4134240"/>
            <a:ext cx="5550480" cy="2085840"/>
          </a:xfrm>
          <a:prstGeom prst="rect">
            <a:avLst/>
          </a:prstGeom>
          <a:noFill/>
          <a:ln>
            <a:noFill/>
          </a:ln>
        </p:spPr>
        <p:txBody>
          <a:bodyPr>
            <a:normAutofit fontScale="9000"/>
          </a:bodyPr>
          <a:p>
            <a:pPr>
              <a:lnSpc>
                <a:spcPct val="90000"/>
              </a:lnSpc>
              <a:spcBef>
                <a:spcPts val="1001"/>
              </a:spcBef>
              <a:tabLst>
                <a:tab algn="l" pos="0"/>
              </a:tabLst>
            </a:pPr>
            <a:r>
              <a:rPr b="1" lang="en-IN" sz="9600" spc="-1" strike="noStrike">
                <a:solidFill>
                  <a:srgbClr val="1f4e79"/>
                </a:solidFill>
                <a:latin typeface="Times New Roman"/>
              </a:rPr>
              <a:t>Case Study Group:          </a:t>
            </a:r>
            <a:endParaRPr b="0" lang="en-IN" sz="9600" spc="-1" strike="noStrike">
              <a:latin typeface="Arial"/>
            </a:endParaRPr>
          </a:p>
          <a:p>
            <a:pPr marL="1143000" indent="-1142640">
              <a:lnSpc>
                <a:spcPct val="90000"/>
              </a:lnSpc>
              <a:spcBef>
                <a:spcPts val="1001"/>
              </a:spcBef>
              <a:buClr>
                <a:srgbClr val="1f4e79"/>
              </a:buClr>
              <a:buFont typeface="Wingdings" charset="2"/>
              <a:buChar char=""/>
              <a:tabLst>
                <a:tab algn="l" pos="0"/>
              </a:tabLst>
            </a:pPr>
            <a:r>
              <a:rPr b="0" lang="en-IN" sz="9600" spc="-1" strike="noStrike">
                <a:solidFill>
                  <a:srgbClr val="1f4e79"/>
                </a:solidFill>
                <a:latin typeface="Times New Roman"/>
              </a:rPr>
              <a:t>Ramya Sree</a:t>
            </a:r>
            <a:endParaRPr b="0" lang="en-IN" sz="9600" spc="-1" strike="noStrike">
              <a:latin typeface="Arial"/>
            </a:endParaRPr>
          </a:p>
          <a:p>
            <a:pPr marL="1143000" indent="-1142640">
              <a:lnSpc>
                <a:spcPct val="90000"/>
              </a:lnSpc>
              <a:spcBef>
                <a:spcPts val="1001"/>
              </a:spcBef>
              <a:buClr>
                <a:srgbClr val="1f4e79"/>
              </a:buClr>
              <a:buFont typeface="Wingdings" charset="2"/>
              <a:buChar char=""/>
              <a:tabLst>
                <a:tab algn="l" pos="0"/>
              </a:tabLst>
            </a:pPr>
            <a:r>
              <a:rPr b="0" lang="en-IN" sz="9600" spc="-1" strike="noStrike">
                <a:solidFill>
                  <a:srgbClr val="1f4e79"/>
                </a:solidFill>
                <a:latin typeface="Times New Roman"/>
              </a:rPr>
              <a:t>Suraj</a:t>
            </a:r>
            <a:endParaRPr b="0" lang="en-IN" sz="9600" spc="-1" strike="noStrike">
              <a:latin typeface="Arial"/>
            </a:endParaRPr>
          </a:p>
          <a:p>
            <a:pPr>
              <a:lnSpc>
                <a:spcPct val="90000"/>
              </a:lnSpc>
              <a:spcBef>
                <a:spcPts val="1001"/>
              </a:spcBef>
              <a:tabLst>
                <a:tab algn="l" pos="0"/>
              </a:tabLst>
            </a:pPr>
            <a:endParaRPr b="0" lang="en-IN" sz="9600" spc="-1" strike="noStrike">
              <a:latin typeface="Arial"/>
            </a:endParaRPr>
          </a:p>
          <a:p>
            <a:pPr>
              <a:lnSpc>
                <a:spcPct val="90000"/>
              </a:lnSpc>
              <a:spcBef>
                <a:spcPts val="1001"/>
              </a:spcBef>
              <a:tabLst>
                <a:tab algn="l" pos="0"/>
              </a:tabLst>
            </a:pPr>
            <a:r>
              <a:rPr b="0" lang="en-IN" sz="1800" spc="-1" strike="noStrike">
                <a:solidFill>
                  <a:srgbClr val="000000"/>
                </a:solidFill>
                <a:latin typeface="Times New Roman"/>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1" descr=""/>
          <p:cNvPicPr/>
          <p:nvPr/>
        </p:nvPicPr>
        <p:blipFill>
          <a:blip r:embed="rId1"/>
          <a:stretch/>
        </p:blipFill>
        <p:spPr>
          <a:xfrm>
            <a:off x="327240" y="929160"/>
            <a:ext cx="5962320" cy="3419280"/>
          </a:xfrm>
          <a:prstGeom prst="rect">
            <a:avLst/>
          </a:prstGeom>
          <a:ln>
            <a:noFill/>
          </a:ln>
        </p:spPr>
      </p:pic>
      <p:sp>
        <p:nvSpPr>
          <p:cNvPr id="162" name="CustomShape 1"/>
          <p:cNvSpPr/>
          <p:nvPr/>
        </p:nvSpPr>
        <p:spPr>
          <a:xfrm>
            <a:off x="6480720" y="1331640"/>
            <a:ext cx="4811400" cy="258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f4e79"/>
                </a:solidFill>
                <a:latin typeface="Calibri"/>
              </a:rPr>
              <a:t>Loan Amount v/s Interest Rate: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It is clear that interest rate is increasing with loan amount increase.</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Probably when loan amount is more, it is taken for longer loan term, we saw earlier that longer the loan term more the interest rate.</a:t>
            </a:r>
            <a:endParaRPr b="0" lang="en-IN" sz="1800" spc="-1" strike="noStrike">
              <a:latin typeface="Arial"/>
            </a:endParaRPr>
          </a:p>
        </p:txBody>
      </p:sp>
      <p:pic>
        <p:nvPicPr>
          <p:cNvPr id="163" name="Picture 4" descr=""/>
          <p:cNvPicPr/>
          <p:nvPr/>
        </p:nvPicPr>
        <p:blipFill>
          <a:blip r:embed="rId2"/>
          <a:stretch/>
        </p:blipFill>
        <p:spPr>
          <a:xfrm>
            <a:off x="6289560" y="3515760"/>
            <a:ext cx="5651640" cy="3157560"/>
          </a:xfrm>
          <a:prstGeom prst="rect">
            <a:avLst/>
          </a:prstGeom>
          <a:ln>
            <a:noFill/>
          </a:ln>
        </p:spPr>
      </p:pic>
      <p:sp>
        <p:nvSpPr>
          <p:cNvPr id="164" name="CustomShape 2"/>
          <p:cNvSpPr/>
          <p:nvPr/>
        </p:nvSpPr>
        <p:spPr>
          <a:xfrm>
            <a:off x="281160" y="4778280"/>
            <a:ext cx="6095520" cy="2040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1f4e79"/>
                </a:solidFill>
                <a:latin typeface="Calibri"/>
              </a:rPr>
              <a:t>Debt to Income (DTI) v/s Interest Rate: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If your DTI is low enough you may get a lower interest rate.</a:t>
            </a:r>
            <a:endParaRPr b="0" lang="en-IN" sz="18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Plot shows no significant variation but there is slight increase in interest rate with increase in DTI.</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Picture 7" descr=""/>
          <p:cNvPicPr/>
          <p:nvPr/>
        </p:nvPicPr>
        <p:blipFill>
          <a:blip r:embed="rId1"/>
          <a:stretch/>
        </p:blipFill>
        <p:spPr>
          <a:xfrm>
            <a:off x="301320" y="921600"/>
            <a:ext cx="6620040" cy="3381120"/>
          </a:xfrm>
          <a:prstGeom prst="rect">
            <a:avLst/>
          </a:prstGeom>
          <a:ln>
            <a:noFill/>
          </a:ln>
        </p:spPr>
      </p:pic>
      <p:sp>
        <p:nvSpPr>
          <p:cNvPr id="166" name="CustomShape 1"/>
          <p:cNvSpPr/>
          <p:nvPr/>
        </p:nvSpPr>
        <p:spPr>
          <a:xfrm>
            <a:off x="7149960" y="921600"/>
            <a:ext cx="4887720" cy="31071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US" sz="2000" spc="-1" strike="noStrike">
                <a:solidFill>
                  <a:srgbClr val="1f4e79"/>
                </a:solidFill>
                <a:latin typeface="Calibri"/>
              </a:rPr>
              <a:t>Loan Amount Recovered v/s Annual Income: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Higher percentage of loan amount is recovered when annual income is high.</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Plot shows no significant variation but there is slight increase in recovery percentage with increase in annual income.</a:t>
            </a:r>
            <a:endParaRPr b="0" lang="en-IN" sz="1800" spc="-1" strike="noStrike">
              <a:latin typeface="Arial"/>
            </a:endParaRPr>
          </a:p>
        </p:txBody>
      </p:sp>
      <p:pic>
        <p:nvPicPr>
          <p:cNvPr id="167" name="Picture 9" descr=""/>
          <p:cNvPicPr/>
          <p:nvPr/>
        </p:nvPicPr>
        <p:blipFill>
          <a:blip r:embed="rId2"/>
          <a:stretch/>
        </p:blipFill>
        <p:spPr>
          <a:xfrm>
            <a:off x="6957360" y="3168360"/>
            <a:ext cx="5080680" cy="3689280"/>
          </a:xfrm>
          <a:prstGeom prst="rect">
            <a:avLst/>
          </a:prstGeom>
          <a:ln>
            <a:noFill/>
          </a:ln>
        </p:spPr>
      </p:pic>
      <p:sp>
        <p:nvSpPr>
          <p:cNvPr id="168" name="CustomShape 2"/>
          <p:cNvSpPr/>
          <p:nvPr/>
        </p:nvSpPr>
        <p:spPr>
          <a:xfrm>
            <a:off x="301320" y="4608000"/>
            <a:ext cx="6095520" cy="2071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1f4e79"/>
                </a:solidFill>
                <a:latin typeface="Calibri"/>
              </a:rPr>
              <a:t>Grade v/s </a:t>
            </a:r>
            <a:r>
              <a:rPr b="1" lang="en-US" sz="2000" spc="-1" strike="noStrike">
                <a:solidFill>
                  <a:srgbClr val="1f4e79"/>
                </a:solidFill>
                <a:latin typeface="Calibri"/>
              </a:rPr>
              <a:t>Applicant’s Annual Income: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From this we can conclude that the ones getting charged for delayed or no repayment of loan have lower annual incomes than the ones who has fully paid for each and every grade (i.e. at same interest range).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7" descr=""/>
          <p:cNvPicPr/>
          <p:nvPr/>
        </p:nvPicPr>
        <p:blipFill>
          <a:blip r:embed="rId1"/>
          <a:stretch/>
        </p:blipFill>
        <p:spPr>
          <a:xfrm>
            <a:off x="381600" y="891720"/>
            <a:ext cx="7589880" cy="5869440"/>
          </a:xfrm>
          <a:prstGeom prst="rect">
            <a:avLst/>
          </a:prstGeom>
          <a:ln>
            <a:noFill/>
          </a:ln>
        </p:spPr>
      </p:pic>
      <p:sp>
        <p:nvSpPr>
          <p:cNvPr id="170" name="CustomShape 1"/>
          <p:cNvSpPr/>
          <p:nvPr/>
        </p:nvSpPr>
        <p:spPr>
          <a:xfrm>
            <a:off x="8126640" y="1029960"/>
            <a:ext cx="3800880" cy="5606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f4e79"/>
                </a:solidFill>
                <a:latin typeface="Calibri"/>
              </a:rPr>
              <a:t>Observing Loan Amount, Annual Income, Year and  Interest  Rate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800" spc="-1" strike="noStrike">
                <a:solidFill>
                  <a:srgbClr val="1f4e79"/>
                </a:solidFill>
                <a:latin typeface="Calibri"/>
              </a:rPr>
              <a:t>Observing Loan Amount, Annual Income, Year when loan was taken, Interest  Rate at which loan was taken to each other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Higher the interest rate , Higher charged off ratio</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Higher the annual income, Higher the loan amount slightly.</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Increase in number of charged off with increase in year.</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Interest rate is increasing with loan amount increase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20680" y="1062360"/>
            <a:ext cx="662688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u="sng">
                <a:solidFill>
                  <a:srgbClr val="1f4e79"/>
                </a:solidFill>
                <a:uFillTx/>
                <a:latin typeface="Calibri"/>
              </a:rPr>
              <a:t>Summary &amp; Suggestions:</a:t>
            </a:r>
            <a:endParaRPr b="0" lang="en-IN" sz="2800" spc="-1" strike="noStrike">
              <a:latin typeface="Arial"/>
            </a:endParaRPr>
          </a:p>
        </p:txBody>
      </p:sp>
      <p:sp>
        <p:nvSpPr>
          <p:cNvPr id="172" name="CustomShape 2"/>
          <p:cNvSpPr/>
          <p:nvPr/>
        </p:nvSpPr>
        <p:spPr>
          <a:xfrm>
            <a:off x="220680" y="1662480"/>
            <a:ext cx="11971080" cy="1039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1f4e79"/>
                </a:solidFill>
                <a:uFillTx/>
                <a:latin typeface="Calibri"/>
              </a:rPr>
              <a:t>Based on the Analysis done on the Variables, we conclude the below mentioned points :-</a:t>
            </a:r>
            <a:endParaRPr b="0" lang="en-IN" sz="24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Small Business Applicants have high chances of getting charged off.    </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Charged off proportion increases with grades moving from “A” towards “G”.</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Charged off proportion increases as Interest Rate Increases.</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Higher the public bankruptcy record greater the charged-off proportion.</a:t>
            </a:r>
            <a:r>
              <a:rPr b="0" lang="en-US" sz="2000" spc="-1" strike="noStrike">
                <a:solidFill>
                  <a:srgbClr val="1f4e79"/>
                </a:solidFill>
                <a:latin typeface="Calibri"/>
              </a:rPr>
              <a:t>	</a:t>
            </a:r>
            <a:r>
              <a:rPr b="0" lang="en-US" sz="2000" spc="-1" strike="noStrike">
                <a:solidFill>
                  <a:srgbClr val="1f4e79"/>
                </a:solidFill>
                <a:latin typeface="Calibri"/>
              </a:rPr>
              <a:t>	</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The loan amounts are bigger on average for small business purpose among all purposes of Loan.</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Those who already have Derogatory Public Records have higher charged off chances than others.</a:t>
            </a:r>
            <a:endParaRPr b="0" lang="en-IN" sz="2000" spc="-1" strike="noStrike">
              <a:latin typeface="Arial"/>
            </a:endParaRPr>
          </a:p>
          <a:p>
            <a:pPr marL="285840" indent="-285480">
              <a:lnSpc>
                <a:spcPct val="100000"/>
              </a:lnSpc>
              <a:buClr>
                <a:srgbClr val="1f4e79"/>
              </a:buClr>
              <a:buFont typeface="Wingdings" charset="2"/>
              <a:buChar char=""/>
            </a:pPr>
            <a:r>
              <a:rPr b="0" lang="en-US" sz="2000" spc="-1" strike="noStrike">
                <a:solidFill>
                  <a:srgbClr val="1f4e79"/>
                </a:solidFill>
                <a:latin typeface="Calibri"/>
              </a:rPr>
              <a:t>Average interest rate is considerably higher for 60 months loan term than 36 months.</a:t>
            </a:r>
            <a:endParaRPr b="0" lang="en-IN" sz="2000" spc="-1" strike="noStrike">
              <a:latin typeface="Arial"/>
            </a:endParaRPr>
          </a:p>
          <a:p>
            <a:pPr marL="285840" indent="-285480">
              <a:lnSpc>
                <a:spcPct val="100000"/>
              </a:lnSpc>
              <a:buClr>
                <a:srgbClr val="1f4e79"/>
              </a:buClr>
              <a:buFont typeface="Wingdings" charset="2"/>
              <a:buChar char=""/>
            </a:pPr>
            <a:r>
              <a:rPr b="0" lang="en-IN" sz="2000" spc="-1" strike="noStrike">
                <a:solidFill>
                  <a:srgbClr val="1f4e79"/>
                </a:solidFill>
                <a:latin typeface="Calibri"/>
              </a:rPr>
              <a:t>Ones getting charged off have lower annual incomes than the ones who has fully paid for each and every grade.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800" spc="-1" strike="noStrike" u="sng">
                <a:solidFill>
                  <a:srgbClr val="1f4e79"/>
                </a:solidFill>
                <a:uFillTx/>
                <a:latin typeface="Calibri"/>
              </a:rPr>
              <a:t>Suggestions to Lending Club:</a:t>
            </a:r>
            <a:endParaRPr b="0" lang="en-IN" sz="2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Loans for Small Business Applicants should be checked properly.</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Loan approval should be avoided for those who already have Derogatory Public Records.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Loan approval should be avoided for those who already have Public Bankruptcy Records.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Loan approval for Low quality loans should be avoided or given for smaller loan repayment term.</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Lower annual income applicants should be avoided for big loan amounts with higher interest Rates.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Loan approval should be avoided for applicants who  doesn’t have a source of income.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31640" y="1339920"/>
            <a:ext cx="11168280" cy="5175720"/>
          </a:xfrm>
          <a:prstGeom prst="rect">
            <a:avLst/>
          </a:prstGeom>
          <a:noFill/>
          <a:ln>
            <a:noFill/>
          </a:ln>
        </p:spPr>
        <p:txBody>
          <a:bodyPr>
            <a:normAutofit/>
          </a:bodyPr>
          <a:p>
            <a:pPr>
              <a:lnSpc>
                <a:spcPct val="90000"/>
              </a:lnSpc>
              <a:spcBef>
                <a:spcPts val="1001"/>
              </a:spcBef>
              <a:tabLst>
                <a:tab algn="l" pos="0"/>
              </a:tabLst>
            </a:pPr>
            <a:r>
              <a:rPr b="0" lang="en-US" sz="1800" spc="-1" strike="noStrike">
                <a:solidFill>
                  <a:srgbClr val="1f4e79"/>
                </a:solidFill>
                <a:latin typeface="Calibri"/>
              </a:rPr>
              <a:t>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If the applicant is likely to repay the loan, then not approving the loan results in a loss of business to the company.</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If the applicant is not likely to repay the loan, i.e. he/she is likely to default, then approving the loan may lead to a financial loss for the company</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The data given below contains the information about past loan applicants and whether they ‘defaulted’ or not. </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The aim is to identify patterns which indicate if a person is likely to default, which may be used for taking actions such as denying the loan, reducing the amount of loan, lending (to risky applicants) at a higher interest rate, etc.</a:t>
            </a:r>
            <a:endParaRPr b="0" lang="en-US" sz="1800" spc="-1" strike="noStrike">
              <a:solidFill>
                <a:srgbClr val="000000"/>
              </a:solidFill>
              <a:latin typeface="Times New Roman"/>
            </a:endParaRPr>
          </a:p>
        </p:txBody>
      </p:sp>
      <p:sp>
        <p:nvSpPr>
          <p:cNvPr id="132" name="TextShape 2"/>
          <p:cNvSpPr txBox="1"/>
          <p:nvPr/>
        </p:nvSpPr>
        <p:spPr>
          <a:xfrm>
            <a:off x="1136520" y="640080"/>
            <a:ext cx="9313560" cy="69948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1" lang="en-IN" sz="2800" spc="-1" strike="noStrike">
                <a:solidFill>
                  <a:srgbClr val="1f4e79"/>
                </a:solidFill>
                <a:latin typeface="Times New Roman"/>
              </a:rPr>
              <a:t>Problem Statement : </a:t>
            </a:r>
            <a:endParaRPr b="0" lang="en-US" sz="2800" spc="-1" strike="noStrike">
              <a:solidFill>
                <a:srgbClr val="000000"/>
              </a:solidFill>
              <a:latin typeface="Calibri"/>
            </a:endParaRPr>
          </a:p>
        </p:txBody>
      </p:sp>
      <p:pic>
        <p:nvPicPr>
          <p:cNvPr id="133" name="Picture 1" descr=""/>
          <p:cNvPicPr/>
          <p:nvPr/>
        </p:nvPicPr>
        <p:blipFill>
          <a:blip r:embed="rId1"/>
          <a:stretch/>
        </p:blipFill>
        <p:spPr>
          <a:xfrm>
            <a:off x="431640" y="4262760"/>
            <a:ext cx="10798560" cy="2252880"/>
          </a:xfrm>
          <a:prstGeom prst="rect">
            <a:avLst/>
          </a:prstGeom>
          <a:ln>
            <a:noFill/>
          </a:ln>
        </p:spPr>
      </p:pic>
      <p:sp>
        <p:nvSpPr>
          <p:cNvPr id="134" name="CustomShape 3"/>
          <p:cNvSpPr/>
          <p:nvPr/>
        </p:nvSpPr>
        <p:spPr>
          <a:xfrm>
            <a:off x="5637240" y="2973960"/>
            <a:ext cx="914040" cy="914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05000" y="1686960"/>
            <a:ext cx="11168280" cy="1364760"/>
          </a:xfrm>
          <a:prstGeom prst="rect">
            <a:avLst/>
          </a:prstGeom>
          <a:noFill/>
          <a:ln>
            <a:noFill/>
          </a:ln>
        </p:spPr>
        <p:txBody>
          <a:bodyPr>
            <a:normAutofit fontScale="94000"/>
          </a:bodyPr>
          <a:p>
            <a:pPr marL="228600" indent="-228240">
              <a:lnSpc>
                <a:spcPct val="90000"/>
              </a:lnSpc>
              <a:spcBef>
                <a:spcPts val="1001"/>
              </a:spcBef>
              <a:buClr>
                <a:srgbClr val="1f4e79"/>
              </a:buClr>
              <a:buFont typeface="Wingdings" charset="2"/>
              <a:buChar char=""/>
            </a:pPr>
            <a:r>
              <a:rPr b="0" lang="en-US" sz="1800" spc="-1" strike="noStrike">
                <a:solidFill>
                  <a:srgbClr val="1f4e79"/>
                </a:solidFill>
                <a:latin typeface="Calibri"/>
              </a:rPr>
              <a:t>Like most other lending companies, lending loans to ‘risky’ applicants is the largest source of financial loss (called credit loss).</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pPr>
            <a:r>
              <a:rPr b="0" lang="en-US" sz="1800" spc="-1" strike="noStrike">
                <a:solidFill>
                  <a:srgbClr val="1f4e79"/>
                </a:solidFill>
                <a:latin typeface="Calibri"/>
              </a:rPr>
              <a:t>If one is able to identify these risky loan applicants, then such loans can be reduced thereby cutting down the amount of credit loss. Identification of such applicants using EDA is the aim of this case study.</a:t>
            </a:r>
            <a:endParaRPr b="0" lang="en-US" sz="1800" spc="-1" strike="noStrike">
              <a:solidFill>
                <a:srgbClr val="000000"/>
              </a:solidFill>
              <a:latin typeface="Times New Roman"/>
            </a:endParaRPr>
          </a:p>
          <a:p>
            <a:pPr>
              <a:lnSpc>
                <a:spcPct val="90000"/>
              </a:lnSpc>
              <a:spcBef>
                <a:spcPts val="1001"/>
              </a:spcBef>
              <a:tabLst>
                <a:tab algn="l" pos="0"/>
              </a:tabLst>
            </a:pPr>
            <a:endParaRPr b="0" lang="en-US" sz="1800" spc="-1" strike="noStrike">
              <a:solidFill>
                <a:srgbClr val="000000"/>
              </a:solidFill>
              <a:latin typeface="Times New Roman"/>
            </a:endParaRPr>
          </a:p>
        </p:txBody>
      </p:sp>
      <p:graphicFrame>
        <p:nvGraphicFramePr>
          <p:cNvPr id="1" name="Diagram1"/>
          <p:cNvGraphicFramePr/>
          <p:nvPr>
            <p:extLst>
              <p:ext uri="{D42A27DB-BD31-4B8C-83A1-F6EECF244321}">
                <p14:modId xmlns:p14="http://schemas.microsoft.com/office/powerpoint/2010/main" val="4114540783"/>
              </p:ext>
            </p:extLst>
          </p:nvPr>
        </p:nvGraphicFramePr>
        <p:xfrm>
          <a:off x="1136520" y="3206880"/>
          <a:ext cx="9313560" cy="3456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6" name="TextShape 2"/>
          <p:cNvSpPr txBox="1"/>
          <p:nvPr/>
        </p:nvSpPr>
        <p:spPr>
          <a:xfrm>
            <a:off x="1136520" y="901440"/>
            <a:ext cx="9313560" cy="643680"/>
          </a:xfrm>
          <a:prstGeom prst="rect">
            <a:avLst/>
          </a:prstGeom>
          <a:noFill/>
          <a:ln>
            <a:noFill/>
          </a:ln>
        </p:spPr>
        <p:txBody>
          <a:bodyPr anchor="ctr">
            <a:normAutofit/>
          </a:bodyPr>
          <a:p>
            <a:pPr>
              <a:lnSpc>
                <a:spcPct val="90000"/>
              </a:lnSpc>
            </a:pPr>
            <a:r>
              <a:rPr b="1" lang="en-US" sz="2800" spc="-1" strike="noStrike">
                <a:solidFill>
                  <a:srgbClr val="1f4e79"/>
                </a:solidFill>
                <a:latin typeface="Times New Roman"/>
              </a:rPr>
              <a:t>Overall Approach of the Analysis</a:t>
            </a:r>
            <a:r>
              <a:rPr b="0" lang="en-US" sz="2800" spc="-1" strike="noStrike">
                <a:solidFill>
                  <a:srgbClr val="000000"/>
                </a:solidFill>
                <a:latin typeface="Times New Roman"/>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967440" y="1158480"/>
            <a:ext cx="4939560" cy="3411720"/>
          </a:xfrm>
          <a:prstGeom prst="rect">
            <a:avLst/>
          </a:prstGeom>
          <a:noFill/>
          <a:ln>
            <a:noFill/>
          </a:ln>
        </p:spPr>
        <p:style>
          <a:lnRef idx="2"/>
          <a:fillRef idx="0"/>
          <a:effectRef idx="0"/>
          <a:fontRef idx="minor"/>
        </p:style>
        <p:txBody>
          <a:bodyPr lIns="90000" rIns="90000" tIns="45000" bIns="45000">
            <a:spAutoFit/>
          </a:bodyPr>
          <a:p>
            <a:pPr>
              <a:lnSpc>
                <a:spcPct val="100000"/>
              </a:lnSpc>
            </a:pPr>
            <a:r>
              <a:rPr b="1" lang="en-US" sz="2800" spc="-1" strike="noStrike">
                <a:solidFill>
                  <a:srgbClr val="1f4e79"/>
                </a:solidFill>
                <a:latin typeface="Calibri"/>
              </a:rPr>
              <a:t>Plot and Data shows that :</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14% loans were charged off out of total loan issued.</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83% loans were fully paid out of total loan issued.</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Fully Paid       82.96 %</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Charged Off   14.17 %</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Current           02.87 %</a:t>
            </a:r>
            <a:endParaRPr b="0" lang="en-IN" sz="1800" spc="-1" strike="noStrike">
              <a:latin typeface="Arial"/>
            </a:endParaRPr>
          </a:p>
        </p:txBody>
      </p:sp>
      <p:sp>
        <p:nvSpPr>
          <p:cNvPr id="138" name="CustomShape 2"/>
          <p:cNvSpPr/>
          <p:nvPr/>
        </p:nvSpPr>
        <p:spPr>
          <a:xfrm>
            <a:off x="8120160" y="4224240"/>
            <a:ext cx="4071600" cy="263340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39" name="CustomShape 3"/>
          <p:cNvSpPr/>
          <p:nvPr/>
        </p:nvSpPr>
        <p:spPr>
          <a:xfrm>
            <a:off x="8310600" y="4906800"/>
            <a:ext cx="2837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Lets analyze the loan status those who are charged off due to various other factors </a:t>
            </a:r>
            <a:endParaRPr b="0" lang="en-IN" sz="1800" spc="-1" strike="noStrike">
              <a:latin typeface="Arial"/>
            </a:endParaRPr>
          </a:p>
        </p:txBody>
      </p:sp>
      <p:pic>
        <p:nvPicPr>
          <p:cNvPr id="140" name="Picture 1" descr=""/>
          <p:cNvPicPr/>
          <p:nvPr/>
        </p:nvPicPr>
        <p:blipFill>
          <a:blip r:embed="rId1"/>
          <a:stretch/>
        </p:blipFill>
        <p:spPr>
          <a:xfrm>
            <a:off x="609120" y="1046880"/>
            <a:ext cx="6105240" cy="4800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136520" y="640080"/>
            <a:ext cx="9313560" cy="510480"/>
          </a:xfrm>
          <a:prstGeom prst="rect">
            <a:avLst/>
          </a:prstGeom>
          <a:noFill/>
          <a:ln>
            <a:noFill/>
          </a:ln>
        </p:spPr>
        <p:txBody>
          <a:bodyPr anchor="ctr">
            <a:normAutofit fontScale="74000"/>
          </a:bodyPr>
          <a:p>
            <a:pPr>
              <a:lnSpc>
                <a:spcPct val="90000"/>
              </a:lnSpc>
            </a:pPr>
            <a:r>
              <a:rPr b="1" lang="en-US" sz="2800" spc="-1" strike="noStrike">
                <a:solidFill>
                  <a:srgbClr val="1f4e79"/>
                </a:solidFill>
                <a:latin typeface="Calibri"/>
              </a:rPr>
              <a:t>Purpose of Loans</a:t>
            </a:r>
            <a:r>
              <a:rPr b="0" lang="en-US" sz="4000" spc="-1" strike="noStrike">
                <a:solidFill>
                  <a:srgbClr val="000000"/>
                </a:solidFill>
                <a:latin typeface="Times New Roman"/>
              </a:rPr>
              <a:t>:</a:t>
            </a:r>
            <a:endParaRPr b="0" lang="en-US" sz="4000" spc="-1" strike="noStrike">
              <a:solidFill>
                <a:srgbClr val="000000"/>
              </a:solidFill>
              <a:latin typeface="Calibri"/>
            </a:endParaRPr>
          </a:p>
        </p:txBody>
      </p:sp>
      <p:pic>
        <p:nvPicPr>
          <p:cNvPr id="142" name="Content Placeholder 3" descr=""/>
          <p:cNvPicPr/>
          <p:nvPr/>
        </p:nvPicPr>
        <p:blipFill>
          <a:blip r:embed="rId1"/>
          <a:stretch/>
        </p:blipFill>
        <p:spPr>
          <a:xfrm>
            <a:off x="0" y="1496160"/>
            <a:ext cx="8654760" cy="5361480"/>
          </a:xfrm>
          <a:prstGeom prst="rect">
            <a:avLst/>
          </a:prstGeom>
          <a:ln>
            <a:noFill/>
          </a:ln>
        </p:spPr>
      </p:pic>
      <p:sp>
        <p:nvSpPr>
          <p:cNvPr id="143" name="CustomShape 2"/>
          <p:cNvSpPr/>
          <p:nvPr/>
        </p:nvSpPr>
        <p:spPr>
          <a:xfrm>
            <a:off x="8655120" y="1496160"/>
            <a:ext cx="3184200" cy="7313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f4e79"/>
                </a:solidFill>
                <a:latin typeface="Calibri"/>
              </a:rPr>
              <a:t>Purpose of Loans:</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Most of the loans were taken for the purpose of debt consolidation &amp; paying credit card bill.</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Number of charged off count also high too for these loans.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2000" spc="-1" strike="noStrike">
                <a:solidFill>
                  <a:srgbClr val="1f4e79"/>
                </a:solidFill>
                <a:latin typeface="Calibri"/>
              </a:rPr>
              <a:t>Loan Purpose Percentage: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debt_consolidation   46.93%</a:t>
            </a:r>
            <a:endParaRPr b="0" lang="en-IN" sz="18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credit_card                 12.92%</a:t>
            </a:r>
            <a:endParaRPr b="0" lang="en-IN" sz="18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other                           10.05%</a:t>
            </a:r>
            <a:endParaRPr b="0" lang="en-IN" sz="18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home_improvement   7.49%</a:t>
            </a:r>
            <a:endParaRPr b="0" lang="en-IN" sz="18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major_purchase           5.51%</a:t>
            </a:r>
            <a:endParaRPr b="0" lang="en-IN" sz="1800" spc="-1" strike="noStrike">
              <a:latin typeface="Arial"/>
            </a:endParaRPr>
          </a:p>
          <a:p>
            <a:pPr marL="285840" indent="-285480">
              <a:lnSpc>
                <a:spcPct val="100000"/>
              </a:lnSpc>
              <a:buClr>
                <a:srgbClr val="1f4e79"/>
              </a:buClr>
              <a:buFont typeface="Wingdings" charset="2"/>
              <a:buChar char=""/>
            </a:pPr>
            <a:r>
              <a:rPr b="1" lang="en-US" sz="1800" spc="-1" strike="noStrike">
                <a:solidFill>
                  <a:srgbClr val="1f4e79"/>
                </a:solidFill>
                <a:latin typeface="Calibri"/>
              </a:rPr>
              <a:t>small_business             4.60%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Content Placeholder 3" descr=""/>
          <p:cNvPicPr/>
          <p:nvPr/>
        </p:nvPicPr>
        <p:blipFill>
          <a:blip r:embed="rId1"/>
          <a:stretch/>
        </p:blipFill>
        <p:spPr>
          <a:xfrm>
            <a:off x="140400" y="1004400"/>
            <a:ext cx="5653440" cy="3425400"/>
          </a:xfrm>
          <a:prstGeom prst="rect">
            <a:avLst/>
          </a:prstGeom>
          <a:ln>
            <a:noFill/>
          </a:ln>
        </p:spPr>
      </p:pic>
      <p:sp>
        <p:nvSpPr>
          <p:cNvPr id="145" name="CustomShape 1"/>
          <p:cNvSpPr/>
          <p:nvPr/>
        </p:nvSpPr>
        <p:spPr>
          <a:xfrm>
            <a:off x="5794200" y="1004400"/>
            <a:ext cx="6054120" cy="261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 </a:t>
            </a:r>
            <a:r>
              <a:rPr b="1" lang="en-US" sz="2000" spc="-1" strike="noStrike">
                <a:solidFill>
                  <a:srgbClr val="1f4e79"/>
                </a:solidFill>
                <a:latin typeface="Calibri"/>
              </a:rPr>
              <a:t>Purpose of Loans v/s Loan charged off Proportion :</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Small Business applicants have high chances of getting charged off.</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Renewable energy &amp; Educational purpose have changed off proportion high as compare to other categories. </a:t>
            </a:r>
            <a:endParaRPr b="0" lang="en-IN" sz="1800" spc="-1" strike="noStrike">
              <a:latin typeface="Arial"/>
            </a:endParaRPr>
          </a:p>
        </p:txBody>
      </p:sp>
      <p:pic>
        <p:nvPicPr>
          <p:cNvPr id="146" name="Picture 5" descr=""/>
          <p:cNvPicPr/>
          <p:nvPr/>
        </p:nvPicPr>
        <p:blipFill>
          <a:blip r:embed="rId2"/>
          <a:stretch/>
        </p:blipFill>
        <p:spPr>
          <a:xfrm>
            <a:off x="5975640" y="3464280"/>
            <a:ext cx="6215760" cy="3393360"/>
          </a:xfrm>
          <a:prstGeom prst="rect">
            <a:avLst/>
          </a:prstGeom>
          <a:ln>
            <a:noFill/>
          </a:ln>
        </p:spPr>
      </p:pic>
      <p:sp>
        <p:nvSpPr>
          <p:cNvPr id="147" name="CustomShape 2"/>
          <p:cNvSpPr/>
          <p:nvPr/>
        </p:nvSpPr>
        <p:spPr>
          <a:xfrm>
            <a:off x="173520" y="4524840"/>
            <a:ext cx="5407560" cy="28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rPr>
              <a:t> </a:t>
            </a:r>
            <a:endParaRPr b="0" lang="en-IN" sz="1200" spc="-1" strike="noStrike">
              <a:latin typeface="Arial"/>
            </a:endParaRPr>
          </a:p>
          <a:p>
            <a:pPr>
              <a:lnSpc>
                <a:spcPct val="100000"/>
              </a:lnSpc>
            </a:pPr>
            <a:r>
              <a:rPr b="1" lang="en-US" sz="2000" spc="-1" strike="noStrike">
                <a:solidFill>
                  <a:srgbClr val="1f4e79"/>
                </a:solidFill>
                <a:latin typeface="Calibri"/>
              </a:rPr>
              <a:t>Grades  v/s Loan charged off Proportion:</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Grade "A" has very less chances of charged off.</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Grade "F" and "G" have very high chances of charged off.</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Chances of charged of is increasing with grade moving from "A" towards "G"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157080" y="1105200"/>
            <a:ext cx="534384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1f4e79"/>
                </a:solidFill>
                <a:latin typeface="Calibri"/>
              </a:rPr>
              <a:t>Derogatory Record v/s Loan charged off Proportion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A derogatory item is an entry that may be considered negative by lenders because it indicates risk and hurts your ability to qualify for credit or other services.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Those who already have Derogatory Public Record value as 1 or 2 have higher charged off chances than others.</a:t>
            </a:r>
            <a:endParaRPr b="0" lang="en-IN" sz="1800" spc="-1" strike="noStrike">
              <a:latin typeface="Arial"/>
            </a:endParaRPr>
          </a:p>
          <a:p>
            <a:pPr>
              <a:lnSpc>
                <a:spcPct val="100000"/>
              </a:lnSpc>
            </a:pPr>
            <a:endParaRPr b="0" lang="en-IN" sz="1800" spc="-1" strike="noStrike">
              <a:latin typeface="Arial"/>
            </a:endParaRPr>
          </a:p>
        </p:txBody>
      </p:sp>
      <p:pic>
        <p:nvPicPr>
          <p:cNvPr id="149" name="Picture 7" descr=""/>
          <p:cNvPicPr/>
          <p:nvPr/>
        </p:nvPicPr>
        <p:blipFill>
          <a:blip r:embed="rId1"/>
          <a:stretch/>
        </p:blipFill>
        <p:spPr>
          <a:xfrm>
            <a:off x="6428160" y="3683520"/>
            <a:ext cx="5491080" cy="2974680"/>
          </a:xfrm>
          <a:prstGeom prst="rect">
            <a:avLst/>
          </a:prstGeom>
          <a:ln>
            <a:noFill/>
          </a:ln>
        </p:spPr>
      </p:pic>
      <p:sp>
        <p:nvSpPr>
          <p:cNvPr id="150" name="CustomShape 2"/>
          <p:cNvSpPr/>
          <p:nvPr/>
        </p:nvSpPr>
        <p:spPr>
          <a:xfrm>
            <a:off x="590760" y="4305960"/>
            <a:ext cx="5294520" cy="2558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1f4e79"/>
                </a:solidFill>
                <a:latin typeface="Calibri"/>
              </a:rPr>
              <a:t>Bankruptcy Records v/s Loan charged off Proportion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Higher the public bankruptcy record greater </a:t>
            </a:r>
            <a:endParaRPr b="0" lang="en-IN" sz="1800" spc="-1" strike="noStrike">
              <a:latin typeface="Arial"/>
            </a:endParaRPr>
          </a:p>
          <a:p>
            <a:pPr>
              <a:lnSpc>
                <a:spcPct val="100000"/>
              </a:lnSpc>
            </a:pPr>
            <a:r>
              <a:rPr b="0" lang="en-US" sz="1800" spc="-1" strike="noStrike">
                <a:solidFill>
                  <a:srgbClr val="1f4e79"/>
                </a:solidFill>
                <a:latin typeface="Calibri"/>
              </a:rPr>
              <a:t>     </a:t>
            </a:r>
            <a:r>
              <a:rPr b="0" lang="en-US" sz="1800" spc="-1" strike="noStrike">
                <a:solidFill>
                  <a:srgbClr val="1f4e79"/>
                </a:solidFill>
                <a:latin typeface="Calibri"/>
              </a:rPr>
              <a:t>the Charged Off proportion.</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Not known is the column for which we don't have any information about borrower.</a:t>
            </a:r>
            <a:endParaRPr b="0" lang="en-IN" sz="1800" spc="-1" strike="noStrike">
              <a:latin typeface="Arial"/>
            </a:endParaRPr>
          </a:p>
        </p:txBody>
      </p:sp>
      <p:pic>
        <p:nvPicPr>
          <p:cNvPr id="151" name="Content Placeholder 6" descr=""/>
          <p:cNvPicPr/>
          <p:nvPr/>
        </p:nvPicPr>
        <p:blipFill>
          <a:blip r:embed="rId2"/>
          <a:stretch/>
        </p:blipFill>
        <p:spPr>
          <a:xfrm>
            <a:off x="137880" y="857880"/>
            <a:ext cx="6018840" cy="3224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637240" y="2973960"/>
            <a:ext cx="914040" cy="914040"/>
          </a:xfrm>
          <a:prstGeom prst="rect">
            <a:avLst/>
          </a:prstGeom>
          <a:noFill/>
          <a:ln>
            <a:noFill/>
          </a:ln>
        </p:spPr>
        <p:style>
          <a:lnRef idx="0"/>
          <a:fillRef idx="0"/>
          <a:effectRef idx="0"/>
          <a:fontRef idx="minor"/>
        </p:style>
      </p:sp>
      <p:sp>
        <p:nvSpPr>
          <p:cNvPr id="153" name="CustomShape 2"/>
          <p:cNvSpPr/>
          <p:nvPr/>
        </p:nvSpPr>
        <p:spPr>
          <a:xfrm>
            <a:off x="6729120" y="4554360"/>
            <a:ext cx="5093280" cy="234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f4e79"/>
                </a:solidFill>
                <a:latin typeface="Calibri"/>
              </a:rPr>
              <a:t>Purpose of Loan v/s  Amount applied for Loan:</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Most of the loan amounts are big for small business purpose among all purposes.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While the Debt consolidation is second and Credit card is third.</a:t>
            </a:r>
            <a:endParaRPr b="0" lang="en-IN" sz="1800" spc="-1" strike="noStrike">
              <a:latin typeface="Arial"/>
            </a:endParaRPr>
          </a:p>
        </p:txBody>
      </p:sp>
      <p:pic>
        <p:nvPicPr>
          <p:cNvPr id="154" name="Picture 9" descr=""/>
          <p:cNvPicPr/>
          <p:nvPr/>
        </p:nvPicPr>
        <p:blipFill>
          <a:blip r:embed="rId1"/>
          <a:stretch/>
        </p:blipFill>
        <p:spPr>
          <a:xfrm>
            <a:off x="291240" y="3481560"/>
            <a:ext cx="6323400" cy="3135600"/>
          </a:xfrm>
          <a:prstGeom prst="rect">
            <a:avLst/>
          </a:prstGeom>
          <a:ln>
            <a:noFill/>
          </a:ln>
        </p:spPr>
      </p:pic>
      <p:sp>
        <p:nvSpPr>
          <p:cNvPr id="155" name="CustomShape 3"/>
          <p:cNvSpPr/>
          <p:nvPr/>
        </p:nvSpPr>
        <p:spPr>
          <a:xfrm>
            <a:off x="291240" y="1335960"/>
            <a:ext cx="6210000" cy="234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f4e79"/>
                </a:solidFill>
                <a:latin typeface="Calibri"/>
              </a:rPr>
              <a:t>Interest Rate v/s Loan charged off Proportion:</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Interest rate more than 16% has good chances of charged off as compared to other category interest rates.</a:t>
            </a:r>
            <a:endParaRPr b="0" lang="en-IN" sz="1800" spc="-1" strike="noStrike">
              <a:latin typeface="Arial"/>
            </a:endParaRPr>
          </a:p>
          <a:p>
            <a:pPr marL="285840" indent="-285480">
              <a:lnSpc>
                <a:spcPct val="100000"/>
              </a:lnSpc>
              <a:buClr>
                <a:srgbClr val="1f4e79"/>
              </a:buClr>
              <a:buFont typeface="Wingdings" charset="2"/>
              <a:buChar char=""/>
            </a:pPr>
            <a:r>
              <a:rPr b="0" lang="en-US" sz="1800" spc="-1" strike="noStrike">
                <a:solidFill>
                  <a:srgbClr val="1f4e79"/>
                </a:solidFill>
                <a:latin typeface="Calibri"/>
              </a:rPr>
              <a:t>Charged off proportion increases when interest rate increases.</a:t>
            </a:r>
            <a:endParaRPr b="0" lang="en-IN" sz="1800" spc="-1" strike="noStrike">
              <a:latin typeface="Arial"/>
            </a:endParaRPr>
          </a:p>
        </p:txBody>
      </p:sp>
      <p:pic>
        <p:nvPicPr>
          <p:cNvPr id="156" name="Content Placeholder 6" descr=""/>
          <p:cNvPicPr/>
          <p:nvPr/>
        </p:nvPicPr>
        <p:blipFill>
          <a:blip r:embed="rId2"/>
          <a:stretch/>
        </p:blipFill>
        <p:spPr>
          <a:xfrm>
            <a:off x="6643080" y="671040"/>
            <a:ext cx="5424120" cy="3385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96360" y="4958280"/>
            <a:ext cx="3931920" cy="1899360"/>
          </a:xfrm>
          <a:prstGeom prst="rect">
            <a:avLst/>
          </a:prstGeom>
          <a:noFill/>
          <a:ln>
            <a:noFill/>
          </a:ln>
        </p:spPr>
        <p:txBody>
          <a:bodyPr>
            <a:normAutofit fontScale="73000"/>
          </a:bodyPr>
          <a:p>
            <a:pPr>
              <a:lnSpc>
                <a:spcPct val="90000"/>
              </a:lnSpc>
              <a:spcBef>
                <a:spcPts val="1001"/>
              </a:spcBef>
              <a:tabLst>
                <a:tab algn="l" pos="0"/>
              </a:tabLst>
            </a:pPr>
            <a:r>
              <a:rPr b="1" lang="en-US" sz="2000" spc="-1" strike="noStrike">
                <a:solidFill>
                  <a:srgbClr val="1f4e79"/>
                </a:solidFill>
                <a:latin typeface="Calibri"/>
              </a:rPr>
              <a:t>Term of Loan v/s Interest Rate:</a:t>
            </a:r>
            <a:endParaRPr b="0" lang="en-US" sz="20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It is clear that average interest rate is higher for 60 months loan term.</a:t>
            </a:r>
            <a:endParaRPr b="0" lang="en-US" sz="1800" spc="-1" strike="noStrike">
              <a:solidFill>
                <a:srgbClr val="000000"/>
              </a:solidFill>
              <a:latin typeface="Times New Roman"/>
            </a:endParaRPr>
          </a:p>
          <a:p>
            <a:pPr marL="228600" indent="-228240">
              <a:lnSpc>
                <a:spcPct val="90000"/>
              </a:lnSpc>
              <a:spcBef>
                <a:spcPts val="1001"/>
              </a:spcBef>
              <a:buClr>
                <a:srgbClr val="1f4e79"/>
              </a:buClr>
              <a:buFont typeface="Wingdings" charset="2"/>
              <a:buChar char=""/>
              <a:tabLst>
                <a:tab algn="l" pos="0"/>
              </a:tabLst>
            </a:pPr>
            <a:r>
              <a:rPr b="0" lang="en-US" sz="1800" spc="-1" strike="noStrike">
                <a:solidFill>
                  <a:srgbClr val="1f4e79"/>
                </a:solidFill>
                <a:latin typeface="Calibri"/>
              </a:rPr>
              <a:t>Most of the loans issued for longer term had higher interest rates for repayment.</a:t>
            </a:r>
            <a:endParaRPr b="0" lang="en-US" sz="1800" spc="-1" strike="noStrike">
              <a:solidFill>
                <a:srgbClr val="000000"/>
              </a:solidFill>
              <a:latin typeface="Times New Roman"/>
            </a:endParaRPr>
          </a:p>
        </p:txBody>
      </p:sp>
      <p:pic>
        <p:nvPicPr>
          <p:cNvPr id="158" name="Picture 1" descr=""/>
          <p:cNvPicPr/>
          <p:nvPr/>
        </p:nvPicPr>
        <p:blipFill>
          <a:blip r:embed="rId1"/>
          <a:stretch/>
        </p:blipFill>
        <p:spPr>
          <a:xfrm>
            <a:off x="396360" y="1004760"/>
            <a:ext cx="4418640" cy="3620880"/>
          </a:xfrm>
          <a:prstGeom prst="rect">
            <a:avLst/>
          </a:prstGeom>
          <a:ln>
            <a:noFill/>
          </a:ln>
        </p:spPr>
      </p:pic>
      <p:pic>
        <p:nvPicPr>
          <p:cNvPr id="159" name="Picture 4" descr=""/>
          <p:cNvPicPr/>
          <p:nvPr/>
        </p:nvPicPr>
        <p:blipFill>
          <a:blip r:embed="rId2"/>
          <a:stretch/>
        </p:blipFill>
        <p:spPr>
          <a:xfrm>
            <a:off x="4906800" y="3296880"/>
            <a:ext cx="7044480" cy="3560760"/>
          </a:xfrm>
          <a:prstGeom prst="rect">
            <a:avLst/>
          </a:prstGeom>
          <a:ln>
            <a:noFill/>
          </a:ln>
        </p:spPr>
      </p:pic>
      <p:sp>
        <p:nvSpPr>
          <p:cNvPr id="160" name="CustomShape 2"/>
          <p:cNvSpPr/>
          <p:nvPr/>
        </p:nvSpPr>
        <p:spPr>
          <a:xfrm>
            <a:off x="4815360" y="1365840"/>
            <a:ext cx="7135920" cy="231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1f4e79"/>
                </a:solidFill>
                <a:latin typeface="Calibri"/>
              </a:rPr>
              <a:t>Grades v/s Interest Rate:</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A-grade is a top letter grade for a lender to assign to a borrower.</a:t>
            </a:r>
            <a:endParaRPr b="0" lang="en-IN" sz="18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The higher the borrower's credit grade, the lower the interest rate offered to that borrower on a loan.</a:t>
            </a:r>
            <a:endParaRPr b="0" lang="en-IN" sz="1800" spc="-1" strike="noStrike">
              <a:latin typeface="Arial"/>
            </a:endParaRPr>
          </a:p>
          <a:p>
            <a:pPr marL="285840" indent="-285480">
              <a:lnSpc>
                <a:spcPct val="100000"/>
              </a:lnSpc>
              <a:buClr>
                <a:srgbClr val="1f4e79"/>
              </a:buClr>
              <a:buFont typeface="Wingdings" charset="2"/>
              <a:buChar char=""/>
            </a:pPr>
            <a:r>
              <a:rPr b="0" lang="en-IN" sz="1800" spc="-1" strike="noStrike">
                <a:solidFill>
                  <a:srgbClr val="1f4e79"/>
                </a:solidFill>
                <a:latin typeface="Calibri"/>
              </a:rPr>
              <a:t>It is clear that interest rate is increasing with grades moving from A to F.</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729</TotalTime>
  <Application>LibreOffice/6.4.7.2$Linux_X86_64 LibreOffice_project/40$Build-2</Application>
  <Words>1043</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2023-09-06T11:23:04Z</dcterms:modified>
  <cp:revision>96</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