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5"/>
  </p:notesMasterIdLst>
  <p:sldIdLst>
    <p:sldId id="257" r:id="rId2"/>
    <p:sldId id="298" r:id="rId3"/>
    <p:sldId id="299" r:id="rId4"/>
    <p:sldId id="302" r:id="rId5"/>
    <p:sldId id="303" r:id="rId6"/>
    <p:sldId id="275" r:id="rId7"/>
    <p:sldId id="297" r:id="rId8"/>
    <p:sldId id="309" r:id="rId9"/>
    <p:sldId id="306" r:id="rId10"/>
    <p:sldId id="310" r:id="rId11"/>
    <p:sldId id="307" r:id="rId12"/>
    <p:sldId id="308" r:id="rId13"/>
    <p:sldId id="29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1/30/2020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7</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1/30/2020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1/30/2020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1/30/2020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1/30/2020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1/30/2020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1/30/2020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1/30/2020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1/30/2020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1/30/2020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1/30/2020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1/30/2020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1/30/2020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1/30/2020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1/30/2020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1/30/2020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485528"/>
          </a:xfrm>
        </p:spPr>
        <p:txBody>
          <a:bodyPr/>
          <a:lstStyle/>
          <a:p>
            <a:pPr algn="ctr"/>
            <a:r>
              <a:rPr lang="en-US" sz="2400" b="1" dirty="0" smtClean="0">
                <a:latin typeface="Times New Roman" pitchFamily="18" charset="0"/>
                <a:cs typeface="Times New Roman" pitchFamily="18" charset="0"/>
              </a:rPr>
              <a:t> UNDERSTANDING SHORT TEXTS THROUGH        SEMANTIC ENRICHMENT AND SEMANTIC HASHING</a:t>
            </a:r>
            <a:endParaRPr lang="en-IN" sz="24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147" name="Subtitle 4"/>
          <p:cNvSpPr>
            <a:spLocks noGrp="1"/>
          </p:cNvSpPr>
          <p:nvPr>
            <p:ph type="subTitle" idx="1"/>
          </p:nvPr>
        </p:nvSpPr>
        <p:spPr>
          <a:xfrm>
            <a:off x="179512" y="3933056"/>
            <a:ext cx="8964488" cy="1858144"/>
          </a:xfrm>
        </p:spPr>
        <p:txBody>
          <a:bodyPr>
            <a:normAutofit/>
          </a:bodyPr>
          <a:lstStyle/>
          <a:p>
            <a:pPr algn="just" eaLnBrk="1" hangingPunct="1"/>
            <a:r>
              <a:rPr lang="en-US" sz="1600" b="1" dirty="0" smtClean="0">
                <a:latin typeface="Times New Roman" pitchFamily="18" charset="0"/>
                <a:cs typeface="Times New Roman" pitchFamily="18" charset="0"/>
              </a:rPr>
              <a:t>Batch No: B-09				      Project Guide:</a:t>
            </a:r>
          </a:p>
          <a:p>
            <a:pPr algn="just"/>
            <a:r>
              <a:rPr lang="en-US" sz="1600" dirty="0" err="1" smtClean="0">
                <a:latin typeface="Times New Roman" pitchFamily="18" charset="0"/>
                <a:cs typeface="Times New Roman" pitchFamily="18" charset="0"/>
              </a:rPr>
              <a:t>Ramya</a:t>
            </a:r>
            <a:r>
              <a:rPr lang="en-US" sz="1600" dirty="0" smtClean="0">
                <a:latin typeface="Times New Roman" pitchFamily="18" charset="0"/>
                <a:cs typeface="Times New Roman" pitchFamily="18" charset="0"/>
              </a:rPr>
              <a:t> S	                          	(164G1A0575)          Mr. T. Murali Krishna </a:t>
            </a:r>
            <a:r>
              <a:rPr lang="en-US" sz="1600" baseline="-25000" dirty="0" smtClean="0">
                <a:latin typeface="Times New Roman" pitchFamily="18" charset="0"/>
                <a:cs typeface="Times New Roman" pitchFamily="18" charset="0"/>
              </a:rPr>
              <a:t>MCA, M. Phil, M. Tech, (PhD)</a:t>
            </a:r>
          </a:p>
          <a:p>
            <a:pPr algn="just"/>
            <a:r>
              <a:rPr lang="en-US" sz="1600" dirty="0" err="1" smtClean="0">
                <a:latin typeface="Times New Roman" pitchFamily="18" charset="0"/>
                <a:cs typeface="Times New Roman" pitchFamily="18" charset="0"/>
              </a:rPr>
              <a:t>Rekha</a:t>
            </a:r>
            <a:r>
              <a:rPr lang="en-US" sz="1600" dirty="0" smtClean="0">
                <a:latin typeface="Times New Roman" pitchFamily="18" charset="0"/>
                <a:cs typeface="Times New Roman" pitchFamily="18" charset="0"/>
              </a:rPr>
              <a:t> G	      	           	(164G1A0579)                                          Assistant professor </a:t>
            </a:r>
          </a:p>
          <a:p>
            <a:pPr algn="just"/>
            <a:r>
              <a:rPr lang="en-US" sz="1600" dirty="0" err="1" smtClean="0">
                <a:latin typeface="Times New Roman" pitchFamily="18" charset="0"/>
                <a:cs typeface="Times New Roman" pitchFamily="18" charset="0"/>
              </a:rPr>
              <a:t>Ramya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Sai</a:t>
            </a:r>
            <a:r>
              <a:rPr lang="en-US" sz="1600" dirty="0" smtClean="0">
                <a:latin typeface="Times New Roman" pitchFamily="18" charset="0"/>
                <a:cs typeface="Times New Roman" pitchFamily="18" charset="0"/>
              </a:rPr>
              <a:t>  N                         	(164G1A0576 ) </a:t>
            </a:r>
          </a:p>
          <a:p>
            <a:pPr algn="just"/>
            <a:r>
              <a:rPr lang="en-US" sz="1600" dirty="0" err="1" smtClean="0">
                <a:latin typeface="Times New Roman" pitchFamily="18" charset="0"/>
                <a:cs typeface="Times New Roman" pitchFamily="18" charset="0"/>
              </a:rPr>
              <a:t>Sai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kiran</a:t>
            </a:r>
            <a:r>
              <a:rPr lang="en-US" sz="1600" dirty="0" smtClean="0">
                <a:latin typeface="Times New Roman" pitchFamily="18" charset="0"/>
                <a:cs typeface="Times New Roman" pitchFamily="18" charset="0"/>
              </a:rPr>
              <a:t> K               	           	(164G1A0586)</a:t>
            </a:r>
          </a:p>
          <a:p>
            <a:pPr algn="just"/>
            <a:r>
              <a:rPr lang="en-IN" sz="1600" dirty="0" smtClean="0">
                <a:latin typeface="Times New Roman" pitchFamily="18" charset="0"/>
                <a:cs typeface="Times New Roman" pitchFamily="18" charset="0"/>
              </a:rPr>
              <a:t>Rama Mohan </a:t>
            </a:r>
            <a:r>
              <a:rPr lang="en-IN" sz="1600" dirty="0" err="1" smtClean="0">
                <a:latin typeface="Times New Roman" pitchFamily="18" charset="0"/>
                <a:cs typeface="Times New Roman" pitchFamily="18" charset="0"/>
              </a:rPr>
              <a:t>Chowdary</a:t>
            </a:r>
            <a:r>
              <a:rPr lang="en-IN" sz="1600" dirty="0" smtClean="0">
                <a:latin typeface="Times New Roman" pitchFamily="18" charset="0"/>
                <a:cs typeface="Times New Roman" pitchFamily="18" charset="0"/>
              </a:rPr>
              <a:t> K    	(</a:t>
            </a:r>
            <a:r>
              <a:rPr lang="en-US" sz="1600" dirty="0" smtClean="0">
                <a:latin typeface="Times New Roman" pitchFamily="18" charset="0"/>
                <a:cs typeface="Times New Roman" pitchFamily="18" charset="0"/>
              </a:rPr>
              <a:t>164G1A0574</a:t>
            </a:r>
            <a:r>
              <a:rPr lang="en-IN" sz="1600" dirty="0" smtClean="0">
                <a:latin typeface="Times New Roman" pitchFamily="18" charset="0"/>
                <a:cs typeface="Times New Roman" pitchFamily="18" charset="0"/>
              </a:rPr>
              <a:t>)</a:t>
            </a:r>
          </a:p>
          <a:p>
            <a:pPr algn="just"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graphicFrame>
        <p:nvGraphicFramePr>
          <p:cNvPr id="5" name="Content Placeholder 4"/>
          <p:cNvGraphicFramePr>
            <a:graphicFrameLocks noGrp="1"/>
          </p:cNvGraphicFramePr>
          <p:nvPr>
            <p:ph idx="1"/>
          </p:nvPr>
        </p:nvGraphicFramePr>
        <p:xfrm>
          <a:off x="457200" y="1600200"/>
          <a:ext cx="8229600" cy="4026605"/>
        </p:xfrm>
        <a:graphic>
          <a:graphicData uri="http://schemas.openxmlformats.org/drawingml/2006/table">
            <a:tbl>
              <a:tblPr firstRow="1" bandRow="1">
                <a:tableStyleId>{5C22544A-7EE6-4342-B048-85BDC9FD1C3A}</a:tableStyleId>
              </a:tblPr>
              <a:tblGrid>
                <a:gridCol w="4114800"/>
                <a:gridCol w="4114800"/>
              </a:tblGrid>
              <a:tr h="549289">
                <a:tc>
                  <a:txBody>
                    <a:bodyPr/>
                    <a:lstStyle/>
                    <a:p>
                      <a:r>
                        <a:rPr lang="en-US" dirty="0" smtClean="0"/>
                        <a:t>                         TASK</a:t>
                      </a:r>
                      <a:endParaRPr lang="en-US" dirty="0"/>
                    </a:p>
                  </a:txBody>
                  <a:tcPr/>
                </a:tc>
                <a:tc>
                  <a:txBody>
                    <a:bodyPr/>
                    <a:lstStyle/>
                    <a:p>
                      <a:r>
                        <a:rPr lang="en-US" dirty="0" smtClean="0"/>
                        <a:t>                            DATE</a:t>
                      </a:r>
                      <a:endParaRPr lang="en-US" dirty="0"/>
                    </a:p>
                  </a:txBody>
                  <a:tcPr/>
                </a:tc>
              </a:tr>
              <a:tr h="549289">
                <a:tc>
                  <a:txBody>
                    <a:bodyPr/>
                    <a:lstStyle/>
                    <a:p>
                      <a:r>
                        <a:rPr lang="en-US" dirty="0" smtClean="0"/>
                        <a:t>Software</a:t>
                      </a:r>
                      <a:r>
                        <a:rPr lang="en-US" baseline="0" dirty="0" smtClean="0"/>
                        <a:t> Installation and Requirement gathering.</a:t>
                      </a:r>
                      <a:endParaRPr lang="en-US" dirty="0"/>
                    </a:p>
                  </a:txBody>
                  <a:tcPr/>
                </a:tc>
                <a:tc>
                  <a:txBody>
                    <a:bodyPr/>
                    <a:lstStyle/>
                    <a:p>
                      <a:r>
                        <a:rPr lang="en-US" dirty="0" smtClean="0"/>
                        <a:t>15-01-2020</a:t>
                      </a:r>
                      <a:endParaRPr lang="en-US" dirty="0"/>
                    </a:p>
                  </a:txBody>
                  <a:tcPr/>
                </a:tc>
              </a:tr>
              <a:tr h="549289">
                <a:tc>
                  <a:txBody>
                    <a:bodyPr/>
                    <a:lstStyle/>
                    <a:p>
                      <a:r>
                        <a:rPr lang="en-US" dirty="0" smtClean="0"/>
                        <a:t>Analysis</a:t>
                      </a:r>
                      <a:r>
                        <a:rPr lang="en-US" baseline="0" dirty="0" smtClean="0"/>
                        <a:t> and Design</a:t>
                      </a:r>
                      <a:endParaRPr lang="en-US" dirty="0"/>
                    </a:p>
                  </a:txBody>
                  <a:tcPr/>
                </a:tc>
                <a:tc>
                  <a:txBody>
                    <a:bodyPr/>
                    <a:lstStyle/>
                    <a:p>
                      <a:r>
                        <a:rPr lang="en-US" dirty="0" smtClean="0"/>
                        <a:t>09-02-2020</a:t>
                      </a:r>
                      <a:endParaRPr lang="en-US" dirty="0"/>
                    </a:p>
                  </a:txBody>
                  <a:tcPr/>
                </a:tc>
              </a:tr>
              <a:tr h="549289">
                <a:tc>
                  <a:txBody>
                    <a:bodyPr/>
                    <a:lstStyle/>
                    <a:p>
                      <a:r>
                        <a:rPr lang="en-US" dirty="0" smtClean="0"/>
                        <a:t>Coding</a:t>
                      </a:r>
                      <a:endParaRPr lang="en-US" dirty="0"/>
                    </a:p>
                  </a:txBody>
                  <a:tcPr/>
                </a:tc>
                <a:tc>
                  <a:txBody>
                    <a:bodyPr/>
                    <a:lstStyle/>
                    <a:p>
                      <a:r>
                        <a:rPr lang="en-US" dirty="0" smtClean="0"/>
                        <a:t>28-02-2020</a:t>
                      </a:r>
                      <a:endParaRPr lang="en-US" dirty="0"/>
                    </a:p>
                  </a:txBody>
                  <a:tcPr/>
                </a:tc>
              </a:tr>
              <a:tr h="549289">
                <a:tc>
                  <a:txBody>
                    <a:bodyPr/>
                    <a:lstStyle/>
                    <a:p>
                      <a:r>
                        <a:rPr lang="en-US" dirty="0" smtClean="0"/>
                        <a:t>Implementation</a:t>
                      </a:r>
                      <a:endParaRPr lang="en-US" dirty="0"/>
                    </a:p>
                  </a:txBody>
                  <a:tcPr/>
                </a:tc>
                <a:tc>
                  <a:txBody>
                    <a:bodyPr/>
                    <a:lstStyle/>
                    <a:p>
                      <a:r>
                        <a:rPr lang="en-US" dirty="0" smtClean="0"/>
                        <a:t>05-03-2020</a:t>
                      </a:r>
                      <a:endParaRPr lang="en-US" dirty="0"/>
                    </a:p>
                  </a:txBody>
                  <a:tcPr/>
                </a:tc>
              </a:tr>
              <a:tr h="54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Testing</a:t>
                      </a:r>
                      <a:endParaRPr lang="en-US" dirty="0" smtClean="0"/>
                    </a:p>
                  </a:txBody>
                  <a:tcPr/>
                </a:tc>
                <a:tc>
                  <a:txBody>
                    <a:bodyPr/>
                    <a:lstStyle/>
                    <a:p>
                      <a:r>
                        <a:rPr lang="en-US" dirty="0" smtClean="0"/>
                        <a:t>20-03-2020</a:t>
                      </a:r>
                      <a:endParaRPr lang="en-US" dirty="0"/>
                    </a:p>
                  </a:txBody>
                  <a:tcPr/>
                </a:tc>
              </a:tr>
              <a:tr h="54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Documentation and Verification</a:t>
                      </a:r>
                    </a:p>
                    <a:p>
                      <a:endParaRPr lang="en-US" dirty="0"/>
                    </a:p>
                  </a:txBody>
                  <a:tcPr/>
                </a:tc>
                <a:tc>
                  <a:txBody>
                    <a:bodyPr/>
                    <a:lstStyle/>
                    <a:p>
                      <a:r>
                        <a:rPr lang="en-US" dirty="0" smtClean="0"/>
                        <a:t>05-04-2020</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Hardware and Software Requirements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95536" y="1196752"/>
            <a:ext cx="8291264" cy="4934173"/>
          </a:xfrm>
        </p:spPr>
        <p:txBody>
          <a:bodyPr/>
          <a:lstStyle/>
          <a:p>
            <a:pPr>
              <a:buNone/>
            </a:pPr>
            <a:r>
              <a:rPr lang="en-US" sz="2000" b="1" u="sng" dirty="0" smtClean="0">
                <a:latin typeface="Times New Roman" pitchFamily="18" charset="0"/>
                <a:cs typeface="Times New Roman" pitchFamily="18" charset="0"/>
              </a:rPr>
              <a:t>HARDWARE REQUIREMENTS: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buFont typeface="Wingdings" pitchFamily="2" charset="2"/>
              <a:buChar char="v"/>
            </a:pPr>
            <a:r>
              <a:rPr lang="en-GB" sz="2000" dirty="0" smtClean="0">
                <a:latin typeface="Times New Roman" pitchFamily="18" charset="0"/>
                <a:cs typeface="Times New Roman" pitchFamily="18" charset="0"/>
              </a:rPr>
              <a:t>Processor			: 	Core i3</a:t>
            </a:r>
            <a:endParaRPr lang="en-US" sz="2000" dirty="0" smtClean="0">
              <a:latin typeface="Times New Roman" pitchFamily="18" charset="0"/>
              <a:cs typeface="Times New Roman" pitchFamily="18" charset="0"/>
            </a:endParaRPr>
          </a:p>
          <a:p>
            <a:pPr lvl="0">
              <a:buFont typeface="Wingdings" pitchFamily="2" charset="2"/>
              <a:buChar char="v"/>
            </a:pPr>
            <a:r>
              <a:rPr lang="en-GB" sz="2000" dirty="0" smtClean="0">
                <a:latin typeface="Times New Roman" pitchFamily="18" charset="0"/>
                <a:cs typeface="Times New Roman" pitchFamily="18" charset="0"/>
              </a:rPr>
              <a:t>Hard Disk 			: 	120 GB.</a:t>
            </a:r>
            <a:endParaRPr lang="en-US" sz="2000" dirty="0" smtClean="0">
              <a:latin typeface="Times New Roman" pitchFamily="18" charset="0"/>
              <a:cs typeface="Times New Roman" pitchFamily="18" charset="0"/>
            </a:endParaRPr>
          </a:p>
          <a:p>
            <a:pPr lvl="0">
              <a:buFont typeface="Wingdings" pitchFamily="2" charset="2"/>
              <a:buChar char="v"/>
            </a:pPr>
            <a:r>
              <a:rPr lang="en-GB" sz="2000" dirty="0" smtClean="0">
                <a:latin typeface="Times New Roman" pitchFamily="18" charset="0"/>
                <a:cs typeface="Times New Roman" pitchFamily="18" charset="0"/>
              </a:rPr>
              <a:t>RAM			: 	1GB.</a:t>
            </a:r>
            <a:endParaRPr lang="en-US"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SOFTWARE REQUIREMENTS: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0">
              <a:buFont typeface="Wingdings" pitchFamily="2" charset="2"/>
              <a:buChar char="v"/>
            </a:pPr>
            <a:r>
              <a:rPr lang="en-US" sz="2000" dirty="0" smtClean="0">
                <a:latin typeface="Times New Roman" pitchFamily="18" charset="0"/>
                <a:cs typeface="Times New Roman" pitchFamily="18" charset="0"/>
              </a:rPr>
              <a:t>Operating system 		: 	Windows 7.</a:t>
            </a:r>
          </a:p>
          <a:p>
            <a:pPr lvl="0">
              <a:buFont typeface="Wingdings" pitchFamily="2" charset="2"/>
              <a:buChar char="v"/>
            </a:pPr>
            <a:r>
              <a:rPr lang="en-US" sz="2000" dirty="0" smtClean="0">
                <a:latin typeface="Times New Roman" pitchFamily="18" charset="0"/>
                <a:cs typeface="Times New Roman" pitchFamily="18" charset="0"/>
              </a:rPr>
              <a:t>Coding Language		:	JAVA/J2EE</a:t>
            </a:r>
          </a:p>
          <a:p>
            <a:pPr lvl="0">
              <a:buFont typeface="Wingdings" pitchFamily="2" charset="2"/>
              <a:buChar char="v"/>
            </a:pPr>
            <a:r>
              <a:rPr lang="en-US" sz="2000" dirty="0" smtClean="0">
                <a:latin typeface="Times New Roman" pitchFamily="18" charset="0"/>
                <a:cs typeface="Times New Roman" pitchFamily="18" charset="0"/>
              </a:rPr>
              <a:t>Tool				:	Netbeans 7.2.1</a:t>
            </a:r>
          </a:p>
          <a:p>
            <a:pPr lvl="0">
              <a:buFont typeface="Wingdings" pitchFamily="2" charset="2"/>
              <a:buChar char="v"/>
            </a:pPr>
            <a:r>
              <a:rPr lang="en-US" sz="2000" dirty="0" smtClean="0">
                <a:latin typeface="Times New Roman" pitchFamily="18" charset="0"/>
                <a:cs typeface="Times New Roman" pitchFamily="18" charset="0"/>
              </a:rPr>
              <a:t>Scripting Languages		:	HTML,CSS</a:t>
            </a:r>
          </a:p>
          <a:p>
            <a:pPr lvl="0">
              <a:buFont typeface="Wingdings" pitchFamily="2" charset="2"/>
              <a:buChar char="v"/>
            </a:pPr>
            <a:r>
              <a:rPr lang="en-US" sz="2000" dirty="0" smtClean="0">
                <a:latin typeface="Times New Roman" pitchFamily="18" charset="0"/>
                <a:cs typeface="Times New Roman" pitchFamily="18" charset="0"/>
              </a:rPr>
              <a:t>Database			:	MYSQL</a:t>
            </a:r>
          </a:p>
          <a:p>
            <a:pPr>
              <a:buFont typeface="Wingdings" pitchFamily="2" charset="2"/>
              <a:buChar char="v"/>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dirty="0" smtClean="0"/>
              <a:t>Previous Review (Review 1) Challenges</a:t>
            </a:r>
            <a:endParaRPr lang="en-US" sz="4000" dirty="0"/>
          </a:p>
        </p:txBody>
      </p:sp>
      <p:sp>
        <p:nvSpPr>
          <p:cNvPr id="3" name="Content Placeholder 2"/>
          <p:cNvSpPr>
            <a:spLocks noGrp="1"/>
          </p:cNvSpPr>
          <p:nvPr>
            <p:ph idx="1"/>
          </p:nvPr>
        </p:nvSpPr>
        <p:spPr/>
        <p:txBody>
          <a:bodyPr/>
          <a:lstStyle/>
          <a:p>
            <a:pPr algn="just">
              <a:buFont typeface="Wingdings" pitchFamily="2" charset="2"/>
              <a:buChar char="v"/>
            </a:pPr>
            <a:r>
              <a:rPr lang="en-US" dirty="0" smtClean="0">
                <a:latin typeface="Times New Roman" pitchFamily="18" charset="0"/>
                <a:cs typeface="Times New Roman" pitchFamily="18" charset="0"/>
              </a:rPr>
              <a:t>Why are you using SVM algorithm?</a:t>
            </a:r>
          </a:p>
          <a:p>
            <a:pPr algn="just">
              <a:buFont typeface="Wingdings" pitchFamily="2" charset="2"/>
              <a:buChar char="v"/>
            </a:pPr>
            <a:r>
              <a:rPr lang="en-US" dirty="0" smtClean="0">
                <a:latin typeface="Times New Roman" pitchFamily="18" charset="0"/>
                <a:cs typeface="Times New Roman" pitchFamily="18" charset="0"/>
              </a:rPr>
              <a:t> What is </a:t>
            </a:r>
            <a:r>
              <a:rPr lang="en-US" dirty="0" smtClean="0">
                <a:latin typeface="Times New Roman" pitchFamily="18" charset="0"/>
                <a:cs typeface="Times New Roman" pitchFamily="18" charset="0"/>
              </a:rPr>
              <a:t>the need of semantic enrichment?</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Times New Roman" pitchFamily="18" charset="0"/>
                <a:cs typeface="Times New Roman" pitchFamily="18" charset="0"/>
              </a:rPr>
              <a:t>Understanding short texts retrieval, classification and processing become a very difficult task.</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 The semantic hashing approach encodes the meaning of a text into a compact binary code.</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Thus, to tell if two texts have similar meanings, we only need to check if they have similar codes. </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Times New Roman" pitchFamily="18" charset="0"/>
                <a:cs typeface="Times New Roman" pitchFamily="18" charset="0"/>
              </a:rPr>
              <a:t>The encoding is created by a deep neural network, which is trained on texts. </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 For each term in a short text, we obtain its concepts and co-occurring terms from a database to enrich the short text.</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 We introduce a simplified deep learning network consisting of a 3-layer stacked auto-encoders for semantic hashing.</a:t>
            </a:r>
          </a:p>
          <a:p>
            <a:pPr>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67544" y="332656"/>
            <a:ext cx="8229600" cy="1139825"/>
          </a:xfrm>
        </p:spPr>
        <p:txBody>
          <a:bodyPr/>
          <a:lstStyle/>
          <a:p>
            <a:pPr eaLnBrk="1" hangingPunct="1"/>
            <a:r>
              <a:rPr lang="en-US" sz="4000" dirty="0" smtClean="0">
                <a:latin typeface="Times New Roman" pitchFamily="18" charset="0"/>
                <a:cs typeface="Times New Roman" pitchFamily="18" charset="0"/>
              </a:rPr>
              <a:t> Existing System</a:t>
            </a:r>
          </a:p>
        </p:txBody>
      </p:sp>
      <p:sp>
        <p:nvSpPr>
          <p:cNvPr id="8195" name="Content Placeholder 2"/>
          <p:cNvSpPr>
            <a:spLocks noGrp="1"/>
          </p:cNvSpPr>
          <p:nvPr>
            <p:ph idx="1"/>
          </p:nvPr>
        </p:nvSpPr>
        <p:spPr>
          <a:xfrm>
            <a:off x="381000" y="1600200"/>
            <a:ext cx="8458200" cy="4530725"/>
          </a:xfrm>
        </p:spPr>
        <p:txBody>
          <a:bodyPr/>
          <a:lstStyle/>
          <a:p>
            <a:pPr marL="0" indent="0" algn="just">
              <a:buFont typeface="Wingdings" pitchFamily="2" charset="2"/>
              <a:buChar char="v"/>
            </a:pPr>
            <a:r>
              <a:rPr lang="en-US" sz="2400" dirty="0" smtClean="0">
                <a:latin typeface="Times New Roman" pitchFamily="18" charset="0"/>
                <a:cs typeface="Times New Roman" pitchFamily="18" charset="0"/>
              </a:rPr>
              <a:t>Many applications have been proposed to facilitate short text                              understanding by enriching the short text.</a:t>
            </a:r>
          </a:p>
          <a:p>
            <a:pPr marL="0" indent="0" algn="just">
              <a:buFont typeface="Wingdings" pitchFamily="2" charset="2"/>
              <a:buChar char="v"/>
            </a:pPr>
            <a:endParaRPr lang="en-US" sz="2400" dirty="0" smtClean="0">
              <a:latin typeface="Times New Roman" pitchFamily="18" charset="0"/>
              <a:cs typeface="Times New Roman" pitchFamily="18" charset="0"/>
            </a:endParaRPr>
          </a:p>
          <a:p>
            <a:pPr marL="0" indent="0" algn="just">
              <a:buFont typeface="Wingdings" pitchFamily="2" charset="2"/>
              <a:buChar char="v"/>
            </a:pPr>
            <a:r>
              <a:rPr lang="en-US" sz="2400" dirty="0" smtClean="0">
                <a:latin typeface="Times New Roman" pitchFamily="18" charset="0"/>
                <a:cs typeface="Times New Roman" pitchFamily="18" charset="0"/>
              </a:rPr>
              <a:t>The lack of sufficient statistical information leads to difficulties in effectively measuring similarity, and as a result, many existing text analytics algorithms do not apply to short texts directly.</a:t>
            </a:r>
          </a:p>
          <a:p>
            <a:pPr marL="0" indent="0" algn="just">
              <a:buFont typeface="Wingdings" pitchFamily="2" charset="2"/>
              <a:buChar char="v"/>
            </a:pPr>
            <a:endParaRPr lang="en-US" sz="2400" dirty="0" smtClean="0">
              <a:latin typeface="Times New Roman" pitchFamily="18" charset="0"/>
              <a:cs typeface="Times New Roman" pitchFamily="18" charset="0"/>
            </a:endParaRPr>
          </a:p>
          <a:p>
            <a:pPr marL="0" indent="0" algn="just">
              <a:buFont typeface="Wingdings" pitchFamily="2" charset="2"/>
              <a:buChar char="v"/>
            </a:pPr>
            <a:r>
              <a:rPr lang="en-US" sz="2400" dirty="0" smtClean="0">
                <a:latin typeface="Times New Roman" pitchFamily="18" charset="0"/>
                <a:cs typeface="Times New Roman" pitchFamily="18" charset="0"/>
              </a:rPr>
              <a:t>Semantic hashing models are used for understanding short text.</a:t>
            </a:r>
          </a:p>
          <a:p>
            <a:pPr marL="0" indent="0" algn="just">
              <a:buFont typeface="Wingdings" pitchFamily="2" charset="2"/>
              <a:buChar char="v"/>
            </a:pPr>
            <a:endParaRPr lang="en-US" sz="2400" dirty="0" smtClean="0">
              <a:latin typeface="Times New Roman" pitchFamily="18" charset="0"/>
              <a:cs typeface="Times New Roman" pitchFamily="18" charset="0"/>
            </a:endParaRPr>
          </a:p>
          <a:p>
            <a:pPr marL="0" indent="0" algn="just">
              <a:buFont typeface="Wingdings" pitchFamily="2" charset="2"/>
              <a:buChar char="v"/>
            </a:pPr>
            <a:endParaRPr lang="en-IN"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US" sz="2400" dirty="0" smtClean="0">
                <a:latin typeface="Times New Roman" pitchFamily="18" charset="0"/>
                <a:cs typeface="Times New Roman" pitchFamily="18" charset="0"/>
              </a:rPr>
              <a:t>We present a novel mechanism to semantically enrich short texts with both concepts and co-occurring terms.</a:t>
            </a:r>
          </a:p>
          <a:p>
            <a:pPr algn="just">
              <a:buFont typeface="Wingdings" pitchFamily="2" charset="2"/>
              <a:buChar char="v"/>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For this we use deep neural networks consisting of a 3-layer stacked auto-encoders for semantic hashing.</a:t>
            </a:r>
          </a:p>
          <a:p>
            <a:pPr algn="just">
              <a:buFont typeface="Wingdings" pitchFamily="2" charset="2"/>
              <a:buChar char="v"/>
            </a:pPr>
            <a:endParaRPr lang="en-US" sz="2400" dirty="0" smtClean="0">
              <a:latin typeface="Times New Roman" pitchFamily="18" charset="0"/>
              <a:cs typeface="Times New Roman" pitchFamily="18" charset="0"/>
            </a:endParaRPr>
          </a:p>
          <a:p>
            <a:pPr lvl="0" algn="just">
              <a:buFont typeface="Wingdings" pitchFamily="2" charset="2"/>
              <a:buChar char="v"/>
            </a:pPr>
            <a:r>
              <a:rPr lang="en-US" sz="2400" dirty="0" smtClean="0">
                <a:latin typeface="Times New Roman" pitchFamily="18" charset="0"/>
                <a:cs typeface="Times New Roman" pitchFamily="18" charset="0"/>
              </a:rPr>
              <a:t>We show significant improvements over existing approaches, which confirm that concepts and co-occurring terms effectively enrich short texts, and enable better understanding of them.</a:t>
            </a:r>
          </a:p>
          <a:p>
            <a:pPr>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4000" dirty="0" smtClean="0">
                <a:latin typeface="Times New Roman" pitchFamily="18" charset="0"/>
                <a:cs typeface="Times New Roman" pitchFamily="18" charset="0"/>
              </a:rPr>
              <a:t> Problem Statement</a:t>
            </a:r>
          </a:p>
        </p:txBody>
      </p:sp>
      <p:sp>
        <p:nvSpPr>
          <p:cNvPr id="8195" name="Content Placeholder 2"/>
          <p:cNvSpPr>
            <a:spLocks noGrp="1"/>
          </p:cNvSpPr>
          <p:nvPr>
            <p:ph idx="1"/>
          </p:nvPr>
        </p:nvSpPr>
        <p:spPr>
          <a:xfrm>
            <a:off x="304800" y="1484784"/>
            <a:ext cx="8458200" cy="4646141"/>
          </a:xfrm>
        </p:spPr>
        <p:txBody>
          <a:bodyPr/>
          <a:lstStyle/>
          <a:p>
            <a:pPr algn="just">
              <a:buFont typeface="Wingdings" pitchFamily="2" charset="2"/>
              <a:buChar char="v"/>
            </a:pPr>
            <a:r>
              <a:rPr lang="en-US" sz="2400" dirty="0" smtClean="0">
                <a:latin typeface="Times New Roman" pitchFamily="18" charset="0"/>
                <a:cs typeface="Times New Roman" pitchFamily="18" charset="0"/>
              </a:rPr>
              <a:t>Short texts introduce new challenges to many text related tasks including information retrieval (IR), classification, and clusterings, two short texts that have similar </a:t>
            </a:r>
            <a:r>
              <a:rPr lang="en-US" sz="2400" dirty="0" smtClean="0">
                <a:latin typeface="Times New Roman" pitchFamily="18" charset="0"/>
                <a:cs typeface="Times New Roman" pitchFamily="18" charset="0"/>
              </a:rPr>
              <a:t>meaning </a:t>
            </a:r>
            <a:r>
              <a:rPr lang="en-US" sz="2400" dirty="0" smtClean="0">
                <a:latin typeface="Times New Roman" pitchFamily="18" charset="0"/>
                <a:cs typeface="Times New Roman" pitchFamily="18" charset="0"/>
              </a:rPr>
              <a:t>For example, the meanings of “upcoming apple products” and “new iphone and ipad” are closely related, but they share no common words.</a:t>
            </a:r>
          </a:p>
          <a:p>
            <a:pPr algn="just">
              <a:buFont typeface="Wingdings" pitchFamily="2" charset="2"/>
              <a:buChar char="v"/>
            </a:pPr>
            <a:r>
              <a:rPr lang="en-US" sz="2400" dirty="0" smtClean="0">
                <a:latin typeface="Times New Roman" pitchFamily="18" charset="0"/>
                <a:cs typeface="Times New Roman" pitchFamily="18" charset="0"/>
              </a:rPr>
              <a:t>The word “apple” gives rise to different meanings in “apple product” and “apple tree”. Due to the scarcity of contextual information, these ambiguous words make short texts hard to understand by machines.</a:t>
            </a:r>
            <a:endParaRPr lang="en-IN"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Literature Survey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9552" y="1412776"/>
            <a:ext cx="8229600" cy="5445224"/>
          </a:xfrm>
        </p:spPr>
        <p:txBody>
          <a:bodyPr/>
          <a:lstStyle/>
          <a:p>
            <a:pPr algn="just"/>
            <a:r>
              <a:rPr lang="en-US" sz="2400" dirty="0" smtClean="0">
                <a:latin typeface="Times New Roman" pitchFamily="18" charset="0"/>
                <a:cs typeface="Times New Roman" pitchFamily="18" charset="0"/>
              </a:rPr>
              <a:t>Xuan-Hieu Phan, Le-Minh Nguyen,et.al.,” Learning to Classify Short and Sparse Text &amp; Web with Hidden Topics from Large-scale Data Collections”, April 21-25, 2008 · Beijing, China.</a:t>
            </a:r>
          </a:p>
          <a:p>
            <a:pPr algn="just">
              <a:buNone/>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755576" y="2960562"/>
          <a:ext cx="7920880" cy="3840480"/>
        </p:xfrm>
        <a:graphic>
          <a:graphicData uri="http://schemas.openxmlformats.org/drawingml/2006/table">
            <a:tbl>
              <a:tblPr firstRow="1" bandRow="1">
                <a:tableStyleId>{5C22544A-7EE6-4342-B048-85BDC9FD1C3A}</a:tableStyleId>
              </a:tblPr>
              <a:tblGrid>
                <a:gridCol w="2200245"/>
                <a:gridCol w="5720635"/>
              </a:tblGrid>
              <a:tr h="597274">
                <a:tc>
                  <a:txBody>
                    <a:bodyPr/>
                    <a:lstStyle/>
                    <a:p>
                      <a:r>
                        <a:rPr lang="en-US" dirty="0" smtClean="0"/>
                        <a:t>Title</a:t>
                      </a:r>
                      <a:endParaRPr lang="en-US" dirty="0"/>
                    </a:p>
                  </a:txBody>
                  <a:tcPr/>
                </a:tc>
                <a:tc>
                  <a:txBody>
                    <a:bodyPr/>
                    <a:lstStyle/>
                    <a:p>
                      <a:r>
                        <a:rPr lang="en-US" sz="1800" dirty="0" smtClean="0">
                          <a:latin typeface="Times New Roman" pitchFamily="18" charset="0"/>
                          <a:cs typeface="Times New Roman" pitchFamily="18" charset="0"/>
                        </a:rPr>
                        <a:t>Learning to Classify Short and Sparse Text &amp; Web with Hidden Topics from Large-scale Data Collections</a:t>
                      </a:r>
                      <a:endParaRPr lang="en-US" dirty="0"/>
                    </a:p>
                  </a:txBody>
                  <a:tcPr/>
                </a:tc>
              </a:tr>
              <a:tr h="359015">
                <a:tc>
                  <a:txBody>
                    <a:bodyPr/>
                    <a:lstStyle/>
                    <a:p>
                      <a:r>
                        <a:rPr lang="en-US" dirty="0" smtClean="0"/>
                        <a:t>Year</a:t>
                      </a:r>
                      <a:endParaRPr lang="en-US" dirty="0"/>
                    </a:p>
                  </a:txBody>
                  <a:tcPr/>
                </a:tc>
                <a:tc>
                  <a:txBody>
                    <a:bodyPr/>
                    <a:lstStyle/>
                    <a:p>
                      <a:r>
                        <a:rPr lang="en-US" dirty="0" smtClean="0"/>
                        <a:t>2008</a:t>
                      </a:r>
                      <a:endParaRPr lang="en-US" dirty="0"/>
                    </a:p>
                  </a:txBody>
                  <a:tcPr/>
                </a:tc>
              </a:tr>
              <a:tr h="359015">
                <a:tc>
                  <a:txBody>
                    <a:bodyPr/>
                    <a:lstStyle/>
                    <a:p>
                      <a:r>
                        <a:rPr lang="en-US" dirty="0" smtClean="0"/>
                        <a:t>Algorithm</a:t>
                      </a:r>
                      <a:endParaRPr lang="en-US" dirty="0"/>
                    </a:p>
                  </a:txBody>
                  <a:tcPr/>
                </a:tc>
                <a:tc>
                  <a:txBody>
                    <a:bodyPr/>
                    <a:lstStyle/>
                    <a:p>
                      <a:r>
                        <a:rPr lang="en-US" baseline="0" dirty="0" smtClean="0"/>
                        <a:t> k–NN, Decision Tree, Naive </a:t>
                      </a:r>
                      <a:r>
                        <a:rPr lang="en-US" baseline="0" dirty="0" err="1" smtClean="0"/>
                        <a:t>Bayes</a:t>
                      </a:r>
                      <a:r>
                        <a:rPr lang="en-US" baseline="0" dirty="0" smtClean="0"/>
                        <a:t>,</a:t>
                      </a:r>
                      <a:endParaRPr lang="en-US" dirty="0"/>
                    </a:p>
                  </a:txBody>
                  <a:tcPr/>
                </a:tc>
              </a:tr>
              <a:tr h="597274">
                <a:tc>
                  <a:txBody>
                    <a:bodyPr/>
                    <a:lstStyle/>
                    <a:p>
                      <a:r>
                        <a:rPr lang="en-US" dirty="0" smtClean="0"/>
                        <a:t>Input</a:t>
                      </a:r>
                      <a:endParaRPr lang="en-US" dirty="0"/>
                    </a:p>
                  </a:txBody>
                  <a:tcPr/>
                </a:tc>
                <a:tc>
                  <a:txBody>
                    <a:bodyPr/>
                    <a:lstStyle/>
                    <a:p>
                      <a:r>
                        <a:rPr lang="en-US" dirty="0" smtClean="0"/>
                        <a:t>Wikipedia (30M words) and MEDLINE (18M</a:t>
                      </a:r>
                    </a:p>
                    <a:p>
                      <a:r>
                        <a:rPr lang="en-US" dirty="0" smtClean="0"/>
                        <a:t>words)</a:t>
                      </a:r>
                      <a:endParaRPr lang="en-US" dirty="0"/>
                    </a:p>
                  </a:txBody>
                  <a:tcPr/>
                </a:tc>
              </a:tr>
              <a:tr h="359015">
                <a:tc>
                  <a:txBody>
                    <a:bodyPr/>
                    <a:lstStyle/>
                    <a:p>
                      <a:r>
                        <a:rPr lang="en-US" dirty="0" smtClean="0"/>
                        <a:t>Techniques used</a:t>
                      </a:r>
                      <a:endParaRPr lang="en-US" dirty="0"/>
                    </a:p>
                  </a:txBody>
                  <a:tcPr/>
                </a:tc>
                <a:tc>
                  <a:txBody>
                    <a:bodyPr/>
                    <a:lstStyle/>
                    <a:p>
                      <a:r>
                        <a:rPr lang="en-US" dirty="0" smtClean="0"/>
                        <a:t>POS tagging</a:t>
                      </a:r>
                      <a:endParaRPr lang="en-US" dirty="0"/>
                    </a:p>
                  </a:txBody>
                  <a:tcPr/>
                </a:tc>
              </a:tr>
              <a:tr h="1365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a:t>
                      </a:r>
                    </a:p>
                    <a:p>
                      <a:endParaRPr lang="en-US" dirty="0"/>
                    </a:p>
                  </a:txBody>
                  <a:tcPr/>
                </a:tc>
                <a:tc>
                  <a:txBody>
                    <a:bodyPr/>
                    <a:lstStyle/>
                    <a:p>
                      <a:r>
                        <a:rPr lang="en-US" dirty="0" smtClean="0"/>
                        <a:t>(a) 4,500 training examples with hidden topics-</a:t>
                      </a:r>
                    </a:p>
                    <a:p>
                      <a:r>
                        <a:rPr lang="en-US" dirty="0" smtClean="0"/>
                        <a:t>65.23% of accuracy</a:t>
                      </a:r>
                    </a:p>
                    <a:p>
                      <a:endParaRPr lang="en-US" dirty="0" smtClean="0"/>
                    </a:p>
                    <a:p>
                      <a:r>
                        <a:rPr lang="en-US" dirty="0" smtClean="0"/>
                        <a:t>(b)</a:t>
                      </a:r>
                      <a:r>
                        <a:rPr lang="en-US" baseline="0" dirty="0" smtClean="0"/>
                        <a:t> </a:t>
                      </a:r>
                      <a:r>
                        <a:rPr lang="en-US" dirty="0" smtClean="0"/>
                        <a:t>22,500 training examples</a:t>
                      </a:r>
                      <a:r>
                        <a:rPr lang="en-US" baseline="0" dirty="0" smtClean="0"/>
                        <a:t> with hidden topics – 65.68% accuracy</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buFont typeface="Wingdings" pitchFamily="2" charset="2"/>
              <a:buChar char="q"/>
            </a:pPr>
            <a:r>
              <a:rPr lang="en-US" sz="2400" dirty="0" smtClean="0">
                <a:latin typeface="Times New Roman" pitchFamily="18" charset="0"/>
                <a:cs typeface="Times New Roman" pitchFamily="18" charset="0"/>
              </a:rPr>
              <a:t>Y Krishna Priya, Dr.K.Venkata Ramana,” Semantic Enrichment of Short Texts through Conducive Formula”,Volume no:3,Issue no:6(November-2017).</a:t>
            </a:r>
          </a:p>
          <a:p>
            <a:pPr>
              <a:buNone/>
            </a:pP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55576" y="3212978"/>
          <a:ext cx="7704856" cy="2483484"/>
        </p:xfrm>
        <a:graphic>
          <a:graphicData uri="http://schemas.openxmlformats.org/drawingml/2006/table">
            <a:tbl>
              <a:tblPr firstRow="1" bandRow="1">
                <a:tableStyleId>{5C22544A-7EE6-4342-B048-85BDC9FD1C3A}</a:tableStyleId>
              </a:tblPr>
              <a:tblGrid>
                <a:gridCol w="1872208"/>
                <a:gridCol w="5832648"/>
              </a:tblGrid>
              <a:tr h="460851">
                <a:tc>
                  <a:txBody>
                    <a:bodyPr/>
                    <a:lstStyle/>
                    <a:p>
                      <a:r>
                        <a:rPr lang="en-US" dirty="0" smtClean="0"/>
                        <a:t>Title</a:t>
                      </a:r>
                      <a:endParaRPr lang="en-US" dirty="0"/>
                    </a:p>
                  </a:txBody>
                  <a:tcPr/>
                </a:tc>
                <a:tc>
                  <a:txBody>
                    <a:bodyPr/>
                    <a:lstStyle/>
                    <a:p>
                      <a:r>
                        <a:rPr lang="en-US" sz="1800" dirty="0" smtClean="0">
                          <a:latin typeface="Times New Roman" pitchFamily="18" charset="0"/>
                          <a:cs typeface="Times New Roman" pitchFamily="18" charset="0"/>
                        </a:rPr>
                        <a:t>Semantic Enrichment of Short Texts through Conducive Formula</a:t>
                      </a:r>
                      <a:endParaRPr lang="en-US" dirty="0"/>
                    </a:p>
                  </a:txBody>
                  <a:tcPr/>
                </a:tc>
              </a:tr>
              <a:tr h="460851">
                <a:tc>
                  <a:txBody>
                    <a:bodyPr/>
                    <a:lstStyle/>
                    <a:p>
                      <a:r>
                        <a:rPr lang="en-US" dirty="0" smtClean="0"/>
                        <a:t>Year</a:t>
                      </a:r>
                      <a:endParaRPr lang="en-US" dirty="0"/>
                    </a:p>
                  </a:txBody>
                  <a:tcPr/>
                </a:tc>
                <a:tc>
                  <a:txBody>
                    <a:bodyPr/>
                    <a:lstStyle/>
                    <a:p>
                      <a:r>
                        <a:rPr lang="en-US" dirty="0" smtClean="0"/>
                        <a:t>2017</a:t>
                      </a:r>
                      <a:endParaRPr lang="en-US" dirty="0"/>
                    </a:p>
                  </a:txBody>
                  <a:tcPr/>
                </a:tc>
              </a:tr>
              <a:tr h="460851">
                <a:tc>
                  <a:txBody>
                    <a:bodyPr/>
                    <a:lstStyle/>
                    <a:p>
                      <a:r>
                        <a:rPr lang="en-US" dirty="0" smtClean="0"/>
                        <a:t>Algorithm</a:t>
                      </a:r>
                      <a:endParaRPr lang="en-US" dirty="0"/>
                    </a:p>
                  </a:txBody>
                  <a:tcPr/>
                </a:tc>
                <a:tc>
                  <a:txBody>
                    <a:bodyPr/>
                    <a:lstStyle/>
                    <a:p>
                      <a:r>
                        <a:rPr lang="en-US" dirty="0" smtClean="0"/>
                        <a:t>Random Forest  </a:t>
                      </a:r>
                      <a:r>
                        <a:rPr lang="en-US" dirty="0" smtClean="0"/>
                        <a:t>Algorithm (71.2%</a:t>
                      </a:r>
                      <a:r>
                        <a:rPr lang="en-US" baseline="0" dirty="0" smtClean="0"/>
                        <a:t> Accuracy)</a:t>
                      </a:r>
                      <a:endParaRPr lang="en-US" dirty="0"/>
                    </a:p>
                  </a:txBody>
                  <a:tcPr/>
                </a:tc>
              </a:tr>
              <a:tr h="460851">
                <a:tc>
                  <a:txBody>
                    <a:bodyPr/>
                    <a:lstStyle/>
                    <a:p>
                      <a:r>
                        <a:rPr lang="en-US" dirty="0" smtClean="0"/>
                        <a:t>Input</a:t>
                      </a:r>
                      <a:endParaRPr lang="en-US" dirty="0"/>
                    </a:p>
                  </a:txBody>
                  <a:tcPr/>
                </a:tc>
                <a:tc>
                  <a:txBody>
                    <a:bodyPr/>
                    <a:lstStyle/>
                    <a:p>
                      <a:r>
                        <a:rPr lang="en-US" dirty="0" smtClean="0"/>
                        <a:t>Short query</a:t>
                      </a:r>
                      <a:endParaRPr lang="en-US" dirty="0"/>
                    </a:p>
                  </a:txBody>
                  <a:tcPr/>
                </a:tc>
              </a:tr>
              <a:tr h="460851">
                <a:tc>
                  <a:txBody>
                    <a:bodyPr/>
                    <a:lstStyle/>
                    <a:p>
                      <a:r>
                        <a:rPr lang="en-US" dirty="0" smtClean="0"/>
                        <a:t>Output</a:t>
                      </a:r>
                      <a:endParaRPr lang="en-US" dirty="0"/>
                    </a:p>
                  </a:txBody>
                  <a:tcPr/>
                </a:tc>
                <a:tc>
                  <a:txBody>
                    <a:bodyPr/>
                    <a:lstStyle/>
                    <a:p>
                      <a:r>
                        <a:rPr lang="en-US" dirty="0" smtClean="0"/>
                        <a:t>Mapping to target categories</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endParaRPr lang="en-US" sz="2400" dirty="0" smtClean="0"/>
          </a:p>
          <a:p>
            <a:pPr algn="just">
              <a:buFont typeface="Wingdings" pitchFamily="2" charset="2"/>
              <a:buChar char="q"/>
            </a:pPr>
            <a:r>
              <a:rPr lang="en-US" sz="2400" dirty="0" smtClean="0"/>
              <a:t>Justin Zhan, Binay Dahal,” </a:t>
            </a:r>
            <a:r>
              <a:rPr lang="en-US" sz="2400" i="1" dirty="0" smtClean="0"/>
              <a:t>Using deep learning for short text understanding</a:t>
            </a:r>
            <a:r>
              <a:rPr lang="en-US" sz="2400" dirty="0" smtClean="0"/>
              <a:t>” , published in the </a:t>
            </a:r>
            <a:r>
              <a:rPr lang="en-US" sz="2400" b="1" dirty="0" smtClean="0"/>
              <a:t>Journal of Big Data (Springer Paper) </a:t>
            </a:r>
            <a:r>
              <a:rPr lang="en-US" sz="2400" dirty="0" smtClean="0"/>
              <a:t>DOI 10.1186/s40537-017-0095-2  in 2017</a:t>
            </a:r>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467544" y="4005064"/>
          <a:ext cx="7848872" cy="1828800"/>
        </p:xfrm>
        <a:graphic>
          <a:graphicData uri="http://schemas.openxmlformats.org/drawingml/2006/table">
            <a:tbl>
              <a:tblPr firstRow="1" bandRow="1">
                <a:tableStyleId>{5C22544A-7EE6-4342-B048-85BDC9FD1C3A}</a:tableStyleId>
              </a:tblPr>
              <a:tblGrid>
                <a:gridCol w="1668843"/>
                <a:gridCol w="6180029"/>
              </a:tblGrid>
              <a:tr h="0">
                <a:tc>
                  <a:txBody>
                    <a:bodyPr/>
                    <a:lstStyle/>
                    <a:p>
                      <a:r>
                        <a:rPr lang="en-US" dirty="0" smtClean="0"/>
                        <a:t>Title</a:t>
                      </a:r>
                      <a:endParaRPr lang="en-US" dirty="0"/>
                    </a:p>
                  </a:txBody>
                  <a:tcPr/>
                </a:tc>
                <a:tc>
                  <a:txBody>
                    <a:bodyPr/>
                    <a:lstStyle/>
                    <a:p>
                      <a:r>
                        <a:rPr lang="en-US" sz="1800" i="1" dirty="0" smtClean="0"/>
                        <a:t>Using deep learning for short text understanding</a:t>
                      </a:r>
                      <a:endParaRPr lang="en-US" dirty="0"/>
                    </a:p>
                  </a:txBody>
                  <a:tcPr/>
                </a:tc>
              </a:tr>
              <a:tr h="0">
                <a:tc>
                  <a:txBody>
                    <a:bodyPr/>
                    <a:lstStyle/>
                    <a:p>
                      <a:r>
                        <a:rPr lang="en-US" dirty="0" smtClean="0"/>
                        <a:t>Year</a:t>
                      </a:r>
                      <a:endParaRPr lang="en-US" dirty="0"/>
                    </a:p>
                  </a:txBody>
                  <a:tcPr/>
                </a:tc>
                <a:tc>
                  <a:txBody>
                    <a:bodyPr/>
                    <a:lstStyle/>
                    <a:p>
                      <a:r>
                        <a:rPr lang="en-US" dirty="0" smtClean="0"/>
                        <a:t>2017</a:t>
                      </a:r>
                      <a:endParaRPr lang="en-US" dirty="0"/>
                    </a:p>
                  </a:txBody>
                  <a:tcPr/>
                </a:tc>
              </a:tr>
              <a:tr h="0">
                <a:tc>
                  <a:txBody>
                    <a:bodyPr/>
                    <a:lstStyle/>
                    <a:p>
                      <a:r>
                        <a:rPr lang="en-US" dirty="0" smtClean="0"/>
                        <a:t>Algorithm</a:t>
                      </a:r>
                      <a:endParaRPr lang="en-US" dirty="0"/>
                    </a:p>
                  </a:txBody>
                  <a:tcPr/>
                </a:tc>
                <a:tc>
                  <a:txBody>
                    <a:bodyPr/>
                    <a:lstStyle/>
                    <a:p>
                      <a:r>
                        <a:rPr lang="en-US" dirty="0" smtClean="0"/>
                        <a:t>Support </a:t>
                      </a:r>
                      <a:r>
                        <a:rPr lang="en-US" dirty="0" smtClean="0"/>
                        <a:t>Vector </a:t>
                      </a:r>
                      <a:r>
                        <a:rPr lang="en-US" dirty="0" smtClean="0"/>
                        <a:t>Machine (79.97% Accuracy)</a:t>
                      </a:r>
                      <a:endParaRPr lang="en-US" dirty="0"/>
                    </a:p>
                  </a:txBody>
                  <a:tcPr/>
                </a:tc>
              </a:tr>
              <a:tr h="0">
                <a:tc>
                  <a:txBody>
                    <a:bodyPr/>
                    <a:lstStyle/>
                    <a:p>
                      <a:r>
                        <a:rPr lang="en-US" dirty="0" smtClean="0"/>
                        <a:t>Input</a:t>
                      </a:r>
                      <a:endParaRPr lang="en-US" dirty="0"/>
                    </a:p>
                  </a:txBody>
                  <a:tcPr/>
                </a:tc>
                <a:tc>
                  <a:txBody>
                    <a:bodyPr/>
                    <a:lstStyle/>
                    <a:p>
                      <a:r>
                        <a:rPr lang="en-US" dirty="0" smtClean="0"/>
                        <a:t>New titles as short text </a:t>
                      </a:r>
                      <a:endParaRPr lang="en-US" dirty="0"/>
                    </a:p>
                  </a:txBody>
                  <a:tcPr/>
                </a:tc>
              </a:tr>
              <a:tr h="0">
                <a:tc>
                  <a:txBody>
                    <a:bodyPr/>
                    <a:lstStyle/>
                    <a:p>
                      <a:r>
                        <a:rPr lang="en-US" dirty="0" smtClean="0"/>
                        <a:t>Output</a:t>
                      </a:r>
                      <a:endParaRPr lang="en-US" dirty="0"/>
                    </a:p>
                  </a:txBody>
                  <a:tcPr/>
                </a:tc>
                <a:tc>
                  <a:txBody>
                    <a:bodyPr/>
                    <a:lstStyle/>
                    <a:p>
                      <a:r>
                        <a:rPr lang="en-US" dirty="0" smtClean="0"/>
                        <a:t>Classifying</a:t>
                      </a:r>
                      <a:r>
                        <a:rPr lang="en-US" baseline="0" dirty="0" smtClean="0"/>
                        <a:t> into specific categories</a:t>
                      </a:r>
                      <a:endParaRPr lang="en-US"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4563</TotalTime>
  <Words>623</Words>
  <Application>Microsoft Office PowerPoint</Application>
  <PresentationFormat>On-screen Show (4:3)</PresentationFormat>
  <Paragraphs>116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 UNDERSTANDING SHORT TEXTS THROUGH        SEMANTIC ENRICHMENT AND SEMANTIC HASHING</vt:lpstr>
      <vt:lpstr>Abstract</vt:lpstr>
      <vt:lpstr>Contd..</vt:lpstr>
      <vt:lpstr> Existing System</vt:lpstr>
      <vt:lpstr>Proposed System</vt:lpstr>
      <vt:lpstr> Problem Statement</vt:lpstr>
      <vt:lpstr>Literature Survey</vt:lpstr>
      <vt:lpstr>Contd..</vt:lpstr>
      <vt:lpstr>Contd..</vt:lpstr>
      <vt:lpstr>Planning</vt:lpstr>
      <vt:lpstr>Hardware and Software Requirements</vt:lpstr>
      <vt:lpstr>Previous Review (Review 1) 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408</cp:revision>
  <dcterms:created xsi:type="dcterms:W3CDTF">2006-08-16T00:00:00Z</dcterms:created>
  <dcterms:modified xsi:type="dcterms:W3CDTF">2020-01-30T14:08:22Z</dcterms:modified>
</cp:coreProperties>
</file>