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1"/>
  </p:notesMasterIdLst>
  <p:sldIdLst>
    <p:sldId id="296" r:id="rId2"/>
    <p:sldId id="275" r:id="rId3"/>
    <p:sldId id="297" r:id="rId4"/>
    <p:sldId id="298" r:id="rId5"/>
    <p:sldId id="299" r:id="rId6"/>
    <p:sldId id="300" r:id="rId7"/>
    <p:sldId id="301" r:id="rId8"/>
    <p:sldId id="302" r:id="rId9"/>
    <p:sldId id="303" r:id="rId10"/>
    <p:sldId id="304" r:id="rId11"/>
    <p:sldId id="311" r:id="rId12"/>
    <p:sldId id="307" r:id="rId13"/>
    <p:sldId id="306" r:id="rId14"/>
    <p:sldId id="305" r:id="rId15"/>
    <p:sldId id="308" r:id="rId16"/>
    <p:sldId id="309" r:id="rId17"/>
    <p:sldId id="310" r:id="rId18"/>
    <p:sldId id="312" r:id="rId19"/>
    <p:sldId id="295"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9223" autoAdjust="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4/12/2020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 xmlns:p14="http://schemas.microsoft.com/office/powerpoint/2010/main"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5CAADD-566B-4699-90ED-ECCDCB4E22D6}" type="slidenum">
              <a:rPr lang="en-IN" smtClean="0"/>
              <a:pPr>
                <a:defRPr/>
              </a:pPr>
              <a:t>8</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4/12/2020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4/12/2020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4/12/2020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4/12/2020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4/12/2020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4/12/2020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cstate="print"/>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4/12/2020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4/12/2020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4/12/2020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4/12/2020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4/12/2020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cstate="print"/>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4/12/2020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4/12/2020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4/12/2020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4/12/2020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1485528"/>
          </a:xfrm>
        </p:spPr>
        <p:txBody>
          <a:bodyPr/>
          <a:lstStyle/>
          <a:p>
            <a:pPr algn="ctr"/>
            <a:r>
              <a:rPr lang="en-US" sz="2400" b="1" dirty="0" smtClean="0">
                <a:latin typeface="Times New Roman" pitchFamily="18" charset="0"/>
                <a:cs typeface="Times New Roman" pitchFamily="18" charset="0"/>
              </a:rPr>
              <a:t> UNDERSTANDING SHORT TEXTS THROUGH        SEMANTIC ENRICHMENT AND SEMANTIC HASHING</a:t>
            </a:r>
            <a:endParaRPr lang="en-IN" sz="24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147" name="Subtitle 4"/>
          <p:cNvSpPr>
            <a:spLocks noGrp="1"/>
          </p:cNvSpPr>
          <p:nvPr>
            <p:ph type="subTitle" idx="1"/>
          </p:nvPr>
        </p:nvSpPr>
        <p:spPr>
          <a:xfrm>
            <a:off x="179512" y="3933056"/>
            <a:ext cx="8964488" cy="1858144"/>
          </a:xfrm>
        </p:spPr>
        <p:txBody>
          <a:bodyPr>
            <a:normAutofit/>
          </a:bodyPr>
          <a:lstStyle/>
          <a:p>
            <a:pPr algn="just" eaLnBrk="1" hangingPunct="1"/>
            <a:r>
              <a:rPr lang="en-US" sz="1600" b="1" dirty="0" smtClean="0">
                <a:latin typeface="Times New Roman" pitchFamily="18" charset="0"/>
                <a:cs typeface="Times New Roman" pitchFamily="18" charset="0"/>
              </a:rPr>
              <a:t>Batch No: B-09				      Project Guide:</a:t>
            </a:r>
          </a:p>
          <a:p>
            <a:pPr algn="just"/>
            <a:r>
              <a:rPr lang="en-US" sz="1600" dirty="0" err="1" smtClean="0">
                <a:latin typeface="Times New Roman" pitchFamily="18" charset="0"/>
                <a:cs typeface="Times New Roman" pitchFamily="18" charset="0"/>
              </a:rPr>
              <a:t>Ramya</a:t>
            </a:r>
            <a:r>
              <a:rPr lang="en-US" sz="1600" dirty="0" smtClean="0">
                <a:latin typeface="Times New Roman" pitchFamily="18" charset="0"/>
                <a:cs typeface="Times New Roman" pitchFamily="18" charset="0"/>
              </a:rPr>
              <a:t> S	                          	(164G1A0575)          Mr. T. Murali Krishna </a:t>
            </a:r>
            <a:r>
              <a:rPr lang="en-US" sz="1600" baseline="-25000" dirty="0" smtClean="0">
                <a:latin typeface="Times New Roman" pitchFamily="18" charset="0"/>
                <a:cs typeface="Times New Roman" pitchFamily="18" charset="0"/>
              </a:rPr>
              <a:t>MCA, M. Phil, M. Tech, (PhD)</a:t>
            </a:r>
          </a:p>
          <a:p>
            <a:pPr algn="just"/>
            <a:r>
              <a:rPr lang="en-US" sz="1600" dirty="0" err="1" smtClean="0">
                <a:latin typeface="Times New Roman" pitchFamily="18" charset="0"/>
                <a:cs typeface="Times New Roman" pitchFamily="18" charset="0"/>
              </a:rPr>
              <a:t>Rekha</a:t>
            </a:r>
            <a:r>
              <a:rPr lang="en-US" sz="1600" dirty="0" smtClean="0">
                <a:latin typeface="Times New Roman" pitchFamily="18" charset="0"/>
                <a:cs typeface="Times New Roman" pitchFamily="18" charset="0"/>
              </a:rPr>
              <a:t> G	      	           	(164G1A0579)                                          Assistant professor </a:t>
            </a:r>
          </a:p>
          <a:p>
            <a:pPr algn="just"/>
            <a:r>
              <a:rPr lang="en-US" sz="1600" dirty="0" err="1" smtClean="0">
                <a:latin typeface="Times New Roman" pitchFamily="18" charset="0"/>
                <a:cs typeface="Times New Roman" pitchFamily="18" charset="0"/>
              </a:rPr>
              <a:t>Ramya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Sai</a:t>
            </a:r>
            <a:r>
              <a:rPr lang="en-US" sz="1600" dirty="0" smtClean="0">
                <a:latin typeface="Times New Roman" pitchFamily="18" charset="0"/>
                <a:cs typeface="Times New Roman" pitchFamily="18" charset="0"/>
              </a:rPr>
              <a:t>  N                         	(164G1A0576 ) </a:t>
            </a:r>
          </a:p>
          <a:p>
            <a:pPr algn="just"/>
            <a:r>
              <a:rPr lang="en-US" sz="1600" dirty="0" err="1" smtClean="0">
                <a:latin typeface="Times New Roman" pitchFamily="18" charset="0"/>
                <a:cs typeface="Times New Roman" pitchFamily="18" charset="0"/>
              </a:rPr>
              <a:t>Sai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kiran</a:t>
            </a:r>
            <a:r>
              <a:rPr lang="en-US" sz="1600" dirty="0" smtClean="0">
                <a:latin typeface="Times New Roman" pitchFamily="18" charset="0"/>
                <a:cs typeface="Times New Roman" pitchFamily="18" charset="0"/>
              </a:rPr>
              <a:t> K               	           	(164G1A0586)</a:t>
            </a:r>
          </a:p>
          <a:p>
            <a:pPr algn="just"/>
            <a:r>
              <a:rPr lang="en-IN" sz="1600" dirty="0" smtClean="0">
                <a:latin typeface="Times New Roman" pitchFamily="18" charset="0"/>
                <a:cs typeface="Times New Roman" pitchFamily="18" charset="0"/>
              </a:rPr>
              <a:t>Rama Mohan </a:t>
            </a:r>
            <a:r>
              <a:rPr lang="en-IN" sz="1600" dirty="0" err="1" smtClean="0">
                <a:latin typeface="Times New Roman" pitchFamily="18" charset="0"/>
                <a:cs typeface="Times New Roman" pitchFamily="18" charset="0"/>
              </a:rPr>
              <a:t>Chowdary</a:t>
            </a:r>
            <a:r>
              <a:rPr lang="en-IN" sz="1600" dirty="0" smtClean="0">
                <a:latin typeface="Times New Roman" pitchFamily="18" charset="0"/>
                <a:cs typeface="Times New Roman" pitchFamily="18" charset="0"/>
              </a:rPr>
              <a:t> K    	(</a:t>
            </a:r>
            <a:r>
              <a:rPr lang="en-US" sz="1600" dirty="0" smtClean="0">
                <a:latin typeface="Times New Roman" pitchFamily="18" charset="0"/>
                <a:cs typeface="Times New Roman" pitchFamily="18" charset="0"/>
              </a:rPr>
              <a:t>164G1A0574</a:t>
            </a:r>
            <a:r>
              <a:rPr lang="en-IN" sz="1600" dirty="0" smtClean="0">
                <a:latin typeface="Times New Roman" pitchFamily="18" charset="0"/>
                <a:cs typeface="Times New Roman" pitchFamily="18" charset="0"/>
              </a:rPr>
              <a:t>)</a:t>
            </a:r>
          </a:p>
          <a:p>
            <a:pPr algn="just" eaLnBrk="1" hangingPunct="1"/>
            <a:endParaRPr lang="en-US" sz="1600" dirty="0" smtClean="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smtClean="0"/>
              <a:t>Srinivasa </a:t>
            </a:r>
            <a:r>
              <a:rPr lang="en-US" sz="2400" b="1" dirty="0"/>
              <a:t>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cstate="print"/>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2000" advTm="4000">
        <p14:gallery dir="l"/>
      </p:transition>
    </mc:Choice>
    <mc:Fallback>
      <p:transition spd="slow" advTm="4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Outputs</a:t>
            </a:r>
            <a:endParaRPr lang="en-US" sz="3600" dirty="0">
              <a:latin typeface="Times New Roman" pitchFamily="18" charset="0"/>
              <a:cs typeface="Times New Roman" pitchFamily="18" charset="0"/>
            </a:endParaRPr>
          </a:p>
        </p:txBody>
      </p:sp>
      <p:sp>
        <p:nvSpPr>
          <p:cNvPr id="6" name="Content Placeholder 5"/>
          <p:cNvSpPr>
            <a:spLocks noGrp="1"/>
          </p:cNvSpPr>
          <p:nvPr>
            <p:ph idx="1"/>
          </p:nvPr>
        </p:nvSpPr>
        <p:spPr>
          <a:xfrm>
            <a:off x="457200" y="1340768"/>
            <a:ext cx="8229600" cy="4790157"/>
          </a:xfrm>
        </p:spPr>
        <p:txBody>
          <a:bodyPr/>
          <a:lstStyle/>
          <a:p>
            <a:pPr>
              <a:buNone/>
            </a:pPr>
            <a:r>
              <a:rPr lang="en-US" sz="2400" dirty="0" smtClean="0">
                <a:latin typeface="Times New Roman" pitchFamily="18" charset="0"/>
                <a:cs typeface="Times New Roman" pitchFamily="18" charset="0"/>
              </a:rPr>
              <a:t>Admin login</a:t>
            </a:r>
          </a:p>
          <a:p>
            <a:pPr>
              <a:buNone/>
            </a:pPr>
            <a:endParaRPr lang="en-US" sz="2400" dirty="0">
              <a:latin typeface="Times New Roman" pitchFamily="18" charset="0"/>
              <a:cs typeface="Times New Roman" pitchFamily="18" charset="0"/>
            </a:endParaRPr>
          </a:p>
        </p:txBody>
      </p:sp>
      <p:pic>
        <p:nvPicPr>
          <p:cNvPr id="7" name="Content Placeholder 4" descr="C:\Users\HP\Pictures\Screenshots\Screenshot (146).png"/>
          <p:cNvPicPr>
            <a:picLocks/>
          </p:cNvPicPr>
          <p:nvPr/>
        </p:nvPicPr>
        <p:blipFill>
          <a:blip r:embed="rId2" cstate="print"/>
          <a:srcRect/>
          <a:stretch>
            <a:fillRect/>
          </a:stretch>
        </p:blipFill>
        <p:spPr bwMode="auto">
          <a:xfrm>
            <a:off x="542722" y="1916832"/>
            <a:ext cx="8058555" cy="4536504"/>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052736"/>
            <a:ext cx="8229600" cy="5078189"/>
          </a:xfrm>
        </p:spPr>
        <p:txBody>
          <a:bodyPr/>
          <a:lstStyle/>
          <a:p>
            <a:pPr>
              <a:buNone/>
            </a:pPr>
            <a:r>
              <a:rPr lang="en-US" sz="2400" dirty="0" smtClean="0">
                <a:latin typeface="Times New Roman" pitchFamily="18" charset="0"/>
                <a:cs typeface="Times New Roman" pitchFamily="18" charset="0"/>
              </a:rPr>
              <a:t>Upload files</a:t>
            </a:r>
          </a:p>
          <a:p>
            <a:pPr>
              <a:buNone/>
            </a:pPr>
            <a:endParaRPr lang="en-US" sz="2400" dirty="0">
              <a:latin typeface="Times New Roman" pitchFamily="18" charset="0"/>
              <a:cs typeface="Times New Roman" pitchFamily="18" charset="0"/>
            </a:endParaRPr>
          </a:p>
        </p:txBody>
      </p:sp>
      <p:pic>
        <p:nvPicPr>
          <p:cNvPr id="6" name="Content Placeholder 3" descr="C:\Users\HP\Pictures\Screenshots\Screenshot (149).png"/>
          <p:cNvPicPr>
            <a:picLocks/>
          </p:cNvPicPr>
          <p:nvPr/>
        </p:nvPicPr>
        <p:blipFill>
          <a:blip r:embed="rId2" cstate="print"/>
          <a:srcRect/>
          <a:stretch>
            <a:fillRect/>
          </a:stretch>
        </p:blipFill>
        <p:spPr bwMode="auto">
          <a:xfrm>
            <a:off x="542722" y="1700808"/>
            <a:ext cx="8058555" cy="4430117"/>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124744"/>
            <a:ext cx="8229600" cy="5006181"/>
          </a:xfrm>
        </p:spPr>
        <p:txBody>
          <a:bodyPr/>
          <a:lstStyle/>
          <a:p>
            <a:pPr>
              <a:buNone/>
            </a:pPr>
            <a:r>
              <a:rPr lang="en-US" sz="2400" dirty="0" smtClean="0">
                <a:latin typeface="Times New Roman" pitchFamily="18" charset="0"/>
                <a:cs typeface="Times New Roman" pitchFamily="18" charset="0"/>
              </a:rPr>
              <a:t>User login</a:t>
            </a:r>
          </a:p>
          <a:p>
            <a:pPr>
              <a:buNone/>
            </a:pPr>
            <a:endParaRPr lang="en-US" sz="2400" dirty="0">
              <a:latin typeface="Times New Roman" pitchFamily="18" charset="0"/>
              <a:cs typeface="Times New Roman" pitchFamily="18" charset="0"/>
            </a:endParaRPr>
          </a:p>
        </p:txBody>
      </p:sp>
      <p:pic>
        <p:nvPicPr>
          <p:cNvPr id="6" name="Content Placeholder 3" descr="C:\Users\HP\Pictures\Screenshots\Screenshot (153).png"/>
          <p:cNvPicPr>
            <a:picLocks/>
          </p:cNvPicPr>
          <p:nvPr/>
        </p:nvPicPr>
        <p:blipFill>
          <a:blip r:embed="rId2" cstate="print"/>
          <a:srcRect/>
          <a:stretch>
            <a:fillRect/>
          </a:stretch>
        </p:blipFill>
        <p:spPr bwMode="auto">
          <a:xfrm>
            <a:off x="542722" y="1772816"/>
            <a:ext cx="8058555" cy="4358109"/>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124744"/>
            <a:ext cx="8229600" cy="5006181"/>
          </a:xfrm>
        </p:spPr>
        <p:txBody>
          <a:bodyPr/>
          <a:lstStyle/>
          <a:p>
            <a:pPr>
              <a:buNone/>
            </a:pPr>
            <a:r>
              <a:rPr lang="en-US" sz="2400" dirty="0" smtClean="0">
                <a:latin typeface="Times New Roman" pitchFamily="18" charset="0"/>
                <a:cs typeface="Times New Roman" pitchFamily="18" charset="0"/>
              </a:rPr>
              <a:t>Search short text query</a:t>
            </a:r>
          </a:p>
          <a:p>
            <a:pPr>
              <a:buNone/>
            </a:pPr>
            <a:endParaRPr lang="en-US" sz="2400" dirty="0">
              <a:latin typeface="Times New Roman" pitchFamily="18" charset="0"/>
              <a:cs typeface="Times New Roman" pitchFamily="18" charset="0"/>
            </a:endParaRPr>
          </a:p>
        </p:txBody>
      </p:sp>
      <p:pic>
        <p:nvPicPr>
          <p:cNvPr id="6" name="Content Placeholder 3" descr="C:\Users\HP\Pictures\Screenshots\Screenshot (156).png"/>
          <p:cNvPicPr>
            <a:picLocks/>
          </p:cNvPicPr>
          <p:nvPr/>
        </p:nvPicPr>
        <p:blipFill>
          <a:blip r:embed="rId2" cstate="print"/>
          <a:srcRect/>
          <a:stretch>
            <a:fillRect/>
          </a:stretch>
        </p:blipFill>
        <p:spPr bwMode="auto">
          <a:xfrm>
            <a:off x="683568" y="1844824"/>
            <a:ext cx="8058555" cy="4386709"/>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052736"/>
            <a:ext cx="8229600" cy="5078189"/>
          </a:xfrm>
        </p:spPr>
        <p:txBody>
          <a:bodyPr/>
          <a:lstStyle/>
          <a:p>
            <a:pPr>
              <a:buNone/>
            </a:pPr>
            <a:r>
              <a:rPr lang="en-US" sz="2400" dirty="0" smtClean="0">
                <a:latin typeface="Times New Roman" pitchFamily="18" charset="0"/>
                <a:cs typeface="Times New Roman" pitchFamily="18" charset="0"/>
              </a:rPr>
              <a:t>Results for searched short text query</a:t>
            </a:r>
          </a:p>
          <a:p>
            <a:pPr>
              <a:buNone/>
            </a:pPr>
            <a:endParaRPr lang="en-US" sz="2400" dirty="0">
              <a:latin typeface="Times New Roman" pitchFamily="18" charset="0"/>
              <a:cs typeface="Times New Roman" pitchFamily="18" charset="0"/>
            </a:endParaRPr>
          </a:p>
        </p:txBody>
      </p:sp>
      <p:pic>
        <p:nvPicPr>
          <p:cNvPr id="6" name="Content Placeholder 3" descr="C:\Users\HP\Pictures\Screenshots\Screenshot (157).png"/>
          <p:cNvPicPr>
            <a:picLocks/>
          </p:cNvPicPr>
          <p:nvPr/>
        </p:nvPicPr>
        <p:blipFill>
          <a:blip r:embed="rId2" cstate="print"/>
          <a:srcRect/>
          <a:stretch>
            <a:fillRect/>
          </a:stretch>
        </p:blipFill>
        <p:spPr bwMode="auto">
          <a:xfrm>
            <a:off x="542722" y="1772816"/>
            <a:ext cx="8058555" cy="4358109"/>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124744"/>
            <a:ext cx="8229600" cy="5006181"/>
          </a:xfrm>
        </p:spPr>
        <p:txBody>
          <a:bodyPr/>
          <a:lstStyle/>
          <a:p>
            <a:pPr>
              <a:buNone/>
            </a:pPr>
            <a:r>
              <a:rPr lang="en-US" sz="2400" dirty="0" smtClean="0">
                <a:latin typeface="Times New Roman" pitchFamily="18" charset="0"/>
                <a:cs typeface="Times New Roman" pitchFamily="18" charset="0"/>
              </a:rPr>
              <a:t>Results for files </a:t>
            </a:r>
          </a:p>
          <a:p>
            <a:pPr>
              <a:buNone/>
            </a:pPr>
            <a:endParaRPr lang="en-US" dirty="0"/>
          </a:p>
        </p:txBody>
      </p:sp>
      <p:pic>
        <p:nvPicPr>
          <p:cNvPr id="6" name="Content Placeholder 3" descr="C:\Users\HP\Pictures\Screenshots\Screenshot (158).png"/>
          <p:cNvPicPr>
            <a:picLocks/>
          </p:cNvPicPr>
          <p:nvPr/>
        </p:nvPicPr>
        <p:blipFill>
          <a:blip r:embed="rId2" cstate="print"/>
          <a:srcRect/>
          <a:stretch>
            <a:fillRect/>
          </a:stretch>
        </p:blipFill>
        <p:spPr bwMode="auto">
          <a:xfrm>
            <a:off x="542722" y="1772816"/>
            <a:ext cx="8058555" cy="4358109"/>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052736"/>
            <a:ext cx="8229600" cy="5078189"/>
          </a:xfrm>
        </p:spPr>
        <p:txBody>
          <a:bodyPr/>
          <a:lstStyle/>
          <a:p>
            <a:pPr>
              <a:buNone/>
            </a:pPr>
            <a:r>
              <a:rPr lang="en-US" sz="2400" dirty="0" smtClean="0">
                <a:latin typeface="Times New Roman" pitchFamily="18" charset="0"/>
                <a:cs typeface="Times New Roman" pitchFamily="18" charset="0"/>
              </a:rPr>
              <a:t>Topk images</a:t>
            </a:r>
          </a:p>
          <a:p>
            <a:pPr>
              <a:buNone/>
            </a:pPr>
            <a:endParaRPr lang="en-US" sz="2400" dirty="0">
              <a:latin typeface="Times New Roman" pitchFamily="18" charset="0"/>
              <a:cs typeface="Times New Roman" pitchFamily="18" charset="0"/>
            </a:endParaRPr>
          </a:p>
        </p:txBody>
      </p:sp>
      <p:pic>
        <p:nvPicPr>
          <p:cNvPr id="7" name="Content Placeholder 4" descr="C:\Users\HP\Pictures\Screenshots\Screenshot (160).png"/>
          <p:cNvPicPr>
            <a:picLocks/>
          </p:cNvPicPr>
          <p:nvPr/>
        </p:nvPicPr>
        <p:blipFill>
          <a:blip r:embed="rId2" cstate="print"/>
          <a:srcRect/>
          <a:stretch>
            <a:fillRect/>
          </a:stretch>
        </p:blipFill>
        <p:spPr bwMode="auto">
          <a:xfrm>
            <a:off x="542722" y="1772816"/>
            <a:ext cx="8058555" cy="4358109"/>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Conclusion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637112"/>
          </a:xfrm>
        </p:spPr>
        <p:txBody>
          <a:bodyPr/>
          <a:lstStyle/>
          <a:p>
            <a:pPr algn="just">
              <a:buFont typeface="Wingdings" pitchFamily="2" charset="2"/>
              <a:buChar char="Ø"/>
            </a:pPr>
            <a:r>
              <a:rPr lang="en-US" sz="2400" dirty="0" smtClean="0">
                <a:latin typeface="Times New Roman" pitchFamily="18" charset="0"/>
                <a:cs typeface="Times New Roman" pitchFamily="18" charset="0"/>
              </a:rPr>
              <a:t>Many approaches have been proposed to facilitate short text understanding by enriching the short text representations</a:t>
            </a:r>
            <a:r>
              <a:rPr lang="en-US" dirty="0" smtClean="0"/>
              <a:t>.</a:t>
            </a:r>
          </a:p>
          <a:p>
            <a:pPr algn="just">
              <a:buNone/>
            </a:pPr>
            <a:endParaRPr lang="en-US" dirty="0" smtClean="0"/>
          </a:p>
          <a:p>
            <a:pPr algn="just">
              <a:buFont typeface="Wingdings" pitchFamily="2" charset="2"/>
              <a:buChar char="Ø"/>
            </a:pPr>
            <a:r>
              <a:rPr lang="en-US" sz="2400" dirty="0" smtClean="0">
                <a:latin typeface="Times New Roman" pitchFamily="18" charset="0"/>
                <a:cs typeface="Times New Roman" pitchFamily="18" charset="0"/>
              </a:rPr>
              <a:t>In this project we treat a short text as a query, we enrich it with search results (e.g., webpage titles and snippets) returned by a search engine.</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We cluster the short text by their meaning.</a:t>
            </a:r>
            <a:r>
              <a:rPr lang="en-US" sz="2400" dirty="0" smtClean="0"/>
              <a:t> </a:t>
            </a:r>
            <a:r>
              <a:rPr lang="en-US" sz="2400" dirty="0" smtClean="0">
                <a:latin typeface="Times New Roman" pitchFamily="18" charset="0"/>
                <a:cs typeface="Times New Roman" pitchFamily="18" charset="0"/>
              </a:rPr>
              <a:t>The output of the project is the search results clustered by their meanings and the user can retrieve the information as per his/her interest.</a:t>
            </a:r>
          </a:p>
          <a:p>
            <a:pPr algn="just">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References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24744"/>
            <a:ext cx="8229600" cy="5006181"/>
          </a:xfrm>
        </p:spPr>
        <p:txBody>
          <a:bodyPr/>
          <a:lstStyle/>
          <a:p>
            <a:pPr>
              <a:buNone/>
            </a:pPr>
            <a:r>
              <a:rPr lang="en-US" sz="2400" smtClean="0">
                <a:latin typeface="Times New Roman" pitchFamily="18" charset="0"/>
                <a:cs typeface="Times New Roman" pitchFamily="18" charset="0"/>
              </a:rPr>
              <a:t>[1]Xuan-Hieu</a:t>
            </a:r>
            <a:r>
              <a:rPr lang="en-US" sz="2400" dirty="0" smtClean="0">
                <a:latin typeface="Times New Roman" pitchFamily="18" charset="0"/>
                <a:cs typeface="Times New Roman" pitchFamily="18" charset="0"/>
              </a:rPr>
              <a:t> Phan, Le-Minh Nguyen,et.al.,” Learning to Classify Short and Sparse Text &amp; Web with Hidden Topics from Large-scale Data Collections”, April 21-25, 2008 · Beijing, China.</a:t>
            </a: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[2]Y Krishna Priya, Dr.K.Venkata Ramana,” Semantic Enrichment of Short Texts through Conducive Formula”,Volume no:3,Issue no:6(November-2017).</a:t>
            </a:r>
          </a:p>
          <a:p>
            <a:pPr>
              <a:buNone/>
            </a:pPr>
            <a:endParaRPr lang="en-US" sz="2400" dirty="0" smtClean="0">
              <a:latin typeface="Times New Roman" pitchFamily="18" charset="0"/>
              <a:cs typeface="Times New Roman" pitchFamily="18" charset="0"/>
            </a:endParaRPr>
          </a:p>
          <a:p>
            <a:pPr>
              <a:buNone/>
            </a:pPr>
            <a:r>
              <a:rPr lang="en-US" sz="2400" dirty="0" smtClean="0"/>
              <a:t>[</a:t>
            </a:r>
            <a:r>
              <a:rPr lang="en-US" sz="2400" dirty="0" smtClean="0">
                <a:latin typeface="Times New Roman" pitchFamily="18" charset="0"/>
                <a:cs typeface="Times New Roman" pitchFamily="18" charset="0"/>
              </a:rPr>
              <a:t>3]Justin Zhan, Binay Dahal,” Using deep learning for short text understanding” , published in the Journal of Big Data (Springer Paper) DOI 10.1186/s40537-017-0095-2  in 2017.</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smtClean="0">
                <a:effectLst>
                  <a:outerShdw blurRad="38100" dist="38100" dir="2700000" algn="tl">
                    <a:srgbClr val="000000">
                      <a:alpha val="43137"/>
                    </a:srgbClr>
                  </a:outerShdw>
                </a:effectLst>
              </a:rPr>
              <a:t>  Thank you</a:t>
            </a:r>
            <a:endParaRPr lang="en-US" dirty="0">
              <a:effectLst>
                <a:outerShdw blurRad="38100" dist="38100" dir="2700000" algn="tl">
                  <a:srgbClr val="000000">
                    <a:alpha val="43137"/>
                  </a:srgbClr>
                </a:outerShdw>
              </a:effectLst>
            </a:endParaRP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smtClean="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mc:Choice xmlns="" xmlns:p14="http://schemas.microsoft.com/office/powerpoint/2010/main" Requires="p14">
      <p:transition spd="med">
        <p14:gallery dir="l"/>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3600" dirty="0" smtClean="0">
                <a:latin typeface="Times New Roman" pitchFamily="18" charset="0"/>
                <a:cs typeface="Times New Roman" pitchFamily="18" charset="0"/>
              </a:rPr>
              <a:t>Introduction</a:t>
            </a:r>
          </a:p>
        </p:txBody>
      </p:sp>
      <p:sp>
        <p:nvSpPr>
          <p:cNvPr id="8195" name="Content Placeholder 2"/>
          <p:cNvSpPr>
            <a:spLocks noGrp="1"/>
          </p:cNvSpPr>
          <p:nvPr>
            <p:ph idx="1"/>
          </p:nvPr>
        </p:nvSpPr>
        <p:spPr>
          <a:xfrm>
            <a:off x="395536" y="1066800"/>
            <a:ext cx="8367464" cy="5064125"/>
          </a:xfrm>
        </p:spPr>
        <p:txBody>
          <a:bodyPr/>
          <a:lstStyle/>
          <a:p>
            <a:pPr marL="0" indent="0" algn="just">
              <a:buNone/>
            </a:pPr>
            <a:endParaRPr lang="en-US" sz="2400" dirty="0" smtClean="0">
              <a:latin typeface="Times New Roman" pitchFamily="18" charset="0"/>
              <a:cs typeface="Times New Roman" pitchFamily="18" charset="0"/>
            </a:endParaRPr>
          </a:p>
          <a:p>
            <a:pPr marL="0" indent="0" algn="just">
              <a:buFont typeface="Wingdings" pitchFamily="2" charset="2"/>
              <a:buChar char="Ø"/>
            </a:pPr>
            <a:r>
              <a:rPr lang="en-US" sz="2400" dirty="0" smtClean="0">
                <a:latin typeface="Times New Roman" pitchFamily="18" charset="0"/>
                <a:cs typeface="Times New Roman" pitchFamily="18" charset="0"/>
              </a:rPr>
              <a:t>In present world a wide range of applications handle short text.</a:t>
            </a:r>
          </a:p>
          <a:p>
            <a:pPr marL="0" indent="0" algn="just">
              <a:buFont typeface="Wingdings" pitchFamily="2" charset="2"/>
              <a:buChar char="Ø"/>
            </a:pPr>
            <a:endParaRPr lang="en-US" sz="2400" dirty="0" smtClean="0">
              <a:latin typeface="Times New Roman" pitchFamily="18" charset="0"/>
              <a:cs typeface="Times New Roman" pitchFamily="18" charset="0"/>
            </a:endParaRPr>
          </a:p>
          <a:p>
            <a:pPr marL="0" indent="0" algn="just">
              <a:buFont typeface="Wingdings" pitchFamily="2" charset="2"/>
              <a:buChar char="Ø"/>
            </a:pPr>
            <a:r>
              <a:rPr lang="en-US" sz="2400" dirty="0" smtClean="0">
                <a:latin typeface="Times New Roman" pitchFamily="18" charset="0"/>
                <a:cs typeface="Times New Roman" pitchFamily="18" charset="0"/>
              </a:rPr>
              <a:t>For example, news recommendation system needs to process the           news titles which may be not strictly syntactical; in web search, queries consist of a very small number of keywords</a:t>
            </a:r>
            <a:endParaRPr lang="en-IN" sz="2400" b="1" dirty="0" smtClean="0"/>
          </a:p>
          <a:p>
            <a:pPr marL="0" indent="0" algn="just">
              <a:buFont typeface="Wingdings" pitchFamily="2" charset="2"/>
              <a:buChar char="Ø"/>
            </a:pPr>
            <a:endParaRPr lang="en-IN" sz="2400" b="1" dirty="0" smtClean="0">
              <a:latin typeface="Times New Roman" pitchFamily="18" charset="0"/>
              <a:cs typeface="Times New Roman" pitchFamily="18" charset="0"/>
            </a:endParaRPr>
          </a:p>
          <a:p>
            <a:pPr marL="0" indent="0" algn="just">
              <a:buFont typeface="Wingdings" pitchFamily="2" charset="2"/>
              <a:buChar char="Ø"/>
            </a:pPr>
            <a:r>
              <a:rPr lang="en-US" sz="2400" dirty="0" smtClean="0">
                <a:latin typeface="Times New Roman" pitchFamily="18" charset="0"/>
                <a:cs typeface="Times New Roman" pitchFamily="18" charset="0"/>
              </a:rPr>
              <a:t>In this project we facilitate short text understanding by enriching the short text representations.</a:t>
            </a:r>
          </a:p>
          <a:p>
            <a:pPr marL="0" indent="0" algn="just">
              <a:buNone/>
            </a:pPr>
            <a:endParaRPr lang="en-US" sz="2400" dirty="0" smtClean="0">
              <a:latin typeface="Times New Roman" pitchFamily="18" charset="0"/>
              <a:cs typeface="Times New Roman" pitchFamily="18" charset="0"/>
            </a:endParaRPr>
          </a:p>
          <a:p>
            <a:pPr marL="0" indent="0" algn="just">
              <a:buFont typeface="Wingdings" pitchFamily="2" charset="2"/>
              <a:buChar char="Ø"/>
            </a:pPr>
            <a:endParaRPr lang="en-US" sz="2400" dirty="0" smtClean="0">
              <a:latin typeface="Times New Roman" pitchFamily="18" charset="0"/>
              <a:cs typeface="Times New Roman" pitchFamily="18" charset="0"/>
            </a:endParaRPr>
          </a:p>
          <a:p>
            <a:pPr marL="0" indent="0" algn="just">
              <a:buFont typeface="Wingdings" pitchFamily="2" charset="2"/>
              <a:buChar char="Ø"/>
            </a:pPr>
            <a:endParaRPr lang="en-IN" sz="2400" dirty="0" smtClean="0"/>
          </a:p>
          <a:p>
            <a:pPr algn="just">
              <a:buFont typeface="Wingdings" pitchFamily="2" charset="2"/>
              <a:buChar char="q"/>
            </a:pPr>
            <a:endParaRPr lang="en-IN" sz="22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67544" y="332656"/>
            <a:ext cx="8229600" cy="1139825"/>
          </a:xfrm>
        </p:spPr>
        <p:txBody>
          <a:bodyPr/>
          <a:lstStyle/>
          <a:p>
            <a:pPr eaLnBrk="1" hangingPunct="1"/>
            <a:r>
              <a:rPr lang="en-US" sz="40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Existing System</a:t>
            </a:r>
          </a:p>
        </p:txBody>
      </p:sp>
      <p:sp>
        <p:nvSpPr>
          <p:cNvPr id="8195" name="Content Placeholder 2"/>
          <p:cNvSpPr>
            <a:spLocks noGrp="1"/>
          </p:cNvSpPr>
          <p:nvPr>
            <p:ph idx="1"/>
          </p:nvPr>
        </p:nvSpPr>
        <p:spPr>
          <a:xfrm>
            <a:off x="381000" y="1600200"/>
            <a:ext cx="8458200" cy="4530725"/>
          </a:xfrm>
        </p:spPr>
        <p:txBody>
          <a:bodyPr/>
          <a:lstStyle/>
          <a:p>
            <a:pPr marL="0" indent="0" algn="just">
              <a:buFont typeface="Wingdings" pitchFamily="2" charset="2"/>
              <a:buChar char="Ø"/>
            </a:pPr>
            <a:r>
              <a:rPr lang="en-US" sz="2400" dirty="0" smtClean="0">
                <a:latin typeface="Times New Roman" pitchFamily="18" charset="0"/>
                <a:cs typeface="Times New Roman" pitchFamily="18" charset="0"/>
              </a:rPr>
              <a:t>Many applications have been proposed to facilitate short text                              understanding by enriching the short text.</a:t>
            </a:r>
          </a:p>
          <a:p>
            <a:pPr marL="0" indent="0" algn="just">
              <a:buFont typeface="Wingdings" pitchFamily="2" charset="2"/>
              <a:buChar char="Ø"/>
            </a:pPr>
            <a:endParaRPr lang="en-US" sz="2400" dirty="0" smtClean="0">
              <a:latin typeface="Times New Roman" pitchFamily="18" charset="0"/>
              <a:cs typeface="Times New Roman" pitchFamily="18" charset="0"/>
            </a:endParaRPr>
          </a:p>
          <a:p>
            <a:pPr marL="0" indent="0" algn="just">
              <a:buFont typeface="Wingdings" pitchFamily="2" charset="2"/>
              <a:buChar char="Ø"/>
            </a:pPr>
            <a:r>
              <a:rPr lang="en-US" sz="2400" dirty="0" smtClean="0">
                <a:latin typeface="Times New Roman" pitchFamily="18" charset="0"/>
                <a:cs typeface="Times New Roman" pitchFamily="18" charset="0"/>
              </a:rPr>
              <a:t>The lack of sufficient statistical information leads to difficulties in effectively measuring similarity, and as a result, many existing text analytics algorithms do not apply to short texts directly.</a:t>
            </a:r>
          </a:p>
          <a:p>
            <a:pPr marL="0" indent="0" algn="just">
              <a:buFont typeface="Wingdings" pitchFamily="2" charset="2"/>
              <a:buChar char="Ø"/>
            </a:pPr>
            <a:endParaRPr lang="en-US" sz="2400" dirty="0" smtClean="0">
              <a:latin typeface="Times New Roman" pitchFamily="18" charset="0"/>
              <a:cs typeface="Times New Roman" pitchFamily="18" charset="0"/>
            </a:endParaRPr>
          </a:p>
          <a:p>
            <a:pPr marL="0" indent="0" algn="just">
              <a:buFont typeface="Wingdings" pitchFamily="2" charset="2"/>
              <a:buChar char="Ø"/>
            </a:pPr>
            <a:r>
              <a:rPr lang="en-US" sz="2400" dirty="0" smtClean="0">
                <a:latin typeface="Times New Roman" pitchFamily="18" charset="0"/>
                <a:cs typeface="Times New Roman" pitchFamily="18" charset="0"/>
              </a:rPr>
              <a:t>Semantic hashing models are used for understanding short text.</a:t>
            </a:r>
          </a:p>
          <a:p>
            <a:pPr marL="0" indent="0" algn="just">
              <a:buFont typeface="Wingdings" pitchFamily="2" charset="2"/>
              <a:buChar char="v"/>
            </a:pPr>
            <a:endParaRPr lang="en-US" sz="2400" dirty="0" smtClean="0">
              <a:latin typeface="Times New Roman" pitchFamily="18" charset="0"/>
              <a:cs typeface="Times New Roman" pitchFamily="18" charset="0"/>
            </a:endParaRPr>
          </a:p>
          <a:p>
            <a:pPr marL="0" indent="0" algn="just">
              <a:buFont typeface="Wingdings" pitchFamily="2" charset="2"/>
              <a:buChar char="v"/>
            </a:pPr>
            <a:endParaRPr lang="en-IN" sz="2000" dirty="0" smtClean="0">
              <a:latin typeface="Times New Roman" pitchFamily="18" charset="0"/>
              <a:cs typeface="Times New Roman" pitchFamily="18" charset="0"/>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Proposed System</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Font typeface="Wingdings" pitchFamily="2" charset="2"/>
              <a:buChar char="Ø"/>
            </a:pPr>
            <a:r>
              <a:rPr lang="en-US" sz="2400" dirty="0" smtClean="0">
                <a:latin typeface="Times New Roman" pitchFamily="18" charset="0"/>
                <a:cs typeface="Times New Roman" pitchFamily="18" charset="0"/>
              </a:rPr>
              <a:t>We present a novel mechanism to semantically enrich short texts with both concepts and co-occurring terms.</a:t>
            </a:r>
          </a:p>
          <a:p>
            <a:pPr algn="just">
              <a:buFont typeface="Wingdings" pitchFamily="2" charset="2"/>
              <a:buChar char="v"/>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For this we cluster the short text by their meaning.</a:t>
            </a:r>
          </a:p>
          <a:p>
            <a:pPr algn="just">
              <a:buFont typeface="Wingdings" pitchFamily="2" charset="2"/>
              <a:buChar char="v"/>
            </a:pPr>
            <a:endParaRPr lang="en-US" sz="2400" dirty="0" smtClean="0">
              <a:latin typeface="Times New Roman" pitchFamily="18" charset="0"/>
              <a:cs typeface="Times New Roman" pitchFamily="18" charset="0"/>
            </a:endParaRPr>
          </a:p>
          <a:p>
            <a:pPr lvl="0" algn="just">
              <a:buFont typeface="Wingdings" pitchFamily="2" charset="2"/>
              <a:buChar char="Ø"/>
            </a:pPr>
            <a:r>
              <a:rPr lang="en-US" sz="2400" dirty="0" smtClean="0">
                <a:latin typeface="Times New Roman" pitchFamily="18" charset="0"/>
                <a:cs typeface="Times New Roman" pitchFamily="18" charset="0"/>
              </a:rPr>
              <a:t>We show significant improvements over existing approaches, which confirm that concepts and co-occurring terms effectively enrich short texts, and enable better understanding of them.</a:t>
            </a:r>
          </a:p>
          <a:p>
            <a:pPr>
              <a:buFont typeface="Wingdings" pitchFamily="2" charset="2"/>
              <a:buChar char="v"/>
            </a:pPr>
            <a:endParaRPr lang="en-US" sz="2400" dirty="0">
              <a:latin typeface="Times New Roman" pitchFamily="18" charset="0"/>
              <a:cs typeface="Times New Roman" pitchFamily="18" charset="0"/>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Abstract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Font typeface="Wingdings" pitchFamily="2" charset="2"/>
              <a:buChar char="Ø"/>
            </a:pPr>
            <a:r>
              <a:rPr lang="en-US" sz="2400" dirty="0" smtClean="0">
                <a:latin typeface="Times New Roman" pitchFamily="18" charset="0"/>
                <a:cs typeface="Times New Roman" pitchFamily="18" charset="0"/>
              </a:rPr>
              <a:t>Understanding short texts retrieval, classification and processing became a very difficult task.</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Clustering short texts (such as news titles) by their meaning is a challenging task. </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 The semantic hashing approach encodes the meaning of a text into a compact binary code.</a:t>
            </a:r>
          </a:p>
          <a:p>
            <a:pPr algn="just">
              <a:buFont typeface="Wingdings" pitchFamily="2" charset="2"/>
              <a:buChar char="Ø"/>
            </a:pPr>
            <a:endParaRPr lang="en-US" sz="2400" dirty="0" smtClean="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Contd..</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Font typeface="Wingdings" pitchFamily="2" charset="2"/>
              <a:buChar char="Ø"/>
            </a:pPr>
            <a:r>
              <a:rPr lang="en-US" sz="2400" dirty="0" smtClean="0">
                <a:latin typeface="Times New Roman" pitchFamily="18" charset="0"/>
                <a:cs typeface="Times New Roman" pitchFamily="18" charset="0"/>
              </a:rPr>
              <a:t>Thus, to tell if two texts have similar meanings, we only need to check if they have similar codes. </a:t>
            </a:r>
          </a:p>
          <a:p>
            <a:pPr algn="just">
              <a:buNone/>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To cluster short texts by their meanings, we propose to add more semantics to short texts.</a:t>
            </a:r>
          </a:p>
          <a:p>
            <a:pPr algn="just">
              <a:buFont typeface="Wingdings" pitchFamily="2" charset="2"/>
              <a:buChar char="v"/>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 For each term in a short text, we obtain its concepts and co-occurring terms from a database to enrich the short text.</a:t>
            </a:r>
          </a:p>
          <a:p>
            <a:pPr algn="just">
              <a:buFont typeface="Wingdings" pitchFamily="2" charset="2"/>
              <a:buChar char="v"/>
            </a:pP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3600" dirty="0" smtClean="0">
                <a:latin typeface="Times New Roman" pitchFamily="18" charset="0"/>
                <a:cs typeface="Times New Roman" pitchFamily="18" charset="0"/>
              </a:rPr>
              <a:t> Problem Statement</a:t>
            </a:r>
          </a:p>
        </p:txBody>
      </p:sp>
      <p:sp>
        <p:nvSpPr>
          <p:cNvPr id="8195" name="Content Placeholder 2"/>
          <p:cNvSpPr>
            <a:spLocks noGrp="1"/>
          </p:cNvSpPr>
          <p:nvPr>
            <p:ph idx="1"/>
          </p:nvPr>
        </p:nvSpPr>
        <p:spPr>
          <a:xfrm>
            <a:off x="304800" y="1484784"/>
            <a:ext cx="8458200" cy="4646141"/>
          </a:xfrm>
        </p:spPr>
        <p:txBody>
          <a:bodyPr/>
          <a:lstStyle/>
          <a:p>
            <a:pPr algn="just">
              <a:buFont typeface="Wingdings" pitchFamily="2" charset="2"/>
              <a:buChar char="Ø"/>
            </a:pPr>
            <a:r>
              <a:rPr lang="en-US" sz="2400" dirty="0" smtClean="0">
                <a:latin typeface="Times New Roman" pitchFamily="18" charset="0"/>
                <a:cs typeface="Times New Roman" pitchFamily="18" charset="0"/>
              </a:rPr>
              <a:t>Short texts introduce new challenges to many text related tasks including information retrieval (IR), classification, and clusterings, two short texts that have similar meaning For example, the meanings of “upcoming apple products” and “new iphone and ipad” are closely related, but they share no common words.</a:t>
            </a:r>
          </a:p>
          <a:p>
            <a:pPr algn="just">
              <a:buFont typeface="Wingdings" pitchFamily="2" charset="2"/>
              <a:buChar char="Ø"/>
            </a:pPr>
            <a:r>
              <a:rPr lang="en-US" sz="2400" dirty="0" smtClean="0">
                <a:latin typeface="Times New Roman" pitchFamily="18" charset="0"/>
                <a:cs typeface="Times New Roman" pitchFamily="18" charset="0"/>
              </a:rPr>
              <a:t>The word “apple” gives rise to different meanings in “apple product” and “apple tree”. Due to the scarcity of contextual information, these ambiguous words make short texts hard to understand by machines.</a:t>
            </a:r>
            <a:endParaRPr lang="en-IN" sz="2400" dirty="0">
              <a:latin typeface="Times New Roman" pitchFamily="18" charset="0"/>
              <a:cs typeface="Times New Roman" pitchFamily="18" charset="0"/>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Module Description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sz="2800" b="1" dirty="0" smtClean="0">
                <a:latin typeface="Times New Roman" pitchFamily="18" charset="0"/>
                <a:cs typeface="Times New Roman" pitchFamily="18" charset="0"/>
              </a:rPr>
              <a:t>Admin Module:</a:t>
            </a:r>
          </a:p>
          <a:p>
            <a:pPr>
              <a:buNone/>
            </a:pPr>
            <a:endParaRPr lang="en-US" sz="2800" b="1"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Admin will be permitted to login and will have the permission to manipulate the data base.</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Admin will have the permissions to upload the files and images into the data base where these information will be viewed by the user when searched.</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4934173"/>
          </a:xfrm>
        </p:spPr>
        <p:txBody>
          <a:bodyPr/>
          <a:lstStyle/>
          <a:p>
            <a:pPr>
              <a:buNone/>
            </a:pPr>
            <a:r>
              <a:rPr lang="en-US" sz="2800" b="1" dirty="0" smtClean="0">
                <a:latin typeface="Times New Roman" pitchFamily="18" charset="0"/>
                <a:cs typeface="Times New Roman" pitchFamily="18" charset="0"/>
              </a:rPr>
              <a:t>User Module:</a:t>
            </a:r>
          </a:p>
          <a:p>
            <a:pPr>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User can login through this  and search for the query, retrieve the information.</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If the user login credentials are wrong the access will be denied.</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New user will be provided with a registration form to register and then can login to retrieve the information.   </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1303</TotalTime>
  <Words>699</Words>
  <Application>Microsoft Office PowerPoint</Application>
  <PresentationFormat>On-screen Show (4:3)</PresentationFormat>
  <Paragraphs>84</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Theme1</vt:lpstr>
      <vt:lpstr> UNDERSTANDING SHORT TEXTS THROUGH        SEMANTIC ENRICHMENT AND SEMANTIC HASHING</vt:lpstr>
      <vt:lpstr>Introduction</vt:lpstr>
      <vt:lpstr> Existing System</vt:lpstr>
      <vt:lpstr>Proposed System</vt:lpstr>
      <vt:lpstr>Abstract</vt:lpstr>
      <vt:lpstr>Contd..</vt:lpstr>
      <vt:lpstr> Problem Statement</vt:lpstr>
      <vt:lpstr>Module Description</vt:lpstr>
      <vt:lpstr>Slide 9</vt:lpstr>
      <vt:lpstr>Outputs</vt:lpstr>
      <vt:lpstr>Slide 11</vt:lpstr>
      <vt:lpstr>Slide 12</vt:lpstr>
      <vt:lpstr>Slide 13</vt:lpstr>
      <vt:lpstr>Slide 14</vt:lpstr>
      <vt:lpstr>Slide 15</vt:lpstr>
      <vt:lpstr>Slide 16</vt:lpstr>
      <vt:lpstr>Conclusion</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HP</cp:lastModifiedBy>
  <cp:revision>264</cp:revision>
  <dcterms:created xsi:type="dcterms:W3CDTF">2006-08-16T00:00:00Z</dcterms:created>
  <dcterms:modified xsi:type="dcterms:W3CDTF">2020-04-12T07:52:58Z</dcterms:modified>
</cp:coreProperties>
</file>