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34"/>
  </p:notesMasterIdLst>
  <p:sldIdLst>
    <p:sldId id="256" r:id="rId2"/>
    <p:sldId id="264" r:id="rId3"/>
    <p:sldId id="265" r:id="rId4"/>
    <p:sldId id="266" r:id="rId5"/>
    <p:sldId id="295" r:id="rId6"/>
    <p:sldId id="281" r:id="rId7"/>
    <p:sldId id="287" r:id="rId8"/>
    <p:sldId id="288" r:id="rId9"/>
    <p:sldId id="290" r:id="rId10"/>
    <p:sldId id="267" r:id="rId11"/>
    <p:sldId id="268" r:id="rId12"/>
    <p:sldId id="271" r:id="rId13"/>
    <p:sldId id="299" r:id="rId14"/>
    <p:sldId id="282" r:id="rId15"/>
    <p:sldId id="283" r:id="rId16"/>
    <p:sldId id="284" r:id="rId17"/>
    <p:sldId id="285" r:id="rId18"/>
    <p:sldId id="291" r:id="rId19"/>
    <p:sldId id="293" r:id="rId20"/>
    <p:sldId id="275" r:id="rId21"/>
    <p:sldId id="276" r:id="rId22"/>
    <p:sldId id="296" r:id="rId23"/>
    <p:sldId id="277" r:id="rId24"/>
    <p:sldId id="278" r:id="rId25"/>
    <p:sldId id="297" r:id="rId26"/>
    <p:sldId id="279" r:id="rId27"/>
    <p:sldId id="280" r:id="rId28"/>
    <p:sldId id="272" r:id="rId29"/>
    <p:sldId id="273" r:id="rId30"/>
    <p:sldId id="274" r:id="rId31"/>
    <p:sldId id="300" r:id="rId32"/>
    <p:sldId id="30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5520" autoAdjust="0"/>
  </p:normalViewPr>
  <p:slideViewPr>
    <p:cSldViewPr>
      <p:cViewPr varScale="1">
        <p:scale>
          <a:sx n="70" d="100"/>
          <a:sy n="7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6C83C-964E-4575-84A6-C32542F05C4E}" type="datetimeFigureOut">
              <a:rPr lang="en-US" smtClean="0"/>
              <a:pPr/>
              <a:t>8/9/2015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48DB2-543B-461D-A4F2-67B7D9700080}" type="slidenum">
              <a:rPr lang="en-US" smtClean="0"/>
              <a:pPr/>
              <a:t>‹#›</a:t>
            </a:fld>
            <a:endParaRPr lang="en-US"/>
          </a:p>
        </p:txBody>
      </p:sp>
    </p:spTree>
    <p:extLst>
      <p:ext uri="{BB962C8B-B14F-4D97-AF65-F5344CB8AC3E}">
        <p14:creationId xmlns:p14="http://schemas.microsoft.com/office/powerpoint/2010/main" xmlns="" val="32074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8DB2-543B-461D-A4F2-67B7D9700080}" type="slidenum">
              <a:rPr lang="en-US" smtClean="0"/>
              <a:pPr/>
              <a:t>1</a:t>
            </a:fld>
            <a:endParaRPr lang="en-US" dirty="0"/>
          </a:p>
        </p:txBody>
      </p:sp>
    </p:spTree>
    <p:extLst>
      <p:ext uri="{BB962C8B-B14F-4D97-AF65-F5344CB8AC3E}">
        <p14:creationId xmlns:p14="http://schemas.microsoft.com/office/powerpoint/2010/main" xmlns="" val="141830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Ation</a:t>
            </a:r>
            <a:r>
              <a:rPr lang="en-US" dirty="0" smtClean="0"/>
              <a:t> </a:t>
            </a:r>
            <a:endParaRPr lang="en-US" dirty="0"/>
          </a:p>
        </p:txBody>
      </p:sp>
      <p:sp>
        <p:nvSpPr>
          <p:cNvPr id="4" name="Slide Number Placeholder 3"/>
          <p:cNvSpPr>
            <a:spLocks noGrp="1"/>
          </p:cNvSpPr>
          <p:nvPr>
            <p:ph type="sldNum" sz="quarter" idx="10"/>
          </p:nvPr>
        </p:nvSpPr>
        <p:spPr/>
        <p:txBody>
          <a:bodyPr/>
          <a:lstStyle/>
          <a:p>
            <a:fld id="{F7F48DB2-543B-461D-A4F2-67B7D9700080}"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4FEF4B-09F2-4D29-B8FC-587333C12D94}" type="datetime1">
              <a:rPr lang="en-US" smtClean="0"/>
              <a:pPr/>
              <a:t>8/9/2015</a:t>
            </a:fld>
            <a:endParaRPr lang="en-US"/>
          </a:p>
        </p:txBody>
      </p:sp>
      <p:sp>
        <p:nvSpPr>
          <p:cNvPr id="5" name="Footer Placeholder 4"/>
          <p:cNvSpPr>
            <a:spLocks noGrp="1"/>
          </p:cNvSpPr>
          <p:nvPr>
            <p:ph type="ftr" sz="quarter" idx="11"/>
          </p:nvPr>
        </p:nvSpPr>
        <p:spPr/>
        <p:txBody>
          <a:bodyPr/>
          <a:lstStyle/>
          <a:p>
            <a:r>
              <a:rPr lang="en-US" dirty="0"/>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2497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515DCA-951A-47A8-8CB7-DAA91E75E45C}" type="datetime1">
              <a:rPr lang="en-US" smtClean="0"/>
              <a:pPr/>
              <a:t>8/9/2015</a:t>
            </a:fld>
            <a:endParaRPr lang="en-US"/>
          </a:p>
        </p:txBody>
      </p:sp>
      <p:sp>
        <p:nvSpPr>
          <p:cNvPr id="5" name="Footer Placeholder 4"/>
          <p:cNvSpPr>
            <a:spLocks noGrp="1"/>
          </p:cNvSpPr>
          <p:nvPr>
            <p:ph type="ftr" sz="quarter" idx="11"/>
          </p:nvPr>
        </p:nvSpPr>
        <p:spPr/>
        <p:txBody>
          <a:bodyPr/>
          <a:lstStyle/>
          <a:p>
            <a:r>
              <a:rPr lang="en-US" dirty="0"/>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049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D7E472-FCB1-447D-9BFF-013110B46032}" type="datetime1">
              <a:rPr lang="en-US" smtClean="0"/>
              <a:pPr/>
              <a:t>8/9/2015</a:t>
            </a:fld>
            <a:endParaRPr lang="en-US"/>
          </a:p>
        </p:txBody>
      </p:sp>
      <p:sp>
        <p:nvSpPr>
          <p:cNvPr id="5" name="Footer Placeholder 4"/>
          <p:cNvSpPr>
            <a:spLocks noGrp="1"/>
          </p:cNvSpPr>
          <p:nvPr>
            <p:ph type="ftr" sz="quarter" idx="11"/>
          </p:nvPr>
        </p:nvSpPr>
        <p:spPr/>
        <p:txBody>
          <a:bodyPr/>
          <a:lstStyle/>
          <a:p>
            <a:r>
              <a:rPr lang="en-US" dirty="0"/>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26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9232A4-E948-49AF-ABBC-0BD6904B675F}" type="datetime1">
              <a:rPr lang="en-US" smtClean="0"/>
              <a:pPr/>
              <a:t>8/9/2015</a:t>
            </a:fld>
            <a:endParaRPr lang="en-US"/>
          </a:p>
        </p:txBody>
      </p:sp>
      <p:sp>
        <p:nvSpPr>
          <p:cNvPr id="5" name="Footer Placeholder 4"/>
          <p:cNvSpPr>
            <a:spLocks noGrp="1"/>
          </p:cNvSpPr>
          <p:nvPr>
            <p:ph type="ftr" sz="quarter" idx="11"/>
          </p:nvPr>
        </p:nvSpPr>
        <p:spPr/>
        <p:txBody>
          <a:bodyPr/>
          <a:lstStyle/>
          <a:p>
            <a:r>
              <a:rPr lang="en-US" dirty="0"/>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8744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83168-4DF6-4270-9AF3-59FDD999EF3B}" type="datetime1">
              <a:rPr lang="en-US" smtClean="0"/>
              <a:pPr/>
              <a:t>8/9/2015</a:t>
            </a:fld>
            <a:endParaRPr lang="en-US"/>
          </a:p>
        </p:txBody>
      </p:sp>
      <p:sp>
        <p:nvSpPr>
          <p:cNvPr id="5" name="Footer Placeholder 4"/>
          <p:cNvSpPr>
            <a:spLocks noGrp="1"/>
          </p:cNvSpPr>
          <p:nvPr>
            <p:ph type="ftr" sz="quarter" idx="11"/>
          </p:nvPr>
        </p:nvSpPr>
        <p:spPr/>
        <p:txBody>
          <a:bodyPr/>
          <a:lstStyle/>
          <a:p>
            <a:r>
              <a:rPr lang="en-US" dirty="0"/>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25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CAB800-9292-4137-B1A0-BE75D0FD0B1A}" type="datetime1">
              <a:rPr lang="en-US" smtClean="0"/>
              <a:pPr/>
              <a:t>8/9/2015</a:t>
            </a:fld>
            <a:endParaRPr lang="en-US"/>
          </a:p>
        </p:txBody>
      </p:sp>
      <p:sp>
        <p:nvSpPr>
          <p:cNvPr id="6" name="Footer Placeholder 5"/>
          <p:cNvSpPr>
            <a:spLocks noGrp="1"/>
          </p:cNvSpPr>
          <p:nvPr>
            <p:ph type="ftr" sz="quarter" idx="11"/>
          </p:nvPr>
        </p:nvSpPr>
        <p:spPr/>
        <p:txBody>
          <a:bodyPr/>
          <a:lstStyle/>
          <a:p>
            <a:r>
              <a:rPr lang="en-US" dirty="0"/>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5728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FF5612-DC4E-4209-BA5A-C52CA1F65445}" type="datetime1">
              <a:rPr lang="en-US" smtClean="0"/>
              <a:pPr/>
              <a:t>8/9/2015</a:t>
            </a:fld>
            <a:endParaRPr lang="en-US"/>
          </a:p>
        </p:txBody>
      </p:sp>
      <p:sp>
        <p:nvSpPr>
          <p:cNvPr id="8" name="Footer Placeholder 7"/>
          <p:cNvSpPr>
            <a:spLocks noGrp="1"/>
          </p:cNvSpPr>
          <p:nvPr>
            <p:ph type="ftr" sz="quarter" idx="11"/>
          </p:nvPr>
        </p:nvSpPr>
        <p:spPr/>
        <p:txBody>
          <a:bodyPr/>
          <a:lstStyle/>
          <a:p>
            <a:r>
              <a:rPr lang="en-US" dirty="0"/>
              <a:t>Dept.of CSE, RYMEC</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4868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59A2152-ECB8-47C2-9358-D3CFE4BAFCCC}" type="datetime1">
              <a:rPr lang="en-US" smtClean="0"/>
              <a:pPr/>
              <a:t>8/9/2015</a:t>
            </a:fld>
            <a:endParaRPr lang="en-US"/>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1370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15A8-C9CB-4937-8E23-28F5B55A7C63}" type="datetime1">
              <a:rPr lang="en-US" smtClean="0"/>
              <a:pPr/>
              <a:t>8/9/2015</a:t>
            </a:fld>
            <a:endParaRPr lang="en-US"/>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8871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12E639-9F0A-4039-8B4B-2A190983E309}" type="datetime1">
              <a:rPr lang="en-US" smtClean="0"/>
              <a:pPr/>
              <a:t>8/9/2015</a:t>
            </a:fld>
            <a:endParaRPr lang="en-US"/>
          </a:p>
        </p:txBody>
      </p:sp>
      <p:sp>
        <p:nvSpPr>
          <p:cNvPr id="6" name="Footer Placeholder 5"/>
          <p:cNvSpPr>
            <a:spLocks noGrp="1"/>
          </p:cNvSpPr>
          <p:nvPr>
            <p:ph type="ftr" sz="quarter" idx="11"/>
          </p:nvPr>
        </p:nvSpPr>
        <p:spPr/>
        <p:txBody>
          <a:bodyPr/>
          <a:lstStyle/>
          <a:p>
            <a:r>
              <a:rPr lang="en-US" dirty="0"/>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696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0D1DAE-7B05-45CE-9CCB-698DDBF9EA18}" type="datetime1">
              <a:rPr lang="en-US" smtClean="0"/>
              <a:pPr/>
              <a:t>8/9/2015</a:t>
            </a:fld>
            <a:endParaRPr lang="en-US"/>
          </a:p>
        </p:txBody>
      </p:sp>
      <p:sp>
        <p:nvSpPr>
          <p:cNvPr id="6" name="Footer Placeholder 5"/>
          <p:cNvSpPr>
            <a:spLocks noGrp="1"/>
          </p:cNvSpPr>
          <p:nvPr>
            <p:ph type="ftr" sz="quarter" idx="11"/>
          </p:nvPr>
        </p:nvSpPr>
        <p:spPr/>
        <p:txBody>
          <a:bodyPr/>
          <a:lstStyle/>
          <a:p>
            <a:r>
              <a:rPr lang="en-US" dirty="0"/>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5597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BAEA66-47AD-41A6-A5E3-F812E7F6D6F6}" type="datetime1">
              <a:rPr lang="en-US" smtClean="0"/>
              <a:pPr/>
              <a:t>8/9/2015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Dept.of CSE, RYMEC</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086109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992438"/>
          </a:xfrm>
        </p:spPr>
        <p:txBody>
          <a:bodyPr>
            <a:normAutofit/>
          </a:bodyPr>
          <a:lstStyle/>
          <a:p>
            <a:r>
              <a:rPr lang="en-IN" sz="4000" dirty="0">
                <a:latin typeface="Times New Roman" pitchFamily="18" charset="0"/>
                <a:cs typeface="Times New Roman" pitchFamily="18" charset="0"/>
              </a:rPr>
              <a:t>RETINA BASED BIOMETRIC RECOGNITION SYSTEM </a:t>
            </a:r>
            <a:r>
              <a:rPr sz="4000" dirty="0">
                <a:latin typeface="Times New Roman" pitchFamily="18" charset="0"/>
                <a:cs typeface="Times New Roman" pitchFamily="18" charset="0"/>
              </a:rPr>
              <a:t/>
            </a:r>
            <a:br>
              <a:rPr sz="4000" dirty="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486400" y="4724400"/>
            <a:ext cx="3429000" cy="1828800"/>
          </a:xfrm>
        </p:spPr>
        <p:txBody>
          <a:bodyPr>
            <a:normAutofit/>
          </a:bodyPr>
          <a:lstStyle/>
          <a:p>
            <a:r>
              <a:rPr lang="en-US" sz="2000" b="1" dirty="0">
                <a:solidFill>
                  <a:schemeClr val="tx1"/>
                </a:solidFill>
                <a:latin typeface="Times New Roman" pitchFamily="18" charset="0"/>
                <a:cs typeface="Times New Roman" pitchFamily="18" charset="0"/>
              </a:rPr>
              <a:t>Under the guidance of,</a:t>
            </a:r>
          </a:p>
          <a:p>
            <a:r>
              <a:rPr lang="en-US" dirty="0">
                <a:latin typeface="Times New Roman" pitchFamily="18" charset="0"/>
                <a:cs typeface="Times New Roman" pitchFamily="18" charset="0"/>
              </a:rPr>
              <a:t>Mr. Puneeth G J </a:t>
            </a:r>
            <a:r>
              <a:rPr lang="en-US" dirty="0">
                <a:solidFill>
                  <a:schemeClr val="tx1"/>
                </a:solidFill>
                <a:latin typeface="Times New Roman" pitchFamily="18" charset="0"/>
                <a:cs typeface="Times New Roman" pitchFamily="18" charset="0"/>
              </a:rPr>
              <a:t>,</a:t>
            </a:r>
          </a:p>
          <a:p>
            <a:r>
              <a:rPr lang="en-US" dirty="0">
                <a:solidFill>
                  <a:schemeClr val="tx1"/>
                </a:solidFill>
                <a:latin typeface="Times New Roman" pitchFamily="18" charset="0"/>
                <a:cs typeface="Times New Roman" pitchFamily="18" charset="0"/>
              </a:rPr>
              <a:t>Assistant Professor,</a:t>
            </a:r>
          </a:p>
          <a:p>
            <a:r>
              <a:rPr lang="en-US" dirty="0">
                <a:solidFill>
                  <a:schemeClr val="tx1"/>
                </a:solidFill>
                <a:latin typeface="Times New Roman" pitchFamily="18" charset="0"/>
                <a:cs typeface="Times New Roman" pitchFamily="18" charset="0"/>
              </a:rPr>
              <a:t>Department of CSE,</a:t>
            </a:r>
          </a:p>
          <a:p>
            <a:r>
              <a:rPr lang="en-US" dirty="0">
                <a:solidFill>
                  <a:schemeClr val="tx1"/>
                </a:solidFill>
                <a:latin typeface="Times New Roman" pitchFamily="18" charset="0"/>
                <a:cs typeface="Times New Roman" pitchFamily="18" charset="0"/>
              </a:rPr>
              <a:t>RYMEC</a:t>
            </a:r>
          </a:p>
          <a:p>
            <a:endParaRPr lang="en-US" dirty="0"/>
          </a:p>
        </p:txBody>
      </p:sp>
      <p:sp>
        <p:nvSpPr>
          <p:cNvPr id="4" name="Subtitle 2"/>
          <p:cNvSpPr txBox="1">
            <a:spLocks/>
          </p:cNvSpPr>
          <p:nvPr/>
        </p:nvSpPr>
        <p:spPr>
          <a:xfrm>
            <a:off x="217055" y="4479369"/>
            <a:ext cx="4038600" cy="2209800"/>
          </a:xfrm>
          <a:prstGeom prst="rect">
            <a:avLst/>
          </a:prstGeom>
        </p:spPr>
        <p:txBody>
          <a:bodyPr>
            <a:normAutofit/>
          </a:bodyPr>
          <a:lstStyle/>
          <a:p>
            <a:pPr marL="0" marR="0" lvl="0" indent="0"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sz="2000" b="1" dirty="0">
                <a:latin typeface="Times New Roman" pitchFamily="18" charset="0"/>
                <a:cs typeface="Times New Roman" pitchFamily="18" charset="0"/>
              </a:rPr>
              <a:t>by</a:t>
            </a:r>
            <a:r>
              <a:rPr kumimoji="0" lang="en-US" sz="2000" b="1" i="0" u="none" strike="noStrike" kern="1200" cap="none" spc="0" normalizeH="0" baseline="0" noProof="0" dirty="0">
                <a:ln>
                  <a:noFill/>
                </a:ln>
                <a:effectLst/>
                <a:uLnTx/>
                <a:uFillTx/>
                <a:latin typeface="Times New Roman" pitchFamily="18" charset="0"/>
                <a:ea typeface="+mn-ea"/>
                <a:cs typeface="Times New Roman" pitchFamily="18" charset="0"/>
              </a:rPr>
              <a:t>,</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3VC15CS053:Meghana K</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3VC15CS050:Manjula G P</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3VC15CS027:G Ramya</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3VC14CS112:Veluru Eswari</a:t>
            </a:r>
          </a:p>
        </p:txBody>
      </p:sp>
      <p:sp>
        <p:nvSpPr>
          <p:cNvPr id="5" name="TextBox 4"/>
          <p:cNvSpPr txBox="1"/>
          <p:nvPr/>
        </p:nvSpPr>
        <p:spPr>
          <a:xfrm>
            <a:off x="152400" y="4114800"/>
            <a:ext cx="1981200" cy="369332"/>
          </a:xfrm>
          <a:prstGeom prst="rect">
            <a:avLst/>
          </a:prstGeom>
          <a:noFill/>
        </p:spPr>
        <p:txBody>
          <a:bodyPr wrap="square" rtlCol="0">
            <a:spAutoFit/>
          </a:bodyPr>
          <a:lstStyle/>
          <a:p>
            <a:r>
              <a:rPr lang="en-US" b="1" dirty="0">
                <a:latin typeface="Times New Roman" pitchFamily="18" charset="0"/>
                <a:cs typeface="Times New Roman" pitchFamily="18" charset="0"/>
              </a:rPr>
              <a:t>Batch Number:A9</a:t>
            </a:r>
          </a:p>
        </p:txBody>
      </p:sp>
      <p:sp>
        <p:nvSpPr>
          <p:cNvPr id="6" name="TextBox 5"/>
          <p:cNvSpPr txBox="1"/>
          <p:nvPr/>
        </p:nvSpPr>
        <p:spPr>
          <a:xfrm>
            <a:off x="1066800" y="152400"/>
            <a:ext cx="8077200" cy="1477328"/>
          </a:xfrm>
          <a:prstGeom prst="rect">
            <a:avLst/>
          </a:prstGeom>
          <a:noFill/>
        </p:spPr>
        <p:txBody>
          <a:bodyPr wrap="square" rtlCol="0">
            <a:spAutoFit/>
          </a:bodyPr>
          <a:lstStyle/>
          <a:p>
            <a:pPr algn="ctr"/>
            <a:r>
              <a:rPr lang="en-IN" b="1" dirty="0"/>
              <a:t>V.V.Sangha’s</a:t>
            </a:r>
            <a:endParaRPr lang="en-US" dirty="0"/>
          </a:p>
          <a:p>
            <a:pPr algn="ctr"/>
            <a:r>
              <a:rPr lang="en-IN" sz="2000" b="1" dirty="0"/>
              <a:t>RAO BAHADUR Y MAHABALESWARAPPA ENGINEERING COLLEGE</a:t>
            </a:r>
          </a:p>
          <a:p>
            <a:pPr algn="ctr"/>
            <a:r>
              <a:rPr lang="en-IN" sz="2600" b="1" dirty="0"/>
              <a:t>Department of Computer Science &amp; Engineering</a:t>
            </a:r>
          </a:p>
          <a:p>
            <a:pPr algn="ctr"/>
            <a:r>
              <a:rPr lang="en-IN" sz="2400" b="1" i="1" dirty="0">
                <a:effectLst>
                  <a:outerShdw blurRad="38100" dist="38100" dir="2700000" algn="tl">
                    <a:srgbClr val="000000">
                      <a:alpha val="43137"/>
                    </a:srgbClr>
                  </a:outerShdw>
                </a:effectLst>
              </a:rPr>
              <a:t>Accredited by National Board of Accreditation</a:t>
            </a:r>
            <a:endParaRPr lang="en-US" sz="2400" i="1" dirty="0">
              <a:effectLst>
                <a:outerShdw blurRad="38100" dist="38100" dir="2700000" algn="tl">
                  <a:srgbClr val="000000">
                    <a:alpha val="43137"/>
                  </a:srgbClr>
                </a:outerShdw>
              </a:effectLst>
            </a:endParaRPr>
          </a:p>
        </p:txBody>
      </p:sp>
      <p:pic>
        <p:nvPicPr>
          <p:cNvPr id="7" name="Picture 6"/>
          <p:cNvPicPr/>
          <p:nvPr/>
        </p:nvPicPr>
        <p:blipFill>
          <a:blip r:embed="rId3" cstate="print"/>
          <a:srcRect/>
          <a:stretch>
            <a:fillRect/>
          </a:stretch>
        </p:blipFill>
        <p:spPr bwMode="auto">
          <a:xfrm>
            <a:off x="228600" y="152400"/>
            <a:ext cx="949138" cy="1087362"/>
          </a:xfrm>
          <a:prstGeom prst="rect">
            <a:avLst/>
          </a:prstGeom>
          <a:solidFill>
            <a:schemeClr val="accent1">
              <a:alpha val="73000"/>
            </a:schemeClr>
          </a:solid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Area and Problem statement</a:t>
            </a:r>
          </a:p>
        </p:txBody>
      </p:sp>
      <p:sp>
        <p:nvSpPr>
          <p:cNvPr id="3" name="Content Placeholder 2"/>
          <p:cNvSpPr>
            <a:spLocks noGrp="1"/>
          </p:cNvSpPr>
          <p:nvPr>
            <p:ph idx="1"/>
          </p:nvPr>
        </p:nvSpPr>
        <p:spPr>
          <a:xfrm>
            <a:off x="628650" y="1295400"/>
            <a:ext cx="7886700" cy="4881563"/>
          </a:xfrm>
        </p:spPr>
        <p:txBody>
          <a:bodyPr>
            <a:normAutofit/>
          </a:bodyPr>
          <a:lstStyle/>
          <a:p>
            <a:pPr marL="358775" indent="-358775" algn="just">
              <a:lnSpc>
                <a:spcPct val="150000"/>
              </a:lnSpc>
            </a:pPr>
            <a:r>
              <a:rPr lang="en-IN" sz="1600" b="1" u="sng" dirty="0">
                <a:latin typeface="Times New Roman" panose="02020603050405020304" pitchFamily="18" charset="0"/>
                <a:cs typeface="Times New Roman" panose="02020603050405020304" pitchFamily="18" charset="0"/>
              </a:rPr>
              <a:t>Area</a:t>
            </a:r>
            <a:r>
              <a:rPr lang="en-IN" sz="1600" dirty="0">
                <a:latin typeface="Times New Roman" panose="02020603050405020304" pitchFamily="18" charset="0"/>
                <a:cs typeface="Times New Roman" panose="02020603050405020304" pitchFamily="18" charset="0"/>
              </a:rPr>
              <a:t>: Image Processing</a:t>
            </a:r>
          </a:p>
          <a:p>
            <a:pPr marL="358775" indent="-358775" algn="just">
              <a:lnSpc>
                <a:spcPct val="150000"/>
              </a:lnSpc>
            </a:pPr>
            <a:r>
              <a:rPr lang="en-IN" sz="1600" b="1" u="sng" dirty="0">
                <a:latin typeface="Times New Roman" panose="02020603050405020304" pitchFamily="18" charset="0"/>
                <a:cs typeface="Times New Roman" panose="02020603050405020304" pitchFamily="18" charset="0"/>
              </a:rPr>
              <a:t>Problem statement</a:t>
            </a:r>
            <a:r>
              <a:rPr lang="en-IN" sz="1600" dirty="0">
                <a:latin typeface="Times New Roman" panose="02020603050405020304" pitchFamily="18" charset="0"/>
                <a:cs typeface="Times New Roman" panose="02020603050405020304" pitchFamily="18" charset="0"/>
              </a:rPr>
              <a:t>: Biometric security has become more important because of  the increasing activities of terrorism and hackers . Retina recognition technology is continuously growing over years, this technology can resolve the identification of a persons identity, the main purpose of this project is to develop an retina based biometric recognition system for authenticating individual’s</a:t>
            </a:r>
          </a:p>
          <a:p>
            <a:pPr>
              <a:buNone/>
            </a:pPr>
            <a:endParaRPr lang="en-US" sz="18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Autofit/>
          </a:bodyPr>
          <a:lstStyle/>
          <a:p>
            <a:r>
              <a:rPr lang="en-US" sz="3200" dirty="0">
                <a:solidFill>
                  <a:schemeClr val="bg1"/>
                </a:solidFill>
                <a:latin typeface="Times New Roman" pitchFamily="18" charset="0"/>
                <a:cs typeface="Times New Roman" pitchFamily="18" charset="0"/>
              </a:rPr>
              <a:t>                                 Objectives</a:t>
            </a:r>
          </a:p>
        </p:txBody>
      </p:sp>
      <p:sp>
        <p:nvSpPr>
          <p:cNvPr id="3" name="Content Placeholder 2"/>
          <p:cNvSpPr>
            <a:spLocks noGrp="1"/>
          </p:cNvSpPr>
          <p:nvPr>
            <p:ph idx="1"/>
          </p:nvPr>
        </p:nvSpPr>
        <p:spPr>
          <a:xfrm>
            <a:off x="628650" y="1219200"/>
            <a:ext cx="7886700" cy="4957763"/>
          </a:xfrm>
        </p:spPr>
        <p:txBody>
          <a:bodyPr>
            <a:normAutofit/>
          </a:bodyPr>
          <a:lstStyle/>
          <a:p>
            <a:pPr marL="358775" indent="-358775" algn="just">
              <a:lnSpc>
                <a:spcPct val="150000"/>
              </a:lnSpc>
            </a:pPr>
            <a:r>
              <a:rPr lang="en-IN" sz="1600" dirty="0">
                <a:latin typeface="Times New Roman" panose="02020603050405020304" pitchFamily="18" charset="0"/>
                <a:cs typeface="Times New Roman" panose="02020603050405020304" pitchFamily="18" charset="0"/>
              </a:rPr>
              <a:t>The main objective of this project is to identify a person/individual through their retina. </a:t>
            </a:r>
          </a:p>
          <a:p>
            <a:pPr marL="358775" indent="-358775" algn="just">
              <a:lnSpc>
                <a:spcPct val="150000"/>
              </a:lnSpc>
            </a:pPr>
            <a:r>
              <a:rPr lang="en-IN" sz="1600" dirty="0">
                <a:latin typeface="Times New Roman" panose="02020603050405020304" pitchFamily="18" charset="0"/>
                <a:cs typeface="Times New Roman" panose="02020603050405020304" pitchFamily="18" charset="0"/>
              </a:rPr>
              <a:t>To track an image of an individual’s retinal blood vessel network.</a:t>
            </a:r>
          </a:p>
          <a:p>
            <a:pPr marL="358775" indent="-358775" algn="just">
              <a:lnSpc>
                <a:spcPct val="150000"/>
              </a:lnSpc>
            </a:pPr>
            <a:r>
              <a:rPr lang="en-IN" sz="1600" dirty="0">
                <a:latin typeface="Times New Roman" panose="02020603050405020304" pitchFamily="18" charset="0"/>
                <a:cs typeface="Times New Roman" panose="02020603050405020304" pitchFamily="18" charset="0"/>
              </a:rPr>
              <a:t>To compare tracked retinal blood vessel network with previously authenticated scan of the same individual.</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576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Methodology</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8" name="Rectangle 7"/>
          <p:cNvSpPr/>
          <p:nvPr/>
        </p:nvSpPr>
        <p:spPr>
          <a:xfrm>
            <a:off x="3296753" y="6096000"/>
            <a:ext cx="2529860" cy="338554"/>
          </a:xfrm>
          <a:prstGeom prst="rect">
            <a:avLst/>
          </a:prstGeom>
        </p:spPr>
        <p:txBody>
          <a:bodyPr wrap="none">
            <a:spAutoFit/>
          </a:bodyPr>
          <a:lstStyle/>
          <a:p>
            <a:pPr lvl="0" algn="ctr" fontAlgn="base">
              <a:spcBef>
                <a:spcPct val="0"/>
              </a:spcBef>
              <a:spcAft>
                <a:spcPct val="0"/>
              </a:spcAft>
              <a:tabLst>
                <a:tab pos="2092325" algn="l"/>
                <a:tab pos="2381250" algn="l"/>
              </a:tabLst>
            </a:pPr>
            <a:r>
              <a:rPr lang="en-US" sz="1600" dirty="0">
                <a:latin typeface="Times New Roman" pitchFamily="18" charset="0"/>
                <a:ea typeface="Calibri" pitchFamily="34" charset="0"/>
                <a:cs typeface="Times New Roman" pitchFamily="18" charset="0"/>
              </a:rPr>
              <a:t>Fig (a):  System architecture</a:t>
            </a:r>
            <a:endParaRPr lang="en-US" sz="1600" dirty="0">
              <a:latin typeface="Arial" pitchFamily="34" charset="0"/>
              <a:cs typeface="Arial" pitchFamily="34" charset="0"/>
            </a:endParaRPr>
          </a:p>
        </p:txBody>
      </p:sp>
      <p:pic>
        <p:nvPicPr>
          <p:cNvPr id="10" name="Picture 9">
            <a:extLst>
              <a:ext uri="{FF2B5EF4-FFF2-40B4-BE49-F238E27FC236}">
                <a16:creationId xmlns:a16="http://schemas.microsoft.com/office/drawing/2014/main" xmlns="" id="{E4827A39-38E6-472B-A020-83BFF48F2C89}"/>
              </a:ext>
            </a:extLst>
          </p:cNvPr>
          <p:cNvPicPr/>
          <p:nvPr/>
        </p:nvPicPr>
        <p:blipFill>
          <a:blip r:embed="rId2" cstate="print"/>
          <a:srcRect/>
          <a:stretch>
            <a:fillRect/>
          </a:stretch>
        </p:blipFill>
        <p:spPr bwMode="auto">
          <a:xfrm>
            <a:off x="1219200" y="1452562"/>
            <a:ext cx="6705600" cy="3952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04800"/>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Methodology</a:t>
            </a:r>
          </a:p>
        </p:txBody>
      </p:sp>
      <p:sp>
        <p:nvSpPr>
          <p:cNvPr id="3" name="Footer Placeholder 2"/>
          <p:cNvSpPr>
            <a:spLocks noGrp="1"/>
          </p:cNvSpPr>
          <p:nvPr>
            <p:ph type="ftr" sz="quarter" idx="11"/>
          </p:nvPr>
        </p:nvSpPr>
        <p:spPr/>
        <p:txBody>
          <a:bodyPr/>
          <a:lstStyle/>
          <a:p>
            <a:r>
              <a:rPr lang="en-US" dirty="0"/>
              <a:t>Dept.of CSE, RYMEC</a:t>
            </a:r>
          </a:p>
        </p:txBody>
      </p:sp>
      <p:pic>
        <p:nvPicPr>
          <p:cNvPr id="1028" name="Picture 4" descr="C:\Users\pc\Desktop\ESWARI\WhatsApp Image 2020-05-18 at 8.08.56 PM(1).jpeg"/>
          <p:cNvPicPr>
            <a:picLocks noGrp="1" noChangeAspect="1" noChangeArrowheads="1"/>
          </p:cNvPicPr>
          <p:nvPr>
            <p:ph idx="1"/>
          </p:nvPr>
        </p:nvPicPr>
        <p:blipFill>
          <a:blip r:embed="rId3" cstate="print"/>
          <a:srcRect/>
          <a:stretch>
            <a:fillRect/>
          </a:stretch>
        </p:blipFill>
        <p:spPr bwMode="auto">
          <a:xfrm>
            <a:off x="1143000" y="1752600"/>
            <a:ext cx="6438900" cy="3962400"/>
          </a:xfrm>
          <a:prstGeom prst="rect">
            <a:avLst/>
          </a:prstGeom>
          <a:noFill/>
        </p:spPr>
      </p:pic>
      <p:sp>
        <p:nvSpPr>
          <p:cNvPr id="13" name="Rectangle 12"/>
          <p:cNvSpPr/>
          <p:nvPr/>
        </p:nvSpPr>
        <p:spPr>
          <a:xfrm>
            <a:off x="1676400" y="5943600"/>
            <a:ext cx="5638800" cy="338554"/>
          </a:xfrm>
          <a:prstGeom prst="rect">
            <a:avLst/>
          </a:prstGeom>
        </p:spPr>
        <p:txBody>
          <a:bodyPr wrap="square">
            <a:spAutoFit/>
          </a:bodyPr>
          <a:lstStyle/>
          <a:p>
            <a:pPr lvl="0" algn="ctr" fontAlgn="base">
              <a:spcBef>
                <a:spcPct val="0"/>
              </a:spcBef>
              <a:spcAft>
                <a:spcPct val="0"/>
              </a:spcAft>
              <a:tabLst>
                <a:tab pos="2092325" algn="l"/>
                <a:tab pos="2381250" algn="l"/>
              </a:tabLst>
            </a:pPr>
            <a:r>
              <a:rPr lang="en-US" sz="1600" dirty="0">
                <a:latin typeface="Times New Roman" pitchFamily="18" charset="0"/>
                <a:ea typeface="Calibri" pitchFamily="34" charset="0"/>
                <a:cs typeface="Times New Roman" pitchFamily="18" charset="0"/>
              </a:rPr>
              <a:t>Fig (b): System </a:t>
            </a:r>
            <a:r>
              <a:rPr lang="en-US" sz="1600" dirty="0" smtClean="0">
                <a:latin typeface="Times New Roman" pitchFamily="18" charset="0"/>
                <a:ea typeface="Calibri" pitchFamily="34" charset="0"/>
                <a:cs typeface="Times New Roman" pitchFamily="18" charset="0"/>
              </a:rPr>
              <a:t>authentication process</a:t>
            </a:r>
            <a:endParaRPr lang="en-US" sz="1600" dirty="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798"/>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Methodology</a:t>
            </a:r>
          </a:p>
        </p:txBody>
      </p:sp>
      <p:sp>
        <p:nvSpPr>
          <p:cNvPr id="3" name="Content Placeholder 2"/>
          <p:cNvSpPr>
            <a:spLocks noGrp="1"/>
          </p:cNvSpPr>
          <p:nvPr>
            <p:ph idx="1"/>
          </p:nvPr>
        </p:nvSpPr>
        <p:spPr>
          <a:xfrm>
            <a:off x="609600" y="990600"/>
            <a:ext cx="7848600" cy="5562600"/>
          </a:xfrm>
        </p:spPr>
        <p:txBody>
          <a:bodyPr>
            <a:noAutofit/>
          </a:bodyPr>
          <a:lstStyle/>
          <a:p>
            <a:pPr>
              <a:lnSpc>
                <a:spcPct val="150000"/>
              </a:lnSpc>
            </a:pPr>
            <a:r>
              <a:rPr lang="en-US" sz="1600" b="1" u="sng" dirty="0">
                <a:latin typeface="Times New Roman" pitchFamily="18" charset="0"/>
                <a:cs typeface="Times New Roman" pitchFamily="18" charset="0"/>
              </a:rPr>
              <a:t>MLDIVIDE ALGORITHM</a:t>
            </a:r>
          </a:p>
          <a:p>
            <a:pPr algn="just">
              <a:lnSpc>
                <a:spcPct val="150000"/>
              </a:lnSpc>
            </a:pPr>
            <a:r>
              <a:rPr lang="en-IN" sz="1600" dirty="0">
                <a:latin typeface="Times New Roman" pitchFamily="18" charset="0"/>
                <a:cs typeface="Times New Roman" pitchFamily="18" charset="0"/>
              </a:rPr>
              <a:t> The mldivide operator employs different solvers to handle different kinds of coefficient matrices. The various cases are diagnosed automatically by examining the coefficient matrix. </a:t>
            </a:r>
          </a:p>
          <a:p>
            <a:pPr algn="just">
              <a:lnSpc>
                <a:spcPct val="150000"/>
              </a:lnSpc>
            </a:pPr>
            <a:r>
              <a:rPr lang="en-US" sz="1600" dirty="0">
                <a:latin typeface="Times New Roman" pitchFamily="18" charset="0"/>
                <a:cs typeface="Times New Roman" pitchFamily="18" charset="0"/>
              </a:rPr>
              <a:t>The versatility of mldivide in sloving linear </a:t>
            </a:r>
            <a:r>
              <a:rPr lang="en-US" sz="1600" dirty="0" smtClean="0">
                <a:latin typeface="Times New Roman" pitchFamily="18" charset="0"/>
                <a:cs typeface="Times New Roman" pitchFamily="18" charset="0"/>
              </a:rPr>
              <a:t>systems </a:t>
            </a:r>
            <a:r>
              <a:rPr lang="en-US" sz="1600" dirty="0">
                <a:latin typeface="Times New Roman" pitchFamily="18" charset="0"/>
                <a:cs typeface="Times New Roman" pitchFamily="18" charset="0"/>
              </a:rPr>
              <a:t>from its ability to take advantage of symmetries in the problem by dispatching to an appropriate slover. This approach aims to minimize computation time.</a:t>
            </a:r>
          </a:p>
          <a:p>
            <a:pPr algn="just">
              <a:lnSpc>
                <a:spcPct val="150000"/>
              </a:lnSpc>
            </a:pPr>
            <a:r>
              <a:rPr lang="en-US" sz="1600" dirty="0">
                <a:latin typeface="Times New Roman" pitchFamily="18" charset="0"/>
                <a:cs typeface="Times New Roman" pitchFamily="18" charset="0"/>
              </a:rPr>
              <a:t>The MATLAB mldivide functions prints a warning if A is badly scaled, nearly singular, or rank deficient. The distributed array mldivide is unable to check for this condition, if A is an M-by-N matrix with N&gt;M, for distributed arrays. Mldivide computes a solution that minimize norm(X). </a:t>
            </a:r>
          </a:p>
          <a:p>
            <a:pPr algn="just">
              <a:lnSpc>
                <a:spcPct val="150000"/>
              </a:lnSpc>
            </a:pPr>
            <a:r>
              <a:rPr lang="en-US" sz="1600" dirty="0">
                <a:latin typeface="Times New Roman" pitchFamily="18" charset="0"/>
                <a:cs typeface="Times New Roman" pitchFamily="18" charset="0"/>
              </a:rPr>
              <a:t>By using the mldivide algorithm the process is carried out in four steps as follows:</a:t>
            </a: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nSpc>
                <a:spcPct val="150000"/>
              </a:lnSpc>
            </a:pP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200400" y="5943600"/>
            <a:ext cx="1905000" cy="762000"/>
          </a:xfrm>
        </p:spPr>
        <p:txBody>
          <a:bodyPr/>
          <a:lstStyle/>
          <a:p>
            <a:r>
              <a:rPr lang="en-US" dirty="0"/>
              <a:t>Dept.of CSE, RYMEC</a:t>
            </a:r>
          </a:p>
        </p:txBody>
      </p:sp>
      <p:sp>
        <p:nvSpPr>
          <p:cNvPr id="5" name="Slide Number Placeholder 4"/>
          <p:cNvSpPr>
            <a:spLocks noGrp="1"/>
          </p:cNvSpPr>
          <p:nvPr>
            <p:ph type="sldNum" sz="quarter" idx="12"/>
          </p:nvPr>
        </p:nvSpPr>
        <p:spPr>
          <a:xfrm>
            <a:off x="6457950" y="5410200"/>
            <a:ext cx="2057400" cy="365125"/>
          </a:xfrm>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Methodology</a:t>
            </a:r>
          </a:p>
        </p:txBody>
      </p:sp>
      <p:sp>
        <p:nvSpPr>
          <p:cNvPr id="3" name="Content Placeholder 2"/>
          <p:cNvSpPr>
            <a:spLocks noGrp="1"/>
          </p:cNvSpPr>
          <p:nvPr>
            <p:ph idx="1"/>
          </p:nvPr>
        </p:nvSpPr>
        <p:spPr>
          <a:xfrm>
            <a:off x="628650" y="1066800"/>
            <a:ext cx="7886700" cy="5334000"/>
          </a:xfrm>
        </p:spPr>
        <p:txBody>
          <a:bodyPr>
            <a:noAutofit/>
          </a:bodyPr>
          <a:lstStyle/>
          <a:p>
            <a:pPr algn="just">
              <a:lnSpc>
                <a:spcPct val="150000"/>
              </a:lnSpc>
            </a:pPr>
            <a:r>
              <a:rPr lang="en-IN" sz="1600" b="1" dirty="0">
                <a:latin typeface="Times New Roman" pitchFamily="18" charset="0"/>
                <a:cs typeface="Times New Roman" pitchFamily="18" charset="0"/>
              </a:rPr>
              <a:t>Fundus acquisition </a:t>
            </a:r>
            <a:r>
              <a:rPr lang="en-IN" sz="1600" dirty="0">
                <a:latin typeface="Times New Roman" pitchFamily="18" charset="0"/>
                <a:cs typeface="Times New Roman" pitchFamily="18" charset="0"/>
              </a:rPr>
              <a:t>: Devices used to obtain images of the retina were called fundus cameras, which uses low intensity infrared light to illuminate blood vessel pattern of the retina. Once the retinal image is obtained, the blood vessels are identified through further processing. Then from the complex network of blood vessels distinguishing features are extracted and stored in templates, which are later used in the matching process.</a:t>
            </a:r>
          </a:p>
          <a:p>
            <a:pPr algn="just">
              <a:lnSpc>
                <a:spcPct val="150000"/>
              </a:lnSpc>
            </a:pPr>
            <a:r>
              <a:rPr lang="en-IN" sz="1600" b="1" dirty="0">
                <a:latin typeface="Times New Roman" pitchFamily="18" charset="0"/>
                <a:cs typeface="Times New Roman" pitchFamily="18" charset="0"/>
              </a:rPr>
              <a:t>Pre-processing : </a:t>
            </a:r>
            <a:r>
              <a:rPr lang="en-IN" sz="1600" dirty="0">
                <a:latin typeface="Times New Roman" pitchFamily="18" charset="0"/>
                <a:cs typeface="Times New Roman" pitchFamily="18" charset="0"/>
              </a:rPr>
              <a:t>In this step, it performs blood vessel enhancement and segmentation that helps to extract the retinal blood vessel pattern from fundus image. For this first of all we extract the green channel of the fundus image, because it provides highest </a:t>
            </a:r>
            <a:r>
              <a:rPr lang="en-IN" sz="1600" dirty="0" smtClean="0">
                <a:latin typeface="Times New Roman" pitchFamily="18" charset="0"/>
                <a:cs typeface="Times New Roman" pitchFamily="18" charset="0"/>
              </a:rPr>
              <a:t>contrast. This </a:t>
            </a:r>
            <a:r>
              <a:rPr lang="en-IN" sz="1600" dirty="0">
                <a:latin typeface="Times New Roman" pitchFamily="18" charset="0"/>
                <a:cs typeface="Times New Roman" pitchFamily="18" charset="0"/>
              </a:rPr>
              <a:t>consists of five stages: resolution hierarchy creation, hessian vesselness extraction, back sampling, Hysteresis thresholding and image fusion.</a:t>
            </a:r>
          </a:p>
          <a:p>
            <a:pPr algn="just">
              <a:lnSpc>
                <a:spcPct val="150000"/>
              </a:lnSpc>
            </a:pPr>
            <a:endParaRPr lang="en-IN" sz="1600" b="1"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Methodology</a:t>
            </a:r>
          </a:p>
        </p:txBody>
      </p:sp>
      <p:sp>
        <p:nvSpPr>
          <p:cNvPr id="3" name="Content Placeholder 2"/>
          <p:cNvSpPr>
            <a:spLocks noGrp="1"/>
          </p:cNvSpPr>
          <p:nvPr>
            <p:ph idx="1"/>
          </p:nvPr>
        </p:nvSpPr>
        <p:spPr>
          <a:xfrm>
            <a:off x="628650" y="1219200"/>
            <a:ext cx="7886700" cy="5181600"/>
          </a:xfrm>
        </p:spPr>
        <p:txBody>
          <a:bodyPr>
            <a:normAutofit/>
          </a:bodyPr>
          <a:lstStyle/>
          <a:p>
            <a:pPr algn="just">
              <a:lnSpc>
                <a:spcPct val="150000"/>
              </a:lnSpc>
            </a:pPr>
            <a:r>
              <a:rPr lang="en-IN" sz="1600" b="1" dirty="0">
                <a:latin typeface="Times New Roman" pitchFamily="18" charset="0"/>
                <a:cs typeface="Times New Roman" pitchFamily="18" charset="0"/>
              </a:rPr>
              <a:t>Detection of bifurcation points </a:t>
            </a:r>
            <a:r>
              <a:rPr lang="en-IN" sz="1600" dirty="0">
                <a:latin typeface="Times New Roman" pitchFamily="18" charset="0"/>
                <a:cs typeface="Times New Roman" pitchFamily="18" charset="0"/>
              </a:rPr>
              <a:t>: Bifurcation are the most reliable and abundant feature in fundus images. The retinal bifurcation points are unique for each person, so they are used for successive process of identification of </a:t>
            </a:r>
            <a:r>
              <a:rPr lang="en-IN" sz="1600" dirty="0" smtClean="0">
                <a:latin typeface="Times New Roman" pitchFamily="18" charset="0"/>
                <a:cs typeface="Times New Roman" pitchFamily="18" charset="0"/>
              </a:rPr>
              <a:t>person. It </a:t>
            </a:r>
            <a:r>
              <a:rPr lang="en-IN" sz="1600" dirty="0">
                <a:latin typeface="Times New Roman" pitchFamily="18" charset="0"/>
                <a:cs typeface="Times New Roman" pitchFamily="18" charset="0"/>
              </a:rPr>
              <a:t>detects bifurcation points with the help of Skeletonization process.</a:t>
            </a:r>
          </a:p>
          <a:p>
            <a:pPr algn="just">
              <a:lnSpc>
                <a:spcPct val="150000"/>
              </a:lnSpc>
            </a:pPr>
            <a:r>
              <a:rPr lang="en-IN" sz="1600" b="1" dirty="0">
                <a:latin typeface="Times New Roman" pitchFamily="18" charset="0"/>
                <a:cs typeface="Times New Roman" pitchFamily="18" charset="0"/>
              </a:rPr>
              <a:t>Feature matching </a:t>
            </a:r>
            <a:r>
              <a:rPr lang="en-IN" sz="1600" dirty="0">
                <a:latin typeface="Times New Roman" pitchFamily="18" charset="0"/>
                <a:cs typeface="Times New Roman" pitchFamily="18" charset="0"/>
              </a:rPr>
              <a:t>: In the matching stage, the reference pattern, p, which is stored in database for the claimed identity is compared to the pattern extracted, p’, during the previous stage. Due to the eye movement during the image acquisition stage, it is necessary to align β with α in order to be matched. The movement of the eye in the image acquisition process leads to translation in both axes. So for same individual, the number of bifurcation points of both patters p and p’ are different. So it is necessary to transform the candidate pattern in order to get a pattern similar to the reference one.</a:t>
            </a:r>
            <a:endParaRPr lang="en-US" sz="1600" dirty="0">
              <a:latin typeface="Times New Roman" pitchFamily="18" charset="0"/>
              <a:cs typeface="Times New Roman" pitchFamily="18" charset="0"/>
            </a:endParaRPr>
          </a:p>
          <a:p>
            <a:pPr marL="0" indent="0" algn="just">
              <a:lnSpc>
                <a:spcPct val="150000"/>
              </a:lnSpc>
              <a:buNone/>
            </a:pPr>
            <a:endParaRPr lang="en-US" sz="1600" dirty="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Advantages and Disadvantages</a:t>
            </a:r>
          </a:p>
        </p:txBody>
      </p:sp>
      <p:sp>
        <p:nvSpPr>
          <p:cNvPr id="3" name="Content Placeholder 2"/>
          <p:cNvSpPr>
            <a:spLocks noGrp="1"/>
          </p:cNvSpPr>
          <p:nvPr>
            <p:ph idx="1"/>
          </p:nvPr>
        </p:nvSpPr>
        <p:spPr>
          <a:xfrm>
            <a:off x="609600" y="1066800"/>
            <a:ext cx="7886700" cy="5334000"/>
          </a:xfrm>
        </p:spPr>
        <p:txBody>
          <a:bodyPr>
            <a:normAutofit/>
          </a:bodyPr>
          <a:lstStyle/>
          <a:p>
            <a:pPr algn="just">
              <a:lnSpc>
                <a:spcPct val="150000"/>
              </a:lnSpc>
            </a:pPr>
            <a:r>
              <a:rPr lang="en-IN" sz="1600" dirty="0">
                <a:latin typeface="Times New Roman" panose="02020603050405020304" pitchFamily="18" charset="0"/>
                <a:cs typeface="Times New Roman" pitchFamily="18" charset="0"/>
              </a:rPr>
              <a:t> </a:t>
            </a:r>
            <a:r>
              <a:rPr lang="en-IN" sz="1600" b="1" dirty="0">
                <a:latin typeface="Times New Roman" panose="02020603050405020304" pitchFamily="18" charset="0"/>
                <a:cs typeface="Times New Roman" pitchFamily="18" charset="0"/>
              </a:rPr>
              <a:t>Advantages: </a:t>
            </a:r>
          </a:p>
          <a:p>
            <a:pPr algn="just">
              <a:lnSpc>
                <a:spcPct val="150000"/>
              </a:lnSpc>
            </a:pPr>
            <a:r>
              <a:rPr lang="en-IN" sz="1600" dirty="0">
                <a:latin typeface="Times New Roman" pitchFamily="18" charset="0"/>
                <a:cs typeface="Times New Roman" pitchFamily="18" charset="0"/>
              </a:rPr>
              <a:t>The essential application for retinal example acknowledgment till date has been for physical access section for high-security offices, for example, army bases, atomic offices, modern research centers and so forth.</a:t>
            </a:r>
          </a:p>
          <a:p>
            <a:pPr algn="just">
              <a:lnSpc>
                <a:spcPct val="150000"/>
              </a:lnSpc>
            </a:pPr>
            <a:r>
              <a:rPr lang="en-IN" sz="1600" dirty="0">
                <a:latin typeface="Times New Roman" pitchFamily="18" charset="0"/>
                <a:cs typeface="Times New Roman" pitchFamily="18" charset="0"/>
              </a:rPr>
              <a:t> It is additionally utilized as a part of access control frameworks at high security offices. </a:t>
            </a:r>
          </a:p>
          <a:p>
            <a:pPr algn="just">
              <a:lnSpc>
                <a:spcPct val="150000"/>
              </a:lnSpc>
            </a:pPr>
            <a:r>
              <a:rPr lang="en-IN" sz="1600" dirty="0">
                <a:latin typeface="Times New Roman" pitchFamily="18" charset="0"/>
                <a:cs typeface="Times New Roman" pitchFamily="18" charset="0"/>
              </a:rPr>
              <a:t>There are many focal points of retina biometry:- it has low event of false positives, additionally offer to a great degree low (just about Zero%) mistake rates, since no two individuals have same retinal example it is exceedingly dependable and it can give expedient outcomes that is personality of a man can be checked rapidly.</a:t>
            </a:r>
            <a:endParaRPr lang="en-US" sz="1600" dirty="0">
              <a:latin typeface="Times New Roman" panose="02020603050405020304"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IN"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a:p>
            <a:pPr algn="just">
              <a:lnSpc>
                <a:spcPct val="150000"/>
              </a:lnSpc>
              <a:buNone/>
            </a:pPr>
            <a:endParaRPr lang="en-US" sz="1600" dirty="0">
              <a:latin typeface="Times New Roman" pitchFamily="18" charset="0"/>
              <a:cs typeface="Times New Roman" pitchFamily="18" charset="0"/>
            </a:endParaRPr>
          </a:p>
          <a:p>
            <a:pPr algn="just"/>
            <a:endParaRPr lang="en-US" sz="16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Advantages and Disadvantages</a:t>
            </a:r>
          </a:p>
        </p:txBody>
      </p:sp>
      <p:sp>
        <p:nvSpPr>
          <p:cNvPr id="3" name="Content Placeholder 2"/>
          <p:cNvSpPr>
            <a:spLocks noGrp="1"/>
          </p:cNvSpPr>
          <p:nvPr>
            <p:ph idx="1"/>
          </p:nvPr>
        </p:nvSpPr>
        <p:spPr>
          <a:xfrm>
            <a:off x="628650" y="1371600"/>
            <a:ext cx="7886700" cy="3810000"/>
          </a:xfrm>
        </p:spPr>
        <p:txBody>
          <a:bodyPr>
            <a:normAutofit/>
          </a:bodyPr>
          <a:lstStyle/>
          <a:p>
            <a:pPr lvl="1" algn="just">
              <a:lnSpc>
                <a:spcPct val="150000"/>
              </a:lnSpc>
            </a:pPr>
            <a:r>
              <a:rPr lang="en-US" sz="1600" b="1" dirty="0">
                <a:latin typeface="Times New Roman" pitchFamily="18" charset="0"/>
                <a:cs typeface="Times New Roman" pitchFamily="18" charset="0"/>
              </a:rPr>
              <a:t>Disadvantages:</a:t>
            </a:r>
          </a:p>
          <a:p>
            <a:pPr lvl="1" algn="just">
              <a:lnSpc>
                <a:spcPct val="150000"/>
              </a:lnSpc>
            </a:pPr>
            <a:r>
              <a:rPr lang="en-IN" sz="1600" dirty="0">
                <a:latin typeface="Times New Roman" pitchFamily="18" charset="0"/>
                <a:cs typeface="Times New Roman" pitchFamily="18" charset="0"/>
              </a:rPr>
              <a:t>Retina based security framework works by attaching a picture of a person's retinal vein system and contrasting it with a formerly confirmed sweep of a similar person. </a:t>
            </a:r>
          </a:p>
          <a:p>
            <a:pPr lvl="1" algn="just">
              <a:lnSpc>
                <a:spcPct val="150000"/>
              </a:lnSpc>
            </a:pPr>
            <a:r>
              <a:rPr lang="en-IN" sz="1600" dirty="0">
                <a:latin typeface="Times New Roman" pitchFamily="18" charset="0"/>
                <a:cs typeface="Times New Roman" pitchFamily="18" charset="0"/>
              </a:rPr>
              <a:t>The uniqueness and solidness of retina ensures a solid biometric confirmation. Likewise it is less defenseless against fraud.</a:t>
            </a:r>
            <a:endParaRPr lang="en-US" sz="1600" dirty="0">
              <a:latin typeface="Times New Roman" pitchFamily="18" charset="0"/>
              <a:cs typeface="Times New Roman" pitchFamily="18" charset="0"/>
            </a:endParaRPr>
          </a:p>
          <a:p>
            <a:pPr algn="just">
              <a:lnSpc>
                <a:spcPct val="150000"/>
              </a:lnSpc>
              <a:buNone/>
            </a:pPr>
            <a:endParaRPr lang="en-US" sz="16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76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Conclusion</a:t>
            </a:r>
          </a:p>
        </p:txBody>
      </p:sp>
      <p:sp>
        <p:nvSpPr>
          <p:cNvPr id="3" name="Content Placeholder 2"/>
          <p:cNvSpPr>
            <a:spLocks noGrp="1"/>
          </p:cNvSpPr>
          <p:nvPr>
            <p:ph idx="1"/>
          </p:nvPr>
        </p:nvSpPr>
        <p:spPr>
          <a:xfrm>
            <a:off x="628650" y="1066800"/>
            <a:ext cx="7886700" cy="5410200"/>
          </a:xfrm>
        </p:spPr>
        <p:txBody>
          <a:bodyPr>
            <a:normAutofit/>
          </a:bodyPr>
          <a:lstStyle/>
          <a:p>
            <a:pPr marL="0" indent="0" algn="just">
              <a:lnSpc>
                <a:spcPct val="150000"/>
              </a:lnSpc>
              <a:buNone/>
            </a:pPr>
            <a:r>
              <a:rPr lang="en-IN" sz="1600" dirty="0">
                <a:latin typeface="Times New Roman" pitchFamily="18" charset="0"/>
                <a:cs typeface="Times New Roman" pitchFamily="18" charset="0"/>
              </a:rPr>
              <a:t>The given Retina based individual recognizable proof framework utilizing skeletonization and comparability change, is a straightforward and productive framework for distinguishing legitimacy of individuals. The utilization of hessian based vessel division technique removes the total retinal vessel tree from fundus picture. Accordingly we can remove all highlights. Skeletonization develops the skeletal structure of retinal vessels. From the after effect of skeletonization, the pixel order technique identifies all bifurcation focuses in the image. These recognized bifurcation focuses are utilized as highlights in coordinating stage. In the coordinating stage, the obtained design is coordinated with the reference one put away in database of the framework. Here, the level of comparability is measured utilizing closeness metric. Consequently the proposed framework can create an exact outcome. Likewise it offers amazingly low blunder rate. The framework requires less calculation time. It is a basic and productive strategy for checking confirmation of client.</a:t>
            </a:r>
            <a:endParaRPr lang="en-US" sz="1600" dirty="0">
              <a:latin typeface="Times New Roman" pitchFamily="18" charset="0"/>
              <a:cs typeface="Times New Roman" pitchFamily="18" charset="0"/>
            </a:endParaRPr>
          </a:p>
          <a:p>
            <a:endParaRPr lang="en-US" sz="16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14400" y="1295400"/>
            <a:ext cx="7772400" cy="4800600"/>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Introduction</a:t>
            </a:r>
          </a:p>
          <a:p>
            <a:pPr>
              <a:lnSpc>
                <a:spcPct val="100000"/>
              </a:lnSpc>
            </a:pPr>
            <a:r>
              <a:rPr lang="en-US" sz="2400" dirty="0">
                <a:latin typeface="Times New Roman" panose="02020603050405020304" pitchFamily="18" charset="0"/>
                <a:cs typeface="Times New Roman" panose="02020603050405020304" pitchFamily="18" charset="0"/>
              </a:rPr>
              <a:t>Literature Survey</a:t>
            </a:r>
          </a:p>
          <a:p>
            <a:pPr>
              <a:lnSpc>
                <a:spcPct val="100000"/>
              </a:lnSpc>
            </a:pPr>
            <a:r>
              <a:rPr lang="en-US" sz="2400" dirty="0">
                <a:latin typeface="Times New Roman" panose="02020603050405020304" pitchFamily="18" charset="0"/>
                <a:cs typeface="Times New Roman" panose="02020603050405020304" pitchFamily="18" charset="0"/>
              </a:rPr>
              <a:t>Area and Problem statement </a:t>
            </a:r>
          </a:p>
          <a:p>
            <a:pPr>
              <a:lnSpc>
                <a:spcPct val="100000"/>
              </a:lnSpc>
            </a:pPr>
            <a:r>
              <a:rPr lang="en-US" sz="2400" dirty="0">
                <a:latin typeface="Times New Roman" panose="02020603050405020304" pitchFamily="18" charset="0"/>
                <a:cs typeface="Times New Roman" panose="02020603050405020304" pitchFamily="18" charset="0"/>
              </a:rPr>
              <a:t>Objectives</a:t>
            </a:r>
          </a:p>
          <a:p>
            <a:pPr>
              <a:lnSpc>
                <a:spcPct val="100000"/>
              </a:lnSpc>
            </a:pPr>
            <a:r>
              <a:rPr lang="en-US" sz="2400" dirty="0">
                <a:latin typeface="Times New Roman" panose="02020603050405020304" pitchFamily="18" charset="0"/>
                <a:cs typeface="Times New Roman" panose="02020603050405020304" pitchFamily="18" charset="0"/>
              </a:rPr>
              <a:t>Methodology</a:t>
            </a:r>
          </a:p>
          <a:p>
            <a:pPr>
              <a:lnSpc>
                <a:spcPct val="100000"/>
              </a:lnSpc>
            </a:pPr>
            <a:r>
              <a:rPr lang="en-US" sz="2400" dirty="0">
                <a:latin typeface="Times New Roman" panose="02020603050405020304" pitchFamily="18" charset="0"/>
                <a:cs typeface="Times New Roman" panose="02020603050405020304" pitchFamily="18" charset="0"/>
              </a:rPr>
              <a:t>Advantages and Disadvantages</a:t>
            </a:r>
          </a:p>
          <a:p>
            <a:pPr>
              <a:lnSpc>
                <a:spcPct val="100000"/>
              </a:lnSpc>
            </a:pPr>
            <a:r>
              <a:rPr lang="en-US" sz="2400" dirty="0">
                <a:latin typeface="Times New Roman" panose="02020603050405020304" pitchFamily="18" charset="0"/>
                <a:cs typeface="Times New Roman" panose="02020603050405020304" pitchFamily="18" charset="0"/>
              </a:rPr>
              <a:t>Conclusion </a:t>
            </a:r>
          </a:p>
          <a:p>
            <a:pPr>
              <a:lnSpc>
                <a:spcPct val="100000"/>
              </a:lnSpc>
            </a:pPr>
            <a:r>
              <a:rPr lang="en-US" sz="2400" dirty="0">
                <a:latin typeface="Times New Roman" panose="02020603050405020304" pitchFamily="18" charset="0"/>
                <a:cs typeface="Times New Roman" panose="02020603050405020304" pitchFamily="18" charset="0"/>
              </a:rPr>
              <a:t>Snapshots</a:t>
            </a:r>
          </a:p>
          <a:p>
            <a:pPr>
              <a:lnSpc>
                <a:spcPct val="100000"/>
              </a:lnSpc>
            </a:pPr>
            <a:r>
              <a:rPr lang="en-US" sz="2400" dirty="0">
                <a:latin typeface="Times New Roman" panose="02020603050405020304" pitchFamily="18" charset="0"/>
                <a:cs typeface="Times New Roman" panose="02020603050405020304" pitchFamily="18" charset="0"/>
              </a:rPr>
              <a:t>References</a:t>
            </a:r>
          </a:p>
          <a:p>
            <a:pPr>
              <a:buNone/>
            </a:pP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smtClean="0"/>
              <a:t>Dept.of CSE, RYMEC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ectangle 5"/>
          <p:cNvSpPr/>
          <p:nvPr/>
        </p:nvSpPr>
        <p:spPr>
          <a:xfrm>
            <a:off x="0" y="319880"/>
            <a:ext cx="9144000" cy="594000"/>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b="1" dirty="0">
                <a:solidFill>
                  <a:schemeClr val="bg1"/>
                </a:solidFill>
              </a:rPr>
              <a:t>Contents </a:t>
            </a:r>
            <a:endParaRPr lang="en-IN" sz="32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16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Snapshots</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628650" y="1005840"/>
            <a:ext cx="7886700" cy="5318759"/>
          </a:xfrm>
        </p:spPr>
        <p:txBody>
          <a:bodyPr>
            <a:normAutofit/>
          </a:bodyPr>
          <a:lstStyle/>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buNone/>
            </a:pP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Fig 2: Main screen of the application</a:t>
            </a:r>
          </a:p>
          <a:p>
            <a:pPr algn="just">
              <a:lnSpc>
                <a:spcPct val="150000"/>
              </a:lnSpc>
            </a:pPr>
            <a:r>
              <a:rPr lang="en-US" sz="1600" dirty="0">
                <a:latin typeface="Times New Roman" panose="02020603050405020304" pitchFamily="18" charset="0"/>
                <a:cs typeface="Times New Roman" panose="02020603050405020304" pitchFamily="18" charset="0"/>
              </a:rPr>
              <a:t>The above screen shot is the main screen which will be opened once the application is executed. </a:t>
            </a:r>
          </a:p>
        </p:txBody>
      </p:sp>
      <p:pic>
        <p:nvPicPr>
          <p:cNvPr id="15" name="Picture 14">
            <a:extLst>
              <a:ext uri="{FF2B5EF4-FFF2-40B4-BE49-F238E27FC236}">
                <a16:creationId xmlns:a16="http://schemas.microsoft.com/office/drawing/2014/main" xmlns="" id="{948B0BAA-BAF1-41D6-96D4-1F24F337223F}"/>
              </a:ext>
            </a:extLst>
          </p:cNvPr>
          <p:cNvPicPr>
            <a:picLocks noChangeAspect="1"/>
          </p:cNvPicPr>
          <p:nvPr/>
        </p:nvPicPr>
        <p:blipFill>
          <a:blip r:embed="rId2" cstate="print"/>
          <a:stretch>
            <a:fillRect/>
          </a:stretch>
        </p:blipFill>
        <p:spPr>
          <a:xfrm>
            <a:off x="1524000" y="1219200"/>
            <a:ext cx="5943600" cy="3352800"/>
          </a:xfrm>
          <a:prstGeom prst="rect">
            <a:avLst/>
          </a:prstGeom>
        </p:spPr>
      </p:pic>
    </p:spTree>
    <p:extLst>
      <p:ext uri="{BB962C8B-B14F-4D97-AF65-F5344CB8AC3E}">
        <p14:creationId xmlns:p14="http://schemas.microsoft.com/office/powerpoint/2010/main" xmlns="" val="241360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16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Snapshots</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762000" y="1160489"/>
            <a:ext cx="7886700" cy="5171122"/>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ctr">
              <a:lnSpc>
                <a:spcPct val="120000"/>
              </a:lnSpc>
              <a:buNone/>
            </a:pPr>
            <a:endParaRPr lang="en-US" sz="1600" dirty="0">
              <a:latin typeface="Times New Roman" panose="02020603050405020304" pitchFamily="18" charset="0"/>
              <a:cs typeface="Times New Roman" panose="02020603050405020304" pitchFamily="18" charset="0"/>
            </a:endParaRPr>
          </a:p>
          <a:p>
            <a:pPr marL="0" indent="0" algn="ctr">
              <a:lnSpc>
                <a:spcPct val="120000"/>
              </a:lnSpc>
              <a:buNone/>
            </a:pPr>
            <a:r>
              <a:rPr lang="en-US" sz="1600" dirty="0">
                <a:latin typeface="Times New Roman" panose="02020603050405020304" pitchFamily="18" charset="0"/>
                <a:cs typeface="Times New Roman" panose="02020603050405020304" pitchFamily="18" charset="0"/>
              </a:rPr>
              <a:t>Fig 3:  Fundus acquisition stage</a:t>
            </a:r>
          </a:p>
          <a:p>
            <a:pPr algn="just">
              <a:lnSpc>
                <a:spcPct val="150000"/>
              </a:lnSpc>
            </a:pPr>
            <a:r>
              <a:rPr lang="en-US" sz="1600" dirty="0">
                <a:latin typeface="Times New Roman" panose="02020603050405020304" pitchFamily="18" charset="0"/>
                <a:cs typeface="Times New Roman" panose="02020603050405020304" pitchFamily="18" charset="0"/>
              </a:rPr>
              <a:t>The above snapshot gives the 2 images, one is the main images which are compared with the second images, both images graph and other feature is extracted once the pre processing is carried out. There is a high accuracy of finding the matching of the images.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308023EB-70F2-4D59-99AE-6A7FAD703F63}"/>
              </a:ext>
            </a:extLst>
          </p:cNvPr>
          <p:cNvPicPr>
            <a:picLocks noChangeAspect="1"/>
          </p:cNvPicPr>
          <p:nvPr/>
        </p:nvPicPr>
        <p:blipFill>
          <a:blip r:embed="rId2" cstate="print"/>
          <a:stretch>
            <a:fillRect/>
          </a:stretch>
        </p:blipFill>
        <p:spPr>
          <a:xfrm>
            <a:off x="1905000" y="1371600"/>
            <a:ext cx="5450774" cy="2503845"/>
          </a:xfrm>
          <a:prstGeom prst="rect">
            <a:avLst/>
          </a:prstGeom>
        </p:spPr>
      </p:pic>
    </p:spTree>
    <p:extLst>
      <p:ext uri="{BB962C8B-B14F-4D97-AF65-F5344CB8AC3E}">
        <p14:creationId xmlns:p14="http://schemas.microsoft.com/office/powerpoint/2010/main" xmlns="" val="2028587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0E88E-C746-4208-A317-F13544E45EB0}"/>
              </a:ext>
            </a:extLst>
          </p:cNvPr>
          <p:cNvSpPr>
            <a:spLocks noGrp="1"/>
          </p:cNvSpPr>
          <p:nvPr>
            <p:ph type="title"/>
          </p:nvPr>
        </p:nvSpPr>
        <p:spPr>
          <a:xfrm>
            <a:off x="0" y="365126"/>
            <a:ext cx="9144000" cy="594000"/>
          </a:xfrm>
          <a:solidFill>
            <a:srgbClr val="002060"/>
          </a:solidFill>
        </p:spPr>
        <p:txBody>
          <a:bodyPr/>
          <a:lstStyle/>
          <a:p>
            <a:pPr algn="ctr"/>
            <a:r>
              <a:rPr lang="en-US" dirty="0">
                <a:solidFill>
                  <a:schemeClr val="bg1"/>
                </a:solidFill>
                <a:latin typeface="Times New Roman" panose="02020603050405020304" pitchFamily="18" charset="0"/>
                <a:cs typeface="Times New Roman" panose="02020603050405020304" pitchFamily="18" charset="0"/>
              </a:rPr>
              <a:t>Snapshots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2057B6AA-06F2-43A4-8B06-099CB749BE4F}"/>
              </a:ext>
            </a:extLst>
          </p:cNvPr>
          <p:cNvSpPr>
            <a:spLocks noGrp="1"/>
          </p:cNvSpPr>
          <p:nvPr>
            <p:ph type="ftr" sz="quarter" idx="11"/>
          </p:nvPr>
        </p:nvSpPr>
        <p:spPr/>
        <p:txBody>
          <a:bodyPr/>
          <a:lstStyle/>
          <a:p>
            <a:r>
              <a:rPr lang="en-US" dirty="0"/>
              <a:t>Dept.of CSE, RYMEC</a:t>
            </a:r>
          </a:p>
        </p:txBody>
      </p:sp>
      <p:sp>
        <p:nvSpPr>
          <p:cNvPr id="5" name="Slide Number Placeholder 4">
            <a:extLst>
              <a:ext uri="{FF2B5EF4-FFF2-40B4-BE49-F238E27FC236}">
                <a16:creationId xmlns:a16="http://schemas.microsoft.com/office/drawing/2014/main" xmlns="" id="{8E6DC494-32DC-4A97-930F-A2535E395285}"/>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Rectangle 6">
            <a:extLst>
              <a:ext uri="{FF2B5EF4-FFF2-40B4-BE49-F238E27FC236}">
                <a16:creationId xmlns:a16="http://schemas.microsoft.com/office/drawing/2014/main" xmlns="" id="{E302671C-2A71-4C03-9A63-F62967D4D1D6}"/>
              </a:ext>
            </a:extLst>
          </p:cNvPr>
          <p:cNvSpPr/>
          <p:nvPr/>
        </p:nvSpPr>
        <p:spPr>
          <a:xfrm>
            <a:off x="457200" y="990600"/>
            <a:ext cx="8458200" cy="1754326"/>
          </a:xfrm>
          <a:prstGeom prst="rect">
            <a:avLst/>
          </a:prstGeom>
        </p:spPr>
        <p:txBody>
          <a:bodyPr wrap="square">
            <a:spAutoFit/>
          </a:bodyPr>
          <a:lstStyle/>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a:p>
            <a:pPr algn="just">
              <a:lnSpc>
                <a:spcPct val="120000"/>
              </a:lnSpc>
            </a:pPr>
            <a:endParaRPr lang="en-US"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762000" y="1143000"/>
            <a:ext cx="7886700" cy="5029200"/>
          </a:xfrm>
        </p:spPr>
        <p:txBody>
          <a:bodyPr/>
          <a:lstStyle/>
          <a:p>
            <a:endParaRPr lang="en-US" dirty="0"/>
          </a:p>
          <a:p>
            <a:endParaRPr lang="en-US" dirty="0"/>
          </a:p>
          <a:p>
            <a:endParaRPr lang="en-US" dirty="0"/>
          </a:p>
          <a:p>
            <a:endParaRPr lang="en-US" dirty="0"/>
          </a:p>
          <a:p>
            <a:endParaRPr lang="en-US" dirty="0"/>
          </a:p>
          <a:p>
            <a:endParaRPr lang="en-US" dirty="0"/>
          </a:p>
          <a:p>
            <a:pPr>
              <a:buNone/>
            </a:pPr>
            <a:endParaRPr lang="en-US" dirty="0"/>
          </a:p>
          <a:p>
            <a:endParaRPr lang="en-US" dirty="0"/>
          </a:p>
          <a:p>
            <a:pPr algn="ctr">
              <a:buNone/>
            </a:pPr>
            <a:r>
              <a:rPr lang="en-US" sz="1600" dirty="0">
                <a:latin typeface="Times New Roman" pitchFamily="18" charset="0"/>
                <a:cs typeface="Times New Roman" pitchFamily="18" charset="0"/>
              </a:rPr>
              <a:t>Fig 4: Pre-processing stage</a:t>
            </a:r>
          </a:p>
          <a:p>
            <a:pPr>
              <a:lnSpc>
                <a:spcPct val="150000"/>
              </a:lnSpc>
            </a:pPr>
            <a:r>
              <a:rPr lang="en-US" sz="1600" dirty="0">
                <a:latin typeface="Times New Roman" pitchFamily="18" charset="0"/>
                <a:cs typeface="Times New Roman" pitchFamily="18" charset="0"/>
              </a:rPr>
              <a:t>The above screenshot gives the gray scale of the image 1 which is done at the time of pre-processing step , once this step is done , the preprocessing of the image2 also carried out.</a:t>
            </a:r>
            <a:endParaRPr lang="en-US" sz="1600" dirty="0"/>
          </a:p>
        </p:txBody>
      </p:sp>
      <p:pic>
        <p:nvPicPr>
          <p:cNvPr id="11" name="Content Placeholder 5">
            <a:extLst>
              <a:ext uri="{FF2B5EF4-FFF2-40B4-BE49-F238E27FC236}">
                <a16:creationId xmlns:a16="http://schemas.microsoft.com/office/drawing/2014/main" xmlns="" id="{0D0CBBE3-D7B4-4456-A6BA-382325DE5B80}"/>
              </a:ext>
            </a:extLst>
          </p:cNvPr>
          <p:cNvPicPr>
            <a:picLocks noChangeAspect="1"/>
          </p:cNvPicPr>
          <p:nvPr/>
        </p:nvPicPr>
        <p:blipFill>
          <a:blip r:embed="rId2" cstate="print"/>
          <a:stretch>
            <a:fillRect/>
          </a:stretch>
        </p:blipFill>
        <p:spPr>
          <a:xfrm>
            <a:off x="2649794" y="1469923"/>
            <a:ext cx="3657917" cy="2591025"/>
          </a:xfrm>
          <a:prstGeom prst="rect">
            <a:avLst/>
          </a:prstGeom>
        </p:spPr>
      </p:pic>
    </p:spTree>
    <p:extLst>
      <p:ext uri="{BB962C8B-B14F-4D97-AF65-F5344CB8AC3E}">
        <p14:creationId xmlns:p14="http://schemas.microsoft.com/office/powerpoint/2010/main" xmlns="" val="360566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167"/>
            <a:ext cx="9144000" cy="594000"/>
          </a:xfrm>
          <a:solidFill>
            <a:srgbClr val="002060"/>
          </a:solidFill>
        </p:spPr>
        <p:txBody>
          <a:bodyPr>
            <a:normAutofit/>
          </a:bodyPr>
          <a:lstStyle/>
          <a:p>
            <a:r>
              <a:rPr lang="en-US" sz="36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Snapshots</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628650" y="1005841"/>
            <a:ext cx="7886700" cy="5171122"/>
          </a:xfrm>
        </p:spPr>
        <p:txBody>
          <a:bodyPr/>
          <a:lstStyle/>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ctr">
              <a:buNone/>
            </a:pPr>
            <a:r>
              <a:rPr lang="en-US" sz="1600" dirty="0">
                <a:latin typeface="Times New Roman" panose="02020603050405020304" pitchFamily="18" charset="0"/>
                <a:cs typeface="Times New Roman" panose="02020603050405020304" pitchFamily="18" charset="0"/>
              </a:rPr>
              <a:t>Fig 5: Converting the gray scale image into black and white format</a:t>
            </a:r>
          </a:p>
          <a:p>
            <a:pPr algn="just">
              <a:lnSpc>
                <a:spcPct val="150000"/>
              </a:lnSpc>
            </a:pPr>
            <a:r>
              <a:rPr lang="en-US" sz="1600" dirty="0">
                <a:latin typeface="Times New Roman" panose="02020603050405020304" pitchFamily="18" charset="0"/>
                <a:cs typeface="Times New Roman" panose="02020603050405020304" pitchFamily="18" charset="0"/>
              </a:rPr>
              <a:t> The gray scale image is now converted into the black and white format for the exact feature extraction after the pre-processing step is done.</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A74E40E-0422-40F5-BE98-D43E8392BC7F}"/>
              </a:ext>
            </a:extLst>
          </p:cNvPr>
          <p:cNvPicPr>
            <a:picLocks noChangeAspect="1"/>
          </p:cNvPicPr>
          <p:nvPr/>
        </p:nvPicPr>
        <p:blipFill>
          <a:blip r:embed="rId2" cstate="print"/>
          <a:stretch>
            <a:fillRect/>
          </a:stretch>
        </p:blipFill>
        <p:spPr>
          <a:xfrm>
            <a:off x="2286000" y="1371600"/>
            <a:ext cx="4419600" cy="2819400"/>
          </a:xfrm>
          <a:prstGeom prst="rect">
            <a:avLst/>
          </a:prstGeom>
        </p:spPr>
      </p:pic>
    </p:spTree>
    <p:extLst>
      <p:ext uri="{BB962C8B-B14F-4D97-AF65-F5344CB8AC3E}">
        <p14:creationId xmlns:p14="http://schemas.microsoft.com/office/powerpoint/2010/main" xmlns="" val="8596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16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Snapshots</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628650" y="1005841"/>
            <a:ext cx="7886700" cy="5171122"/>
          </a:xfrm>
        </p:spPr>
        <p:txBody>
          <a:bodyPr>
            <a:normAutofit/>
          </a:bodyPr>
          <a:lstStyle/>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algn="ctr">
              <a:lnSpc>
                <a:spcPct val="150000"/>
              </a:lnSpc>
              <a:buNone/>
            </a:pPr>
            <a:r>
              <a:rPr lang="en-US" sz="1600" dirty="0">
                <a:latin typeface="Times New Roman" panose="02020603050405020304" pitchFamily="18" charset="0"/>
                <a:cs typeface="Times New Roman" panose="02020603050405020304" pitchFamily="18" charset="0"/>
              </a:rPr>
              <a:t>Fig 6: Feature  matching stage</a:t>
            </a:r>
          </a:p>
          <a:p>
            <a:pPr algn="just">
              <a:lnSpc>
                <a:spcPct val="150000"/>
              </a:lnSpc>
            </a:pPr>
            <a:r>
              <a:rPr lang="en-US" sz="1600" dirty="0">
                <a:latin typeface="Times New Roman" panose="02020603050405020304" pitchFamily="18" charset="0"/>
                <a:cs typeface="Times New Roman" panose="02020603050405020304" pitchFamily="18" charset="0"/>
              </a:rPr>
              <a:t>The above screenshot is giving the 2 images which we are matching here, the two retina images after the processing and segmentation, now the feature extraction process is initiated which will make the process to finalize the matching step. </a:t>
            </a:r>
          </a:p>
          <a:p>
            <a:pPr marL="457200" indent="-4572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684014D6-45A5-4D68-BF33-CEE35E4B5361}"/>
              </a:ext>
            </a:extLst>
          </p:cNvPr>
          <p:cNvPicPr>
            <a:picLocks noChangeAspect="1"/>
          </p:cNvPicPr>
          <p:nvPr/>
        </p:nvPicPr>
        <p:blipFill>
          <a:blip r:embed="rId2" cstate="print"/>
          <a:stretch>
            <a:fillRect/>
          </a:stretch>
        </p:blipFill>
        <p:spPr>
          <a:xfrm>
            <a:off x="1828800" y="1219200"/>
            <a:ext cx="5181600" cy="3048000"/>
          </a:xfrm>
          <a:prstGeom prst="rect">
            <a:avLst/>
          </a:prstGeom>
        </p:spPr>
      </p:pic>
    </p:spTree>
    <p:extLst>
      <p:ext uri="{BB962C8B-B14F-4D97-AF65-F5344CB8AC3E}">
        <p14:creationId xmlns:p14="http://schemas.microsoft.com/office/powerpoint/2010/main" xmlns="" val="286276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E7EEF-647F-4D0B-961E-07B81D544B7F}"/>
              </a:ext>
            </a:extLst>
          </p:cNvPr>
          <p:cNvSpPr>
            <a:spLocks noGrp="1"/>
          </p:cNvSpPr>
          <p:nvPr>
            <p:ph type="title"/>
          </p:nvPr>
        </p:nvSpPr>
        <p:spPr>
          <a:xfrm>
            <a:off x="0" y="365127"/>
            <a:ext cx="9144000" cy="594000"/>
          </a:xfrm>
          <a:solidFill>
            <a:srgbClr val="002060"/>
          </a:solidFill>
        </p:spPr>
        <p:txBody>
          <a:bodyPr>
            <a:normAutofit/>
          </a:bodyPr>
          <a:lstStyle/>
          <a:p>
            <a:pPr algn="ctr"/>
            <a:r>
              <a:rPr lang="en-US" sz="3200" dirty="0">
                <a:solidFill>
                  <a:schemeClr val="bg1"/>
                </a:solidFill>
                <a:latin typeface="Times New Roman" pitchFamily="18" charset="0"/>
                <a:cs typeface="Times New Roman" pitchFamily="18" charset="0"/>
              </a:rPr>
              <a:t>Snapshots</a:t>
            </a:r>
            <a:endParaRPr lang="en-IN" sz="3200" dirty="0">
              <a:solidFill>
                <a:schemeClr val="bg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xmlns="" id="{5A289115-4AC5-4DDC-AB20-EA6B40A6D48C}"/>
              </a:ext>
            </a:extLst>
          </p:cNvPr>
          <p:cNvSpPr>
            <a:spLocks noGrp="1"/>
          </p:cNvSpPr>
          <p:nvPr>
            <p:ph type="ftr" sz="quarter" idx="11"/>
          </p:nvPr>
        </p:nvSpPr>
        <p:spPr/>
        <p:txBody>
          <a:bodyPr/>
          <a:lstStyle/>
          <a:p>
            <a:r>
              <a:rPr lang="en-US" dirty="0"/>
              <a:t>Dept.of CSE, RYMEC</a:t>
            </a:r>
          </a:p>
        </p:txBody>
      </p:sp>
      <p:sp>
        <p:nvSpPr>
          <p:cNvPr id="5" name="Slide Number Placeholder 4">
            <a:extLst>
              <a:ext uri="{FF2B5EF4-FFF2-40B4-BE49-F238E27FC236}">
                <a16:creationId xmlns:a16="http://schemas.microsoft.com/office/drawing/2014/main" xmlns="" id="{82A43049-3F15-4F51-A81A-9F6A8F2A5FC8}"/>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7" name="Rectangle 6">
            <a:extLst>
              <a:ext uri="{FF2B5EF4-FFF2-40B4-BE49-F238E27FC236}">
                <a16:creationId xmlns:a16="http://schemas.microsoft.com/office/drawing/2014/main" xmlns="" id="{F8141B0D-BE9B-481A-8BD6-1357BE020848}"/>
              </a:ext>
            </a:extLst>
          </p:cNvPr>
          <p:cNvSpPr/>
          <p:nvPr/>
        </p:nvSpPr>
        <p:spPr>
          <a:xfrm>
            <a:off x="2286000" y="2690336"/>
            <a:ext cx="4572000" cy="369332"/>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a:t>
            </a:r>
          </a:p>
        </p:txBody>
      </p:sp>
      <p:sp>
        <p:nvSpPr>
          <p:cNvPr id="8" name="Content Placeholder 7">
            <a:extLst>
              <a:ext uri="{FF2B5EF4-FFF2-40B4-BE49-F238E27FC236}">
                <a16:creationId xmlns:a16="http://schemas.microsoft.com/office/drawing/2014/main" xmlns="" id="{5C79B793-3311-4979-A09D-7B96ED190A30}"/>
              </a:ext>
            </a:extLst>
          </p:cNvPr>
          <p:cNvSpPr>
            <a:spLocks noGrp="1"/>
          </p:cNvSpPr>
          <p:nvPr>
            <p:ph idx="1"/>
          </p:nvPr>
        </p:nvSpPr>
        <p:spPr>
          <a:xfrm>
            <a:off x="628650" y="1219200"/>
            <a:ext cx="7886700" cy="49577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lgn="ctr">
              <a:buNone/>
            </a:pPr>
            <a:r>
              <a:rPr lang="en-US" sz="1600" dirty="0">
                <a:latin typeface="Times New Roman" panose="02020603050405020304" pitchFamily="18" charset="0"/>
                <a:cs typeface="Times New Roman" panose="02020603050405020304" pitchFamily="18" charset="0"/>
              </a:rPr>
              <a:t>Fig 7: Retina long-term graph</a:t>
            </a:r>
          </a:p>
          <a:p>
            <a:pPr algn="just">
              <a:lnSpc>
                <a:spcPct val="150000"/>
              </a:lnSpc>
            </a:pPr>
            <a:r>
              <a:rPr lang="en-US" sz="1600" dirty="0">
                <a:latin typeface="Times New Roman" panose="02020603050405020304" pitchFamily="18" charset="0"/>
                <a:cs typeface="Times New Roman" panose="02020603050405020304" pitchFamily="18" charset="0"/>
              </a:rPr>
              <a:t>The above graph is the final graph representation of the both the graph, from the graph one can understand the matching functionality of the 2 images. The above graph is the retina time i.e. long-term graph is shown.</a:t>
            </a:r>
          </a:p>
          <a:p>
            <a:pPr marL="0" indent="0">
              <a:buNone/>
            </a:pPr>
            <a:endParaRPr lang="en-US" dirty="0"/>
          </a:p>
        </p:txBody>
      </p:sp>
      <p:pic>
        <p:nvPicPr>
          <p:cNvPr id="11" name="Picture 10">
            <a:extLst>
              <a:ext uri="{FF2B5EF4-FFF2-40B4-BE49-F238E27FC236}">
                <a16:creationId xmlns:a16="http://schemas.microsoft.com/office/drawing/2014/main" xmlns="" id="{F6E38C0B-9C6A-419D-9AD9-00B4E1604A6F}"/>
              </a:ext>
            </a:extLst>
          </p:cNvPr>
          <p:cNvPicPr>
            <a:picLocks noChangeAspect="1"/>
          </p:cNvPicPr>
          <p:nvPr/>
        </p:nvPicPr>
        <p:blipFill>
          <a:blip r:embed="rId2" cstate="print"/>
          <a:stretch>
            <a:fillRect/>
          </a:stretch>
        </p:blipFill>
        <p:spPr>
          <a:xfrm>
            <a:off x="1905000" y="1219200"/>
            <a:ext cx="5334000" cy="2438400"/>
          </a:xfrm>
          <a:prstGeom prst="rect">
            <a:avLst/>
          </a:prstGeom>
        </p:spPr>
      </p:pic>
    </p:spTree>
    <p:extLst>
      <p:ext uri="{BB962C8B-B14F-4D97-AF65-F5344CB8AC3E}">
        <p14:creationId xmlns:p14="http://schemas.microsoft.com/office/powerpoint/2010/main" xmlns="" val="1330385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16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Snapshots</a:t>
            </a: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628650" y="1005841"/>
            <a:ext cx="7886700" cy="5171122"/>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ctr">
              <a:buNone/>
            </a:pPr>
            <a:r>
              <a:rPr lang="en-US" sz="1600" dirty="0">
                <a:latin typeface="Times New Roman" panose="02020603050405020304" pitchFamily="18" charset="0"/>
                <a:cs typeface="Times New Roman" panose="02020603050405020304" pitchFamily="18" charset="0"/>
              </a:rPr>
              <a:t>Fig 8: Retina short term graph</a:t>
            </a:r>
          </a:p>
          <a:p>
            <a:pPr algn="just">
              <a:lnSpc>
                <a:spcPct val="150000"/>
              </a:lnSpc>
            </a:pPr>
            <a:r>
              <a:rPr lang="en-US" sz="1600" dirty="0">
                <a:latin typeface="Times New Roman" panose="02020603050405020304" pitchFamily="18" charset="0"/>
                <a:cs typeface="Times New Roman" panose="02020603050405020304" pitchFamily="18" charset="0"/>
              </a:rPr>
              <a:t>The above graph is another type of the graph of the 2 retina images. This is called as retina short term graph and short matching and delay is calculated here. The process involves this step after the pre-processing and feature extraction is done.</a:t>
            </a:r>
          </a:p>
          <a:p>
            <a:pPr marL="457200" indent="-4572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28FBE44-4478-4558-B426-DCB68C37292D}"/>
              </a:ext>
            </a:extLst>
          </p:cNvPr>
          <p:cNvPicPr>
            <a:picLocks noChangeAspect="1"/>
          </p:cNvPicPr>
          <p:nvPr/>
        </p:nvPicPr>
        <p:blipFill>
          <a:blip r:embed="rId2" cstate="print"/>
          <a:stretch>
            <a:fillRect/>
          </a:stretch>
        </p:blipFill>
        <p:spPr>
          <a:xfrm>
            <a:off x="1295401" y="1219200"/>
            <a:ext cx="6400799" cy="2209799"/>
          </a:xfrm>
          <a:prstGeom prst="rect">
            <a:avLst/>
          </a:prstGeom>
        </p:spPr>
      </p:pic>
    </p:spTree>
    <p:extLst>
      <p:ext uri="{BB962C8B-B14F-4D97-AF65-F5344CB8AC3E}">
        <p14:creationId xmlns:p14="http://schemas.microsoft.com/office/powerpoint/2010/main" xmlns="" val="3193088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799"/>
            <a:ext cx="9144000" cy="594000"/>
          </a:xfrm>
          <a:solidFill>
            <a:srgbClr val="002060"/>
          </a:solidFill>
        </p:spPr>
        <p:txBody>
          <a:bodyPr>
            <a:normAutofit fontScale="90000"/>
          </a:bodyPr>
          <a:lstStyle/>
          <a:p>
            <a:r>
              <a:rPr lang="en-US" sz="3600" dirty="0">
                <a:solidFill>
                  <a:schemeClr val="bg1"/>
                </a:solidFill>
                <a:latin typeface="Times New Roman" pitchFamily="18" charset="0"/>
                <a:cs typeface="Times New Roman" pitchFamily="18" charset="0"/>
              </a:rPr>
              <a:t>                 </a:t>
            </a:r>
            <a:br>
              <a:rPr lang="en-US" sz="3600" dirty="0">
                <a:solidFill>
                  <a:schemeClr val="bg1"/>
                </a:solidFill>
                <a:latin typeface="Times New Roman" pitchFamily="18" charset="0"/>
                <a:cs typeface="Times New Roman" pitchFamily="18" charset="0"/>
              </a:rPr>
            </a:br>
            <a:r>
              <a:rPr lang="en-US" sz="3600" dirty="0">
                <a:solidFill>
                  <a:schemeClr val="bg1"/>
                </a:solidFill>
                <a:latin typeface="Times New Roman" pitchFamily="18" charset="0"/>
                <a:cs typeface="Times New Roman" pitchFamily="18" charset="0"/>
              </a:rPr>
              <a:t>                                    Snapshots</a:t>
            </a:r>
            <a:br>
              <a:rPr lang="en-US" sz="3600" dirty="0">
                <a:solidFill>
                  <a:schemeClr val="bg1"/>
                </a:solidFill>
                <a:latin typeface="Times New Roman" pitchFamily="18" charset="0"/>
                <a:cs typeface="Times New Roman" pitchFamily="18" charset="0"/>
              </a:rPr>
            </a:br>
            <a:endParaRPr lang="en-US" sz="3600" dirty="0">
              <a:solidFill>
                <a:schemeClr val="bg1"/>
              </a:solidFill>
              <a:latin typeface="Times New Roman" pitchFamily="18" charset="0"/>
              <a:cs typeface="Times New Roman" pitchFamily="18" charset="0"/>
            </a:endParaRPr>
          </a:p>
        </p:txBody>
      </p:sp>
      <p:sp>
        <p:nvSpPr>
          <p:cNvPr id="13" name="Content Placeholder 12">
            <a:extLst>
              <a:ext uri="{FF2B5EF4-FFF2-40B4-BE49-F238E27FC236}">
                <a16:creationId xmlns:a16="http://schemas.microsoft.com/office/drawing/2014/main" xmlns="" id="{ED321C9A-FD68-4A6D-87F0-9E5000A0FCEC}"/>
              </a:ext>
            </a:extLst>
          </p:cNvPr>
          <p:cNvSpPr>
            <a:spLocks noGrp="1"/>
          </p:cNvSpPr>
          <p:nvPr>
            <p:ph idx="1"/>
          </p:nvPr>
        </p:nvSpPr>
        <p:spPr>
          <a:xfrm>
            <a:off x="457200" y="1066800"/>
            <a:ext cx="7886700" cy="5334000"/>
          </a:xfrm>
        </p:spPr>
        <p:txBody>
          <a:bodyPr>
            <a:normAutofit/>
          </a:bodyPr>
          <a:lstStyle/>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buNone/>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just">
              <a:lnSpc>
                <a:spcPct val="100000"/>
              </a:lnSpc>
            </a:pPr>
            <a:endParaRPr lang="en-US" sz="1600" dirty="0">
              <a:latin typeface="Times New Roman" panose="02020603050405020304" pitchFamily="18" charset="0"/>
              <a:cs typeface="Times New Roman" panose="02020603050405020304" pitchFamily="18" charset="0"/>
            </a:endParaRPr>
          </a:p>
          <a:p>
            <a:pPr algn="ctr">
              <a:lnSpc>
                <a:spcPct val="100000"/>
              </a:lnSpc>
              <a:buNone/>
            </a:pPr>
            <a:r>
              <a:rPr lang="en-US" sz="1600" dirty="0">
                <a:latin typeface="Times New Roman" panose="02020603050405020304" pitchFamily="18" charset="0"/>
                <a:cs typeface="Times New Roman" panose="02020603050405020304" pitchFamily="18" charset="0"/>
              </a:rPr>
              <a:t>Fig 9:Final output of time taken</a:t>
            </a:r>
          </a:p>
          <a:p>
            <a:pPr algn="just">
              <a:lnSpc>
                <a:spcPct val="150000"/>
              </a:lnSpc>
            </a:pPr>
            <a:r>
              <a:rPr lang="en-US" sz="1600" dirty="0">
                <a:latin typeface="Times New Roman" panose="02020603050405020304" pitchFamily="18" charset="0"/>
                <a:cs typeface="Times New Roman" panose="02020603050405020304" pitchFamily="18" charset="0"/>
              </a:rPr>
              <a:t>The output gives the time taken for each type of the operation to be processed. And retina values of the 2 images which has been submitted for the sake of processing. This will give the number of matched in this case it is given as 12 and also the time taken for the matching process to be done.</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7" name="Picture 6">
            <a:extLst>
              <a:ext uri="{FF2B5EF4-FFF2-40B4-BE49-F238E27FC236}">
                <a16:creationId xmlns:a16="http://schemas.microsoft.com/office/drawing/2014/main" xmlns="" id="{FE6BFAFC-0B54-435B-AA28-BCD25B8BCCB7}"/>
              </a:ext>
            </a:extLst>
          </p:cNvPr>
          <p:cNvPicPr>
            <a:picLocks noChangeAspect="1"/>
          </p:cNvPicPr>
          <p:nvPr/>
        </p:nvPicPr>
        <p:blipFill>
          <a:blip r:embed="rId2" cstate="print"/>
          <a:stretch>
            <a:fillRect/>
          </a:stretch>
        </p:blipFill>
        <p:spPr>
          <a:xfrm>
            <a:off x="914400" y="1295400"/>
            <a:ext cx="7162800" cy="2743200"/>
          </a:xfrm>
          <a:prstGeom prst="rect">
            <a:avLst/>
          </a:prstGeom>
        </p:spPr>
      </p:pic>
    </p:spTree>
    <p:extLst>
      <p:ext uri="{BB962C8B-B14F-4D97-AF65-F5344CB8AC3E}">
        <p14:creationId xmlns:p14="http://schemas.microsoft.com/office/powerpoint/2010/main" xmlns="" val="1855775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6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628650" y="1066800"/>
            <a:ext cx="7886700" cy="5410200"/>
          </a:xfrm>
        </p:spPr>
        <p:txBody>
          <a:bodyPr>
            <a:noAutofit/>
          </a:bodyPr>
          <a:lstStyle/>
          <a:p>
            <a:pPr marL="358775" indent="-358775" algn="just">
              <a:lnSpc>
                <a:spcPct val="150000"/>
              </a:lnSpc>
            </a:pPr>
            <a:r>
              <a:rPr lang="en-IN" sz="1600" dirty="0">
                <a:latin typeface="Times New Roman" pitchFamily="18" charset="0"/>
                <a:cs typeface="Times New Roman" pitchFamily="18" charset="0"/>
              </a:rPr>
              <a:t>[1] J. Daugman, “How iris recognition works,” </a:t>
            </a:r>
            <a:r>
              <a:rPr lang="en-IN" sz="1600" i="1" dirty="0">
                <a:latin typeface="Times New Roman" pitchFamily="18" charset="0"/>
                <a:cs typeface="Times New Roman" pitchFamily="18" charset="0"/>
              </a:rPr>
              <a:t>IEEE Trans. Circuits Syst.Video Technol.</a:t>
            </a:r>
            <a:r>
              <a:rPr lang="en-IN" sz="1600" dirty="0">
                <a:latin typeface="Times New Roman" pitchFamily="18" charset="0"/>
                <a:cs typeface="Times New Roman" pitchFamily="18" charset="0"/>
              </a:rPr>
              <a:t>, vol. 14, no. 1, pp. 21–30, Jan. 2004. </a:t>
            </a:r>
          </a:p>
          <a:p>
            <a:pPr marL="358775" indent="-358775" algn="just">
              <a:lnSpc>
                <a:spcPct val="150000"/>
              </a:lnSpc>
            </a:pPr>
            <a:r>
              <a:rPr lang="en-IN" sz="1600" dirty="0">
                <a:latin typeface="Times New Roman" pitchFamily="18" charset="0"/>
                <a:cs typeface="Times New Roman" pitchFamily="18" charset="0"/>
              </a:rPr>
              <a:t>[2] J. Daugman, “Probing the uniqueness and randomness of IrisCodes:Results from 200 billion iris pair comparisons,” </a:t>
            </a:r>
            <a:r>
              <a:rPr lang="en-IN" sz="1600" i="1" dirty="0">
                <a:latin typeface="Times New Roman" pitchFamily="18" charset="0"/>
                <a:cs typeface="Times New Roman" pitchFamily="18" charset="0"/>
              </a:rPr>
              <a:t>Proc. IEEE</a:t>
            </a:r>
            <a:r>
              <a:rPr lang="en-IN" sz="1600" dirty="0">
                <a:latin typeface="Times New Roman" pitchFamily="18" charset="0"/>
                <a:cs typeface="Times New Roman" pitchFamily="18" charset="0"/>
              </a:rPr>
              <a:t>, vol. 94,no. 11, pp. 1927–1935, Nov. 2006.</a:t>
            </a:r>
          </a:p>
          <a:p>
            <a:pPr marL="358775" indent="-358775" algn="just">
              <a:lnSpc>
                <a:spcPct val="150000"/>
              </a:lnSpc>
            </a:pPr>
            <a:r>
              <a:rPr lang="en-IN" sz="1600" dirty="0">
                <a:latin typeface="Times New Roman" pitchFamily="18" charset="0"/>
                <a:cs typeface="Times New Roman" pitchFamily="18" charset="0"/>
              </a:rPr>
              <a:t>[3] </a:t>
            </a:r>
            <a:r>
              <a:rPr lang="en-IN" sz="1600" i="1" dirty="0">
                <a:latin typeface="Times New Roman" pitchFamily="18" charset="0"/>
                <a:cs typeface="Times New Roman" pitchFamily="18" charset="0"/>
              </a:rPr>
              <a:t>Unique Identification Authority of India</a:t>
            </a:r>
            <a:r>
              <a:rPr lang="en-IN" sz="1600" dirty="0">
                <a:latin typeface="Times New Roman" pitchFamily="18" charset="0"/>
                <a:cs typeface="Times New Roman" pitchFamily="18" charset="0"/>
              </a:rPr>
              <a:t>. [Online]. Available:http://uidai.gov.in, accessed Nov. 1, 2015.</a:t>
            </a:r>
          </a:p>
          <a:p>
            <a:pPr marL="358775" indent="-358775" algn="just">
              <a:lnSpc>
                <a:spcPct val="150000"/>
              </a:lnSpc>
            </a:pPr>
            <a:r>
              <a:rPr lang="en-IN" sz="1600" dirty="0">
                <a:latin typeface="Times New Roman" pitchFamily="18" charset="0"/>
                <a:cs typeface="Times New Roman" pitchFamily="18" charset="0"/>
              </a:rPr>
              <a:t>[4] K. R. Nobel, “The state of the art in algorithms, fast identificationsolutions and forensic applications,” MorphoTrust USA,Billerica, MA, USA, Tech. Rep., Jan. 2013. [Online]. Available:http://www.planetbiometrics.com/article-details/</a:t>
            </a:r>
            <a:r>
              <a:rPr lang="en-IN" sz="1600" dirty="0" err="1">
                <a:latin typeface="Times New Roman" pitchFamily="18" charset="0"/>
                <a:cs typeface="Times New Roman" pitchFamily="18" charset="0"/>
              </a:rPr>
              <a:t>i</a:t>
            </a:r>
            <a:r>
              <a:rPr lang="en-IN" sz="1600" dirty="0">
                <a:latin typeface="Times New Roman" pitchFamily="18" charset="0"/>
                <a:cs typeface="Times New Roman" pitchFamily="18" charset="0"/>
              </a:rPr>
              <a:t>/1446/.</a:t>
            </a:r>
          </a:p>
          <a:p>
            <a:pPr marL="358775" indent="-358775">
              <a:lnSpc>
                <a:spcPct val="150000"/>
              </a:lnSpc>
            </a:pPr>
            <a:r>
              <a:rPr lang="en-IN" sz="1600" dirty="0">
                <a:latin typeface="Times New Roman" pitchFamily="18" charset="0"/>
                <a:cs typeface="Times New Roman" pitchFamily="18" charset="0"/>
              </a:rPr>
              <a:t>[5] P. E. Peterson </a:t>
            </a:r>
            <a:r>
              <a:rPr lang="en-IN" sz="1600" i="1" dirty="0">
                <a:latin typeface="Times New Roman" pitchFamily="18" charset="0"/>
                <a:cs typeface="Times New Roman" pitchFamily="18" charset="0"/>
              </a:rPr>
              <a:t>et al.</a:t>
            </a:r>
            <a:r>
              <a:rPr lang="en-IN" sz="1600" dirty="0">
                <a:latin typeface="Times New Roman" pitchFamily="18" charset="0"/>
                <a:cs typeface="Times New Roman" pitchFamily="18" charset="0"/>
              </a:rPr>
              <a:t>, “Latent prints: A perspective on the state of the science,” </a:t>
            </a:r>
            <a:r>
              <a:rPr lang="en-IN" sz="1600" i="1" dirty="0">
                <a:latin typeface="Times New Roman" pitchFamily="18" charset="0"/>
                <a:cs typeface="Times New Roman" pitchFamily="18" charset="0"/>
              </a:rPr>
              <a:t>Forensic Sci. Commun.</a:t>
            </a:r>
            <a:r>
              <a:rPr lang="en-IN" sz="1600" dirty="0">
                <a:latin typeface="Times New Roman" pitchFamily="18" charset="0"/>
                <a:cs typeface="Times New Roman" pitchFamily="18" charset="0"/>
              </a:rPr>
              <a:t>, vol. 11, no. 4, pp. 1–9, 2009</a:t>
            </a:r>
          </a:p>
          <a:p>
            <a:pPr marL="358775" indent="-358775">
              <a:lnSpc>
                <a:spcPct val="150000"/>
              </a:lnSpc>
            </a:pPr>
            <a:r>
              <a:rPr lang="en-IN" sz="1600" dirty="0">
                <a:latin typeface="Times New Roman" pitchFamily="18" charset="0"/>
                <a:cs typeface="Times New Roman" pitchFamily="18" charset="0"/>
              </a:rPr>
              <a:t>[6] C. Champod, “Edmond Locard—Numerical standards and ‘probable’ identifications,” </a:t>
            </a:r>
            <a:r>
              <a:rPr lang="en-IN" sz="1600" i="1" dirty="0">
                <a:latin typeface="Times New Roman" pitchFamily="18" charset="0"/>
                <a:cs typeface="Times New Roman" pitchFamily="18" charset="0"/>
              </a:rPr>
              <a:t>J. Forensic Identificat.</a:t>
            </a:r>
            <a:r>
              <a:rPr lang="en-IN" sz="1600" dirty="0">
                <a:latin typeface="Times New Roman" pitchFamily="18" charset="0"/>
                <a:cs typeface="Times New Roman" pitchFamily="18" charset="0"/>
              </a:rPr>
              <a:t>, vol. 45, no. 2, pp. 136–163,1995</a:t>
            </a:r>
          </a:p>
          <a:p>
            <a:pPr marL="358775" indent="-358775">
              <a:lnSpc>
                <a:spcPct val="150000"/>
              </a:lnSpc>
            </a:pPr>
            <a:endParaRPr lang="en-US" sz="16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600" dirty="0">
                <a:solidFill>
                  <a:schemeClr val="bg1"/>
                </a:solidFill>
                <a:latin typeface="Times New Roman" pitchFamily="18" charset="0"/>
                <a:cs typeface="Times New Roman" pitchFamily="18" charset="0"/>
              </a:rPr>
              <a:t>                           References</a:t>
            </a:r>
          </a:p>
        </p:txBody>
      </p:sp>
      <p:sp>
        <p:nvSpPr>
          <p:cNvPr id="3" name="Content Placeholder 2"/>
          <p:cNvSpPr>
            <a:spLocks noGrp="1"/>
          </p:cNvSpPr>
          <p:nvPr>
            <p:ph idx="1"/>
          </p:nvPr>
        </p:nvSpPr>
        <p:spPr>
          <a:xfrm>
            <a:off x="628650" y="1066800"/>
            <a:ext cx="7886700" cy="5334000"/>
          </a:xfrm>
        </p:spPr>
        <p:txBody>
          <a:bodyPr>
            <a:noAutofit/>
          </a:bodyPr>
          <a:lstStyle/>
          <a:p>
            <a:pPr marL="358775" indent="-358775">
              <a:lnSpc>
                <a:spcPct val="150000"/>
              </a:lnSpc>
            </a:pPr>
            <a:r>
              <a:rPr lang="en-IN" sz="1600" dirty="0">
                <a:latin typeface="Times New Roman" pitchFamily="18" charset="0"/>
                <a:cs typeface="Times New Roman" pitchFamily="18" charset="0"/>
              </a:rPr>
              <a:t>[7] K. McGinn, S. Tarin, and K. W. Bowyer, “Identity verification using iris images: Performance of human examiners,” in </a:t>
            </a:r>
            <a:r>
              <a:rPr lang="en-IN" sz="1600" i="1" dirty="0">
                <a:latin typeface="Times New Roman" pitchFamily="18" charset="0"/>
                <a:cs typeface="Times New Roman" pitchFamily="18" charset="0"/>
              </a:rPr>
              <a:t>Proc. IEEE 6</a:t>
            </a:r>
            <a:r>
              <a:rPr lang="en-IN" sz="1600" i="1" baseline="30000" dirty="0">
                <a:latin typeface="Times New Roman" pitchFamily="18" charset="0"/>
                <a:cs typeface="Times New Roman" pitchFamily="18" charset="0"/>
              </a:rPr>
              <a:t>th</a:t>
            </a:r>
            <a:r>
              <a:rPr lang="en-IN" sz="1600" i="1" dirty="0">
                <a:latin typeface="Times New Roman" pitchFamily="18" charset="0"/>
                <a:cs typeface="Times New Roman" pitchFamily="18" charset="0"/>
              </a:rPr>
              <a:t>Int. Conf. Biometrics, Theory, Appl., Syst. (BTAS)</a:t>
            </a:r>
            <a:r>
              <a:rPr lang="en-IN" sz="1600" dirty="0">
                <a:latin typeface="Times New Roman" pitchFamily="18" charset="0"/>
                <a:cs typeface="Times New Roman" pitchFamily="18" charset="0"/>
              </a:rPr>
              <a:t>, Sep./Oct. 2013,pp. 1–6. </a:t>
            </a:r>
          </a:p>
          <a:p>
            <a:pPr marL="358775" indent="-358775" algn="just">
              <a:lnSpc>
                <a:spcPct val="150000"/>
              </a:lnSpc>
            </a:pPr>
            <a:r>
              <a:rPr lang="en-IN" sz="1600" dirty="0">
                <a:latin typeface="Times New Roman" pitchFamily="18" charset="0"/>
                <a:cs typeface="Times New Roman" pitchFamily="18" charset="0"/>
              </a:rPr>
              <a:t>[8] H. Proenca, “Iris recognition: On the segmentation of degraded imagesacquired in the visible wavelength,” </a:t>
            </a:r>
            <a:r>
              <a:rPr lang="en-IN" sz="1600" i="1" dirty="0">
                <a:latin typeface="Times New Roman" pitchFamily="18" charset="0"/>
                <a:cs typeface="Times New Roman" pitchFamily="18" charset="0"/>
              </a:rPr>
              <a:t>IEEE Trans. Pattern Anal. Mach.Intell.</a:t>
            </a:r>
            <a:r>
              <a:rPr lang="en-IN" sz="1600" dirty="0">
                <a:latin typeface="Times New Roman" pitchFamily="18" charset="0"/>
                <a:cs typeface="Times New Roman" pitchFamily="18" charset="0"/>
              </a:rPr>
              <a:t>, vol. 32, no. 8, pp. 1502–1516, Aug. 2010.</a:t>
            </a:r>
          </a:p>
          <a:p>
            <a:pPr marL="358775" indent="-358775" algn="just">
              <a:lnSpc>
                <a:spcPct val="150000"/>
              </a:lnSpc>
            </a:pPr>
            <a:r>
              <a:rPr lang="en-IN" sz="1600" dirty="0">
                <a:latin typeface="Times New Roman" pitchFamily="18" charset="0"/>
                <a:cs typeface="Times New Roman" pitchFamily="18" charset="0"/>
              </a:rPr>
              <a:t>[9] H. Proenca, S. Filipe, R. Santos, J. Oliveira, and L. A. Alexandre, “TheUBIRIS.v2: A database of visible wavelength iris images captured on the-move and at-a-distance,” </a:t>
            </a:r>
            <a:r>
              <a:rPr lang="en-IN" sz="1600" i="1" dirty="0">
                <a:latin typeface="Times New Roman" pitchFamily="18" charset="0"/>
                <a:cs typeface="Times New Roman" pitchFamily="18" charset="0"/>
              </a:rPr>
              <a:t>IEEE Trans. Pattern Anal. Mach. Intell.</a:t>
            </a:r>
            <a:r>
              <a:rPr lang="en-IN" sz="1600" dirty="0">
                <a:latin typeface="Times New Roman" pitchFamily="18" charset="0"/>
                <a:cs typeface="Times New Roman" pitchFamily="18" charset="0"/>
              </a:rPr>
              <a:t>,vol. 32, no. 8, pp. 1529–1535, Aug. 2010.</a:t>
            </a:r>
          </a:p>
          <a:p>
            <a:pPr marL="358775" indent="-358775" algn="just">
              <a:lnSpc>
                <a:spcPct val="150000"/>
              </a:lnSpc>
            </a:pPr>
            <a:r>
              <a:rPr lang="en-IN" sz="1600" dirty="0">
                <a:latin typeface="Times New Roman" pitchFamily="18" charset="0"/>
                <a:cs typeface="Times New Roman" pitchFamily="18" charset="0"/>
              </a:rPr>
              <a:t>[10] Z. Sun, L. Wang, and T. Tan, “Ordinal feature selection for iris andpalmprint recognition,” </a:t>
            </a:r>
            <a:r>
              <a:rPr lang="en-IN" sz="1600" i="1" dirty="0">
                <a:latin typeface="Times New Roman" pitchFamily="18" charset="0"/>
                <a:cs typeface="Times New Roman" pitchFamily="18" charset="0"/>
              </a:rPr>
              <a:t>IEEE Trans. Image Process.</a:t>
            </a:r>
            <a:r>
              <a:rPr lang="en-IN" sz="1600" dirty="0">
                <a:latin typeface="Times New Roman" pitchFamily="18" charset="0"/>
                <a:cs typeface="Times New Roman" pitchFamily="18" charset="0"/>
              </a:rPr>
              <a:t>, vol. 23, no. 9,pp. 3922–3934, Sep. 2014.</a:t>
            </a:r>
          </a:p>
          <a:p>
            <a:pPr marL="358775" indent="-358775" algn="just">
              <a:lnSpc>
                <a:spcPct val="150000"/>
              </a:lnSpc>
            </a:pPr>
            <a:r>
              <a:rPr lang="en-IN" sz="1600" dirty="0">
                <a:latin typeface="Times New Roman" pitchFamily="18" charset="0"/>
                <a:cs typeface="Times New Roman" pitchFamily="18" charset="0"/>
              </a:rPr>
              <a:t>[11] M. S. Sunder and A. Ross, “Iris image retrieval based onmacro-features,” in </a:t>
            </a:r>
            <a:r>
              <a:rPr lang="en-IN" sz="1600" i="1" dirty="0">
                <a:latin typeface="Times New Roman" pitchFamily="18" charset="0"/>
                <a:cs typeface="Times New Roman" pitchFamily="18" charset="0"/>
              </a:rPr>
              <a:t>Proc. 20th Int. Conf. Pattern Recognit.</a:t>
            </a:r>
            <a:r>
              <a:rPr lang="en-IN" sz="1600" dirty="0">
                <a:latin typeface="Times New Roman" pitchFamily="18" charset="0"/>
                <a:cs typeface="Times New Roman" pitchFamily="18" charset="0"/>
              </a:rPr>
              <a:t>, 2010,pp. 1318–1321.</a:t>
            </a:r>
          </a:p>
          <a:p>
            <a:pPr marL="358775" indent="-358775" algn="just">
              <a:lnSpc>
                <a:spcPct val="150000"/>
              </a:lnSpc>
            </a:pPr>
            <a:endParaRPr lang="en-IN" sz="1600" dirty="0">
              <a:latin typeface="Times New Roman" pitchFamily="18" charset="0"/>
              <a:cs typeface="Times New Roman" pitchFamily="18" charset="0"/>
            </a:endParaRPr>
          </a:p>
          <a:p>
            <a:pPr marL="358775" indent="-358775" algn="just">
              <a:lnSpc>
                <a:spcPct val="150000"/>
              </a:lnSpc>
            </a:pPr>
            <a:endParaRPr lang="en-IN" sz="1600" dirty="0">
              <a:latin typeface="Times New Roman" pitchFamily="18" charset="0"/>
              <a:cs typeface="Times New Roman" pitchFamily="18" charset="0"/>
            </a:endParaRPr>
          </a:p>
          <a:p>
            <a:pPr>
              <a:lnSpc>
                <a:spcPct val="150000"/>
              </a:lnSpc>
              <a:buNone/>
            </a:pP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594000"/>
          </a:xfrm>
          <a:solidFill>
            <a:srgbClr val="002060"/>
          </a:solidFill>
        </p:spPr>
        <p:txBody>
          <a:bodyPr>
            <a:noAutofit/>
          </a:bodyPr>
          <a:lstStyle/>
          <a:p>
            <a:r>
              <a:rPr lang="en-US" sz="3200" dirty="0">
                <a:solidFill>
                  <a:schemeClr val="bg1"/>
                </a:solidFill>
                <a:latin typeface="Times New Roman" pitchFamily="18" charset="0"/>
                <a:cs typeface="Times New Roman" pitchFamily="18" charset="0"/>
              </a:rPr>
              <a:t>                               Introduction</a:t>
            </a:r>
          </a:p>
        </p:txBody>
      </p:sp>
      <p:sp>
        <p:nvSpPr>
          <p:cNvPr id="3" name="Content Placeholder 2"/>
          <p:cNvSpPr>
            <a:spLocks noGrp="1"/>
          </p:cNvSpPr>
          <p:nvPr>
            <p:ph idx="1"/>
          </p:nvPr>
        </p:nvSpPr>
        <p:spPr>
          <a:xfrm>
            <a:off x="628650" y="1143000"/>
            <a:ext cx="7886700" cy="5033963"/>
          </a:xfrm>
        </p:spPr>
        <p:txBody>
          <a:bodyPr>
            <a:normAutofit fontScale="85000" lnSpcReduction="20000"/>
          </a:bodyPr>
          <a:lstStyle/>
          <a:p>
            <a:pPr algn="just">
              <a:lnSpc>
                <a:spcPct val="170000"/>
              </a:lnSpc>
            </a:pPr>
            <a:r>
              <a:rPr lang="en-IN" sz="1900" dirty="0">
                <a:latin typeface="Times New Roman" panose="02020603050405020304" pitchFamily="18" charset="0"/>
                <a:cs typeface="Times New Roman" panose="02020603050405020304" pitchFamily="18" charset="0"/>
              </a:rPr>
              <a:t>A biometric system is a pattern recognition system that checks the authenticity of a person using biometric measures. </a:t>
            </a:r>
          </a:p>
          <a:p>
            <a:pPr algn="just">
              <a:lnSpc>
                <a:spcPct val="170000"/>
              </a:lnSpc>
            </a:pPr>
            <a:r>
              <a:rPr lang="en-IN" sz="1900" dirty="0">
                <a:latin typeface="Times New Roman" panose="02020603050405020304" pitchFamily="18" charset="0"/>
                <a:cs typeface="Times New Roman" panose="02020603050405020304" pitchFamily="18" charset="0"/>
              </a:rPr>
              <a:t>There are two types of authentication: - verification (checking the validity of a given identity) and identification (checking if given pattern is associated with any of the enrolled identities stored in database). </a:t>
            </a:r>
          </a:p>
          <a:p>
            <a:pPr algn="just">
              <a:lnSpc>
                <a:spcPct val="170000"/>
              </a:lnSpc>
            </a:pPr>
            <a:r>
              <a:rPr lang="en-IN" sz="1900" dirty="0">
                <a:latin typeface="Times New Roman" panose="02020603050405020304" pitchFamily="18" charset="0"/>
                <a:cs typeface="Times New Roman" panose="02020603050405020304" pitchFamily="18" charset="0"/>
              </a:rPr>
              <a:t>The retina is an internal protected organ of the body. Human retina consists of blood vessels which form a unique pattern and the pattern does not change through the individual’s life. So it is impossible to forge that pattern. </a:t>
            </a:r>
          </a:p>
          <a:p>
            <a:pPr algn="just">
              <a:lnSpc>
                <a:spcPct val="170000"/>
              </a:lnSpc>
            </a:pPr>
            <a:r>
              <a:rPr lang="en-IN" sz="1900" dirty="0">
                <a:latin typeface="Times New Roman" panose="02020603050405020304" pitchFamily="18" charset="0"/>
                <a:cs typeface="Times New Roman" panose="02020603050405020304" pitchFamily="18" charset="0"/>
              </a:rPr>
              <a:t>Retina based security system works by tacking an image of an individual’s     retinal blood vessel network and comparing it to a previously authenticated scan of the same individual. </a:t>
            </a:r>
          </a:p>
          <a:p>
            <a:pPr algn="just">
              <a:lnSpc>
                <a:spcPct val="170000"/>
              </a:lnSpc>
            </a:pPr>
            <a:r>
              <a:rPr lang="en-IN" sz="1900" dirty="0">
                <a:latin typeface="Times New Roman" panose="02020603050405020304" pitchFamily="18" charset="0"/>
                <a:cs typeface="Times New Roman" panose="02020603050405020304" pitchFamily="18" charset="0"/>
              </a:rPr>
              <a:t>The uniqueness and stability of retina guarantees a strong biometric authentication. Also it is less vulnerable to identity theft</a:t>
            </a:r>
            <a:r>
              <a:rPr lang="en-IN" sz="1800" dirty="0">
                <a:latin typeface="Times New Roman" panose="02020603050405020304" pitchFamily="18" charset="0"/>
                <a:cs typeface="Times New Roman" panose="02020603050405020304" pitchFamily="18" charset="0"/>
              </a:rPr>
              <a:t>.</a:t>
            </a:r>
            <a:endParaRPr lang="en-US" sz="1800" dirty="0">
              <a:latin typeface="Times New Roman" pitchFamily="18" charset="0"/>
              <a:cs typeface="Times New Roman"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8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6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628650" y="1066800"/>
            <a:ext cx="7886700" cy="5334000"/>
          </a:xfrm>
        </p:spPr>
        <p:txBody>
          <a:bodyPr>
            <a:noAutofit/>
          </a:bodyPr>
          <a:lstStyle/>
          <a:p>
            <a:pPr marL="358775" indent="-358775">
              <a:lnSpc>
                <a:spcPct val="150000"/>
              </a:lnSpc>
            </a:pPr>
            <a:r>
              <a:rPr lang="en-IN" sz="1600" dirty="0">
                <a:latin typeface="Times New Roman" pitchFamily="18" charset="0"/>
                <a:cs typeface="Times New Roman" pitchFamily="18" charset="0"/>
              </a:rPr>
              <a:t> [12] J. De Mira and J. Mayer, “Image feature extraction for applicationof biometric identification of iris—A morphological approach,”in </a:t>
            </a:r>
            <a:r>
              <a:rPr lang="en-IN" sz="1600" i="1" dirty="0">
                <a:latin typeface="Times New Roman" pitchFamily="18" charset="0"/>
                <a:cs typeface="Times New Roman" pitchFamily="18" charset="0"/>
              </a:rPr>
              <a:t>Proc. Brazilian Symp. Comput.Graph. image Process.</a:t>
            </a:r>
            <a:r>
              <a:rPr lang="en-IN" sz="1600" dirty="0">
                <a:latin typeface="Times New Roman" pitchFamily="18" charset="0"/>
                <a:cs typeface="Times New Roman" pitchFamily="18" charset="0"/>
              </a:rPr>
              <a:t>, 2003,pp. 391–398. </a:t>
            </a:r>
          </a:p>
          <a:p>
            <a:pPr marL="358775" indent="-358775" algn="just">
              <a:lnSpc>
                <a:spcPct val="150000"/>
              </a:lnSpc>
            </a:pPr>
            <a:r>
              <a:rPr lang="en-IN" sz="1600" dirty="0">
                <a:latin typeface="Times New Roman" pitchFamily="18" charset="0"/>
                <a:cs typeface="Times New Roman" pitchFamily="18" charset="0"/>
              </a:rPr>
              <a:t>[13] F. Shen, “A visually interpretable iris recognition system with crypt features,”Ph.D. dissertation, Dept. Computer. Sci. Eng., Univ. Notre Dame,Notre Dame, IN, USA, 2014</a:t>
            </a:r>
          </a:p>
          <a:p>
            <a:pPr marL="358775" indent="-358775" algn="just">
              <a:lnSpc>
                <a:spcPct val="150000"/>
              </a:lnSpc>
            </a:pPr>
            <a:r>
              <a:rPr lang="en-IN" sz="1600" dirty="0">
                <a:latin typeface="Times New Roman" pitchFamily="18" charset="0"/>
                <a:cs typeface="Times New Roman" pitchFamily="18" charset="0"/>
              </a:rPr>
              <a:t>[14] F. Shen and P. J. Flynn, “Using crypts as iris minutiae,” </a:t>
            </a:r>
            <a:r>
              <a:rPr lang="en-IN" sz="1600" i="1" dirty="0">
                <a:latin typeface="Times New Roman" pitchFamily="18" charset="0"/>
                <a:cs typeface="Times New Roman" pitchFamily="18" charset="0"/>
              </a:rPr>
              <a:t>Proc. SPIE</a:t>
            </a:r>
            <a:r>
              <a:rPr lang="en-IN" sz="1600" dirty="0">
                <a:latin typeface="Times New Roman" pitchFamily="18" charset="0"/>
                <a:cs typeface="Times New Roman" pitchFamily="18" charset="0"/>
              </a:rPr>
              <a:t>,vol. 8712, p. 87120B, May 2013. </a:t>
            </a:r>
          </a:p>
          <a:p>
            <a:pPr marL="358775" indent="-358775" algn="just">
              <a:lnSpc>
                <a:spcPct val="150000"/>
              </a:lnSpc>
            </a:pPr>
            <a:r>
              <a:rPr lang="en-IN" sz="1600" dirty="0">
                <a:latin typeface="Times New Roman" pitchFamily="18" charset="0"/>
                <a:cs typeface="Times New Roman" pitchFamily="18" charset="0"/>
              </a:rPr>
              <a:t>[15] F. Shen and P. J. Flynn, “Iris matching by crypts and anti-crypts,” in</a:t>
            </a:r>
            <a:r>
              <a:rPr lang="en-IN" sz="1600" i="1" dirty="0">
                <a:latin typeface="Times New Roman" pitchFamily="18" charset="0"/>
                <a:cs typeface="Times New Roman" pitchFamily="18" charset="0"/>
              </a:rPr>
              <a:t>Proc. IEEE Conf. Technol. Homeland Secur.</a:t>
            </a:r>
            <a:r>
              <a:rPr lang="en-IN" sz="1600" dirty="0">
                <a:latin typeface="Times New Roman" pitchFamily="18" charset="0"/>
                <a:cs typeface="Times New Roman" pitchFamily="18" charset="0"/>
              </a:rPr>
              <a:t>, Nov. 2012, pp. 208–213.</a:t>
            </a:r>
          </a:p>
          <a:p>
            <a:pPr marL="358775" indent="-358775" algn="just">
              <a:lnSpc>
                <a:spcPct val="150000"/>
              </a:lnSpc>
            </a:pPr>
            <a:r>
              <a:rPr lang="en-IN" sz="1600" dirty="0">
                <a:latin typeface="Times New Roman" pitchFamily="18" charset="0"/>
                <a:cs typeface="Times New Roman" pitchFamily="18" charset="0"/>
              </a:rPr>
              <a:t> [16] F. Shen and P. J. Flynn, “Are iris crypts useful in identity recognition?”in </a:t>
            </a:r>
            <a:r>
              <a:rPr lang="en-IN" sz="1600" i="1" dirty="0">
                <a:latin typeface="Times New Roman" pitchFamily="18" charset="0"/>
                <a:cs typeface="Times New Roman" pitchFamily="18" charset="0"/>
              </a:rPr>
              <a:t>Proc. IEEE 6th Int. Conf. Biometrics, Theory, Appl., Syst.</a:t>
            </a:r>
            <a:r>
              <a:rPr lang="en-IN" sz="1600" dirty="0">
                <a:latin typeface="Times New Roman" pitchFamily="18" charset="0"/>
                <a:cs typeface="Times New Roman" pitchFamily="18" charset="0"/>
              </a:rPr>
              <a:t>,Sep./Oct. 2013, pp.</a:t>
            </a:r>
          </a:p>
          <a:p>
            <a:pPr marL="358775" indent="-358775" algn="just">
              <a:lnSpc>
                <a:spcPct val="150000"/>
              </a:lnSpc>
            </a:pPr>
            <a:r>
              <a:rPr lang="en-IN" sz="1600" dirty="0">
                <a:latin typeface="Times New Roman" pitchFamily="18" charset="0"/>
                <a:cs typeface="Times New Roman" pitchFamily="18" charset="0"/>
              </a:rPr>
              <a:t>[17] F. Shen and P. J. Flynn, “Iris crypts: Multi-scale detection and shapebasedmatching,” in </a:t>
            </a:r>
            <a:r>
              <a:rPr lang="en-IN" sz="1600" i="1" dirty="0">
                <a:latin typeface="Times New Roman" pitchFamily="18" charset="0"/>
                <a:cs typeface="Times New Roman" pitchFamily="18" charset="0"/>
              </a:rPr>
              <a:t>Proc. IEEE Winter Conf. Appl. Computer. Vis.</a:t>
            </a:r>
            <a:r>
              <a:rPr lang="en-IN" sz="1600" dirty="0">
                <a:latin typeface="Times New Roman" pitchFamily="18" charset="0"/>
                <a:cs typeface="Times New Roman" pitchFamily="18" charset="0"/>
              </a:rPr>
              <a:t>,Mar. 2014, pp. 977–983.= </a:t>
            </a: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9129010" cy="594000"/>
          </a:xfrm>
          <a:solidFill>
            <a:srgbClr val="002060"/>
          </a:solidFill>
        </p:spPr>
        <p:txBody>
          <a:bodyPr>
            <a:normAutofit/>
          </a:bodyPr>
          <a:lstStyle/>
          <a:p>
            <a:pPr algn="ctr"/>
            <a:r>
              <a:rPr lang="en-US" sz="3200"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628650" y="1066800"/>
            <a:ext cx="7886700" cy="5110163"/>
          </a:xfrm>
        </p:spPr>
        <p:txBody>
          <a:bodyPr>
            <a:normAutofit/>
          </a:bodyPr>
          <a:lstStyle/>
          <a:p>
            <a:pPr marL="358775" indent="-358775" algn="just">
              <a:lnSpc>
                <a:spcPct val="150000"/>
              </a:lnSpc>
            </a:pPr>
            <a:r>
              <a:rPr lang="en-IN" sz="1600" dirty="0">
                <a:latin typeface="Times New Roman" pitchFamily="18" charset="0"/>
                <a:cs typeface="Times New Roman" pitchFamily="18" charset="0"/>
              </a:rPr>
              <a:t>[18] J. Chen, C. W. Harvey, M. S. Alber, and D. Z. Chen, “A matchingmodel based on earth mover’s distance for tracking Myxococcusxanthus,”in </a:t>
            </a:r>
            <a:r>
              <a:rPr lang="en-IN" sz="1600" i="1" dirty="0">
                <a:latin typeface="Times New Roman" pitchFamily="18" charset="0"/>
                <a:cs typeface="Times New Roman" pitchFamily="18" charset="0"/>
              </a:rPr>
              <a:t>Proc. Med. Image Comput. Comput.-Assist. Intervene.</a:t>
            </a:r>
            <a:r>
              <a:rPr lang="en-IN" sz="1600" dirty="0">
                <a:latin typeface="Times New Roman" pitchFamily="18" charset="0"/>
                <a:cs typeface="Times New Roman" pitchFamily="18" charset="0"/>
              </a:rPr>
              <a:t>, 2014,pp. 113–120. </a:t>
            </a:r>
          </a:p>
          <a:p>
            <a:pPr marL="358775" indent="-358775" algn="just">
              <a:lnSpc>
                <a:spcPct val="150000"/>
              </a:lnSpc>
            </a:pPr>
            <a:r>
              <a:rPr lang="en-IN" sz="1600" dirty="0">
                <a:latin typeface="Times New Roman" pitchFamily="18" charset="0"/>
                <a:cs typeface="Times New Roman" pitchFamily="18" charset="0"/>
              </a:rPr>
              <a:t>[19] J. Chen, F. Shen, D. Z. Chen, and P. J. Flynn, “Iris recognition based features,” in </a:t>
            </a:r>
            <a:r>
              <a:rPr lang="en-IN" sz="1600" i="1" dirty="0">
                <a:latin typeface="Times New Roman" pitchFamily="18" charset="0"/>
                <a:cs typeface="Times New Roman" pitchFamily="18" charset="0"/>
              </a:rPr>
              <a:t>Proc. IEEE Int. Conf. Identity, Secure.</a:t>
            </a:r>
            <a:r>
              <a:rPr lang="en-IN" sz="1600" dirty="0">
                <a:latin typeface="Times New Roman" pitchFamily="18" charset="0"/>
                <a:cs typeface="Times New Roman" pitchFamily="18" charset="0"/>
              </a:rPr>
              <a:t> onhuman-interpretable </a:t>
            </a:r>
            <a:r>
              <a:rPr lang="en-IN" sz="1600" i="1" dirty="0">
                <a:latin typeface="Times New Roman" pitchFamily="18" charset="0"/>
                <a:cs typeface="Times New Roman" pitchFamily="18" charset="0"/>
              </a:rPr>
              <a:t>Behavior Anal. (ISBA)</a:t>
            </a:r>
            <a:r>
              <a:rPr lang="en-IN" sz="1600" dirty="0">
                <a:latin typeface="Times New Roman" pitchFamily="18" charset="0"/>
                <a:cs typeface="Times New Roman" pitchFamily="18" charset="0"/>
              </a:rPr>
              <a:t>, Mar. 2015, pp. 1–6.</a:t>
            </a:r>
          </a:p>
          <a:p>
            <a:pPr marL="358775" indent="-358775" algn="just">
              <a:lnSpc>
                <a:spcPct val="150000"/>
              </a:lnSpc>
            </a:pPr>
            <a:r>
              <a:rPr lang="en-IN" sz="1600" dirty="0">
                <a:latin typeface="Times New Roman" pitchFamily="18" charset="0"/>
                <a:cs typeface="Times New Roman" pitchFamily="18" charset="0"/>
              </a:rPr>
              <a:t>[20] </a:t>
            </a:r>
            <a:r>
              <a:rPr lang="en-IN" sz="1600" i="1" dirty="0">
                <a:latin typeface="Times New Roman" pitchFamily="18" charset="0"/>
                <a:cs typeface="Times New Roman" pitchFamily="18" charset="0"/>
              </a:rPr>
              <a:t>CASIA Iris Image Database</a:t>
            </a:r>
            <a:r>
              <a:rPr lang="en-IN" sz="1600" dirty="0">
                <a:latin typeface="Times New Roman" pitchFamily="18" charset="0"/>
                <a:cs typeface="Times New Roman" pitchFamily="18" charset="0"/>
              </a:rPr>
              <a:t>. [Online]. Available: http://biometrics.idealtest.org/, accessed Nov. 14, 2015.</a:t>
            </a:r>
          </a:p>
          <a:p>
            <a:pPr>
              <a:buNone/>
            </a:pPr>
            <a:endParaRPr lang="en-US" sz="1600" dirty="0"/>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Dept.of CSE, RYMEC</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Rectangle 3"/>
          <p:cNvSpPr/>
          <p:nvPr/>
        </p:nvSpPr>
        <p:spPr>
          <a:xfrm>
            <a:off x="2286000" y="2362201"/>
            <a:ext cx="4572000" cy="1384995"/>
          </a:xfrm>
          <a:prstGeom prst="rect">
            <a:avLst/>
          </a:prstGeom>
        </p:spPr>
        <p:txBody>
          <a:bodyPr wrap="square">
            <a:spAutoFit/>
          </a:bodyPr>
          <a:lstStyle/>
          <a:p>
            <a:r>
              <a:rPr lang="en-US" sz="6600" i="1" dirty="0" smtClean="0">
                <a:solidFill>
                  <a:srgbClr val="002060"/>
                </a:solidFill>
                <a:latin typeface="Times New Roman" pitchFamily="18" charset="0"/>
                <a:cs typeface="Times New Roman" pitchFamily="18" charset="0"/>
              </a:rPr>
              <a:t>Thank You…</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Autofit/>
          </a:bodyPr>
          <a:lstStyle/>
          <a:p>
            <a:r>
              <a:rPr lang="en-US" sz="4000" dirty="0">
                <a:solidFill>
                  <a:schemeClr val="bg1"/>
                </a:solidFill>
                <a:latin typeface="Times New Roman" pitchFamily="18" charset="0"/>
                <a:cs typeface="Times New Roman" pitchFamily="18" charset="0"/>
              </a:rPr>
              <a:t>                         </a:t>
            </a:r>
            <a:r>
              <a:rPr lang="en-US" sz="3200"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143000"/>
            <a:ext cx="8210550" cy="5105400"/>
          </a:xfrm>
        </p:spPr>
        <p:txBody>
          <a:bodyPr>
            <a:normAutofit fontScale="55000" lnSpcReduction="20000"/>
          </a:bodyPr>
          <a:lstStyle/>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nSpc>
                <a:spcPct val="120000"/>
              </a:lnSpc>
            </a:pPr>
            <a:endParaRPr lang="en-US" sz="1800" dirty="0">
              <a:latin typeface="Times New Roman" pitchFamily="18" charset="0"/>
              <a:cs typeface="Times New Roman" pitchFamily="18" charset="0"/>
            </a:endParaRPr>
          </a:p>
          <a:p>
            <a:pPr algn="ctr">
              <a:lnSpc>
                <a:spcPct val="120000"/>
              </a:lnSpc>
            </a:pPr>
            <a:r>
              <a:rPr lang="en-US" sz="1800" dirty="0">
                <a:latin typeface="Times New Roman" pitchFamily="18" charset="0"/>
                <a:cs typeface="Times New Roman" pitchFamily="18" charset="0"/>
              </a:rPr>
              <a:t>F</a:t>
            </a:r>
          </a:p>
          <a:p>
            <a:pPr algn="ctr">
              <a:lnSpc>
                <a:spcPct val="120000"/>
              </a:lnSpc>
              <a:buNone/>
            </a:pPr>
            <a:r>
              <a:rPr lang="en-US" sz="2200" dirty="0">
                <a:latin typeface="Times New Roman" pitchFamily="18" charset="0"/>
                <a:cs typeface="Times New Roman" pitchFamily="18" charset="0"/>
              </a:rPr>
              <a:t>Fig 1: Human eye</a:t>
            </a:r>
          </a:p>
          <a:p>
            <a:pPr algn="just">
              <a:lnSpc>
                <a:spcPct val="170000"/>
              </a:lnSpc>
            </a:pPr>
            <a:r>
              <a:rPr lang="en-US" sz="2900" dirty="0">
                <a:latin typeface="Times New Roman" pitchFamily="18" charset="0"/>
                <a:cs typeface="Times New Roman" pitchFamily="18" charset="0"/>
              </a:rPr>
              <a:t>Cornea is a clear front window of the eye that transmits and focuses light into the eye.</a:t>
            </a:r>
          </a:p>
          <a:p>
            <a:pPr algn="just">
              <a:lnSpc>
                <a:spcPct val="170000"/>
              </a:lnSpc>
            </a:pPr>
            <a:r>
              <a:rPr lang="en-US" sz="2900" dirty="0">
                <a:latin typeface="Times New Roman" pitchFamily="18" charset="0"/>
                <a:cs typeface="Times New Roman" pitchFamily="18" charset="0"/>
              </a:rPr>
              <a:t>Iris is a colored part of the eye that helps regulate the amount of light that enters.</a:t>
            </a:r>
          </a:p>
          <a:p>
            <a:pPr algn="just">
              <a:lnSpc>
                <a:spcPct val="170000"/>
              </a:lnSpc>
            </a:pPr>
            <a:r>
              <a:rPr lang="en-US" sz="2900" dirty="0">
                <a:latin typeface="Times New Roman" pitchFamily="18" charset="0"/>
                <a:cs typeface="Times New Roman" pitchFamily="18" charset="0"/>
              </a:rPr>
              <a:t>Pupil is a dark aperture in the iris that determines how much light is let into the eye.</a:t>
            </a:r>
          </a:p>
          <a:p>
            <a:pPr algn="just">
              <a:lnSpc>
                <a:spcPct val="120000"/>
              </a:lnSpc>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a:p>
            <a:pPr>
              <a:lnSpc>
                <a:spcPct val="120000"/>
              </a:lnSpc>
              <a:buNone/>
            </a:pP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a:extLst>
              <a:ext uri="{FF2B5EF4-FFF2-40B4-BE49-F238E27FC236}">
                <a16:creationId xmlns:a16="http://schemas.microsoft.com/office/drawing/2014/main" xmlns="" id="{E589BD7F-A75E-4FE4-B43A-354263F365D2}"/>
              </a:ext>
            </a:extLst>
          </p:cNvPr>
          <p:cNvPicPr>
            <a:picLocks noChangeAspect="1"/>
          </p:cNvPicPr>
          <p:nvPr/>
        </p:nvPicPr>
        <p:blipFill>
          <a:blip r:embed="rId2" cstate="print"/>
          <a:stretch>
            <a:fillRect/>
          </a:stretch>
        </p:blipFill>
        <p:spPr>
          <a:xfrm>
            <a:off x="2062162" y="1447800"/>
            <a:ext cx="5019675" cy="2438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2E06B-53A9-42F5-8C30-8A8528795BC9}"/>
              </a:ext>
            </a:extLst>
          </p:cNvPr>
          <p:cNvSpPr>
            <a:spLocks noGrp="1"/>
          </p:cNvSpPr>
          <p:nvPr>
            <p:ph type="title"/>
          </p:nvPr>
        </p:nvSpPr>
        <p:spPr>
          <a:xfrm>
            <a:off x="0" y="304800"/>
            <a:ext cx="9144000" cy="594000"/>
          </a:xfrm>
          <a:solidFill>
            <a:srgbClr val="002060"/>
          </a:solidFill>
        </p:spPr>
        <p:txBody>
          <a:bodyPr>
            <a:normAutofit/>
          </a:bodyPr>
          <a:lstStyle/>
          <a:p>
            <a:pPr algn="ctr"/>
            <a:r>
              <a:rPr lang="en-US" sz="3200" dirty="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329E76-D98C-4017-B022-4D8F633CA506}"/>
              </a:ext>
            </a:extLst>
          </p:cNvPr>
          <p:cNvSpPr>
            <a:spLocks noGrp="1"/>
          </p:cNvSpPr>
          <p:nvPr>
            <p:ph idx="1"/>
          </p:nvPr>
        </p:nvSpPr>
        <p:spPr>
          <a:xfrm>
            <a:off x="381000" y="1143000"/>
            <a:ext cx="8382000" cy="5257800"/>
          </a:xfrm>
          <a:solidFill>
            <a:schemeClr val="bg1"/>
          </a:solidFill>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Lens is a transparent structure inside the eye that focuses light rays onto the retina.</a:t>
            </a:r>
          </a:p>
          <a:p>
            <a:pPr algn="just">
              <a:lnSpc>
                <a:spcPct val="150000"/>
              </a:lnSpc>
            </a:pPr>
            <a:r>
              <a:rPr lang="en-US" sz="1600" dirty="0">
                <a:latin typeface="Times New Roman" panose="02020603050405020304" pitchFamily="18" charset="0"/>
                <a:cs typeface="Times New Roman" panose="02020603050405020304" pitchFamily="18" charset="0"/>
              </a:rPr>
              <a:t>Retina is a never layer that lines the back of the eye, senses light, and creates electrical impulses that travel through the optic nerve to the brain.</a:t>
            </a:r>
          </a:p>
          <a:p>
            <a:pPr algn="just">
              <a:lnSpc>
                <a:spcPct val="150000"/>
              </a:lnSpc>
            </a:pPr>
            <a:r>
              <a:rPr lang="en-US" sz="1600" dirty="0">
                <a:latin typeface="Times New Roman" panose="02020603050405020304" pitchFamily="18" charset="0"/>
                <a:cs typeface="Times New Roman" panose="02020603050405020304" pitchFamily="18" charset="0"/>
              </a:rPr>
              <a:t>Macula is a small central area in the retina that contains special light sensitive cells and allows us to see fine details clearly.</a:t>
            </a:r>
          </a:p>
          <a:p>
            <a:pPr algn="just">
              <a:lnSpc>
                <a:spcPct val="150000"/>
              </a:lnSpc>
            </a:pPr>
            <a:r>
              <a:rPr lang="en-US" sz="1600" dirty="0">
                <a:latin typeface="Times New Roman" panose="02020603050405020304" pitchFamily="18" charset="0"/>
                <a:cs typeface="Times New Roman" panose="02020603050405020304" pitchFamily="18" charset="0"/>
              </a:rPr>
              <a:t>Optic nerve is a connects the eye to the brain and carries the electrical impulses formed by the retina to the visual cortex of the brain.</a:t>
            </a:r>
          </a:p>
          <a:p>
            <a:pPr algn="just">
              <a:lnSpc>
                <a:spcPct val="150000"/>
              </a:lnSpc>
            </a:pPr>
            <a:r>
              <a:rPr lang="en-US" sz="1600" dirty="0">
                <a:latin typeface="Times New Roman" panose="02020603050405020304" pitchFamily="18" charset="0"/>
                <a:cs typeface="Times New Roman" panose="02020603050405020304" pitchFamily="18" charset="0"/>
              </a:rPr>
              <a:t>Vitreous is a clear, jelly- like substance that fills the middle of the eye.</a:t>
            </a:r>
            <a:endParaRPr lang="en-IN"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a:t>
            </a:r>
            <a:r>
              <a:rPr lang="en-IN" sz="1600" dirty="0">
                <a:latin typeface="Times New Roman" panose="02020603050405020304" pitchFamily="18" charset="0"/>
                <a:cs typeface="Times New Roman" panose="02020603050405020304" pitchFamily="18" charset="0"/>
              </a:rPr>
              <a:t>he ciliary body is a circular structure that is an extension of the iris, it produces the fluid in the eye called aqueous humour. It also contains the ciliary muscle, which changes the shape of the lens when your eyes focus on a near object.</a:t>
            </a:r>
          </a:p>
          <a:p>
            <a:pPr algn="just">
              <a:lnSpc>
                <a:spcPct val="150000"/>
              </a:lnSpc>
            </a:pPr>
            <a:r>
              <a:rPr lang="en-US" sz="1600" dirty="0">
                <a:latin typeface="Times New Roman" panose="02020603050405020304" pitchFamily="18" charset="0"/>
                <a:cs typeface="Times New Roman" panose="02020603050405020304" pitchFamily="18" charset="0"/>
              </a:rPr>
              <a:t>T</a:t>
            </a:r>
            <a:r>
              <a:rPr lang="en-IN" sz="1600" dirty="0">
                <a:latin typeface="Times New Roman" panose="02020603050405020304" pitchFamily="18" charset="0"/>
                <a:cs typeface="Times New Roman" panose="02020603050405020304" pitchFamily="18" charset="0"/>
              </a:rPr>
              <a:t>he retina blood vessels are the central retinal artery and vein, and their branches .</a:t>
            </a:r>
            <a:endParaRPr lang="en-US"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709AA54F-BCD5-4502-9C1C-34666B3F25C9}"/>
              </a:ext>
            </a:extLst>
          </p:cNvPr>
          <p:cNvSpPr>
            <a:spLocks noGrp="1"/>
          </p:cNvSpPr>
          <p:nvPr>
            <p:ph type="ftr" sz="quarter" idx="11"/>
          </p:nvPr>
        </p:nvSpPr>
        <p:spPr/>
        <p:txBody>
          <a:bodyPr/>
          <a:lstStyle/>
          <a:p>
            <a:r>
              <a:rPr lang="en-US" dirty="0"/>
              <a:t>Dept.of CSE, RYMEC</a:t>
            </a:r>
          </a:p>
        </p:txBody>
      </p:sp>
      <p:sp>
        <p:nvSpPr>
          <p:cNvPr id="5" name="Slide Number Placeholder 4">
            <a:extLst>
              <a:ext uri="{FF2B5EF4-FFF2-40B4-BE49-F238E27FC236}">
                <a16:creationId xmlns:a16="http://schemas.microsoft.com/office/drawing/2014/main" xmlns="" id="{4EDB1FCF-8FE3-4508-89D6-6562D4657173}"/>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13831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Literature Survey</a:t>
            </a:r>
          </a:p>
        </p:txBody>
      </p:sp>
      <p:sp>
        <p:nvSpPr>
          <p:cNvPr id="4" name="Footer Placeholder 3"/>
          <p:cNvSpPr>
            <a:spLocks noGrp="1"/>
          </p:cNvSpPr>
          <p:nvPr>
            <p:ph type="ftr" sz="quarter" idx="11"/>
          </p:nvPr>
        </p:nvSpPr>
        <p:spPr/>
        <p:txBody>
          <a:bodyPr/>
          <a:lstStyle/>
          <a:p>
            <a:r>
              <a:rPr lang="en-US" dirty="0" smtClean="0"/>
              <a:t>Dept.of CSE, RYMEC</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graphicFrame>
        <p:nvGraphicFramePr>
          <p:cNvPr id="6" name="Content Placeholder 5"/>
          <p:cNvGraphicFramePr>
            <a:graphicFrameLocks noGrp="1"/>
          </p:cNvGraphicFramePr>
          <p:nvPr>
            <p:ph idx="1"/>
          </p:nvPr>
        </p:nvGraphicFramePr>
        <p:xfrm>
          <a:off x="609600" y="1295400"/>
          <a:ext cx="7732014" cy="4724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gridCol w="2702814">
                  <a:extLst>
                    <a:ext uri="{9D8B030D-6E8A-4147-A177-3AD203B41FA5}">
                      <a16:colId xmlns:a16="http://schemas.microsoft.com/office/drawing/2014/main" xmlns="" val="20004"/>
                    </a:ext>
                  </a:extLst>
                </a:gridCol>
              </a:tblGrid>
              <a:tr h="726756">
                <a:tc>
                  <a:txBody>
                    <a:bodyPr/>
                    <a:lstStyle/>
                    <a:p>
                      <a:pPr>
                        <a:lnSpc>
                          <a:spcPct val="150000"/>
                        </a:lnSpc>
                      </a:pPr>
                      <a:r>
                        <a:rPr lang="en-US" dirty="0">
                          <a:latin typeface="Times New Roman" pitchFamily="18" charset="0"/>
                          <a:cs typeface="Times New Roman" pitchFamily="18" charset="0"/>
                        </a:rPr>
                        <a:t>SIno</a:t>
                      </a:r>
                    </a:p>
                  </a:txBody>
                  <a:tcPr/>
                </a:tc>
                <a:tc>
                  <a:txBody>
                    <a:bodyPr/>
                    <a:lstStyle/>
                    <a:p>
                      <a:pPr>
                        <a:lnSpc>
                          <a:spcPct val="150000"/>
                        </a:lnSpc>
                      </a:pPr>
                      <a:r>
                        <a:rPr lang="en-US" dirty="0">
                          <a:latin typeface="Times New Roman" pitchFamily="18" charset="0"/>
                          <a:cs typeface="Times New Roman" pitchFamily="18" charset="0"/>
                        </a:rPr>
                        <a:t>        Title</a:t>
                      </a:r>
                    </a:p>
                  </a:txBody>
                  <a:tcPr/>
                </a:tc>
                <a:tc>
                  <a:txBody>
                    <a:bodyPr/>
                    <a:lstStyle/>
                    <a:p>
                      <a:pPr>
                        <a:lnSpc>
                          <a:spcPct val="150000"/>
                        </a:lnSpc>
                      </a:pPr>
                      <a:r>
                        <a:rPr lang="en-US" dirty="0">
                          <a:latin typeface="Times New Roman" pitchFamily="18" charset="0"/>
                          <a:cs typeface="Times New Roman" pitchFamily="18" charset="0"/>
                        </a:rPr>
                        <a:t>Author and Year</a:t>
                      </a:r>
                    </a:p>
                  </a:txBody>
                  <a:tcPr/>
                </a:tc>
                <a:tc>
                  <a:txBody>
                    <a:bodyPr/>
                    <a:lstStyle/>
                    <a:p>
                      <a:pPr>
                        <a:lnSpc>
                          <a:spcPct val="150000"/>
                        </a:lnSpc>
                      </a:pPr>
                      <a:r>
                        <a:rPr lang="en-US" dirty="0">
                          <a:latin typeface="Times New Roman" pitchFamily="18" charset="0"/>
                          <a:cs typeface="Times New Roman" pitchFamily="18" charset="0"/>
                        </a:rPr>
                        <a:t>Method Used</a:t>
                      </a:r>
                    </a:p>
                  </a:txBody>
                  <a:tcPr/>
                </a:tc>
                <a:tc>
                  <a:txBody>
                    <a:bodyPr/>
                    <a:lstStyle/>
                    <a:p>
                      <a:pPr>
                        <a:lnSpc>
                          <a:spcPct val="150000"/>
                        </a:lnSpc>
                      </a:pPr>
                      <a:r>
                        <a:rPr lang="en-US" dirty="0">
                          <a:latin typeface="Times New Roman" pitchFamily="18" charset="0"/>
                          <a:cs typeface="Times New Roman" pitchFamily="18" charset="0"/>
                        </a:rPr>
                        <a:t>Proposed work/conclusion</a:t>
                      </a:r>
                    </a:p>
                  </a:txBody>
                  <a:tcPr/>
                </a:tc>
                <a:extLst>
                  <a:ext uri="{0D108BD9-81ED-4DB2-BD59-A6C34878D82A}">
                    <a16:rowId xmlns:a16="http://schemas.microsoft.com/office/drawing/2014/main" xmlns="" val="10000"/>
                  </a:ext>
                </a:extLst>
              </a:tr>
              <a:tr h="3997644">
                <a:tc>
                  <a:txBody>
                    <a:bodyPr/>
                    <a:lstStyle/>
                    <a:p>
                      <a:pPr>
                        <a:lnSpc>
                          <a:spcPct val="150000"/>
                        </a:lnSpc>
                      </a:pPr>
                      <a:r>
                        <a:rPr lang="en-US" dirty="0">
                          <a:latin typeface="Times New Roman" pitchFamily="18" charset="0"/>
                          <a:cs typeface="Times New Roman" pitchFamily="18" charset="0"/>
                        </a:rPr>
                        <a:t>1</a:t>
                      </a:r>
                    </a:p>
                  </a:txBody>
                  <a:tcPr/>
                </a:tc>
                <a:tc>
                  <a:txBody>
                    <a:bodyPr/>
                    <a:lstStyle/>
                    <a:p>
                      <a:pPr algn="just">
                        <a:lnSpc>
                          <a:spcPct val="150000"/>
                        </a:lnSpc>
                      </a:pPr>
                      <a:r>
                        <a:rPr lang="en-US" sz="1350" dirty="0">
                          <a:latin typeface="Times New Roman" pitchFamily="18" charset="0"/>
                          <a:cs typeface="Times New Roman" pitchFamily="18" charset="0"/>
                        </a:rPr>
                        <a:t>Identity  verification using iris </a:t>
                      </a:r>
                      <a:r>
                        <a:rPr lang="en-US" sz="1350" baseline="0" dirty="0">
                          <a:latin typeface="Times New Roman" pitchFamily="18" charset="0"/>
                          <a:cs typeface="Times New Roman" pitchFamily="18" charset="0"/>
                        </a:rPr>
                        <a:t> images: performance of human examiners</a:t>
                      </a:r>
                      <a:endParaRPr lang="en-US" sz="1350" dirty="0">
                        <a:latin typeface="Times New Roman" pitchFamily="18" charset="0"/>
                        <a:cs typeface="Times New Roman" pitchFamily="18" charset="0"/>
                      </a:endParaRPr>
                    </a:p>
                  </a:txBody>
                  <a:tcPr/>
                </a:tc>
                <a:tc>
                  <a:txBody>
                    <a:bodyPr/>
                    <a:lstStyle/>
                    <a:p>
                      <a:pPr algn="just">
                        <a:lnSpc>
                          <a:spcPct val="150000"/>
                        </a:lnSpc>
                      </a:pPr>
                      <a:r>
                        <a:rPr lang="en-US" dirty="0">
                          <a:latin typeface="Times New Roman" pitchFamily="18" charset="0"/>
                          <a:cs typeface="Times New Roman" pitchFamily="18" charset="0"/>
                        </a:rPr>
                        <a:t>k.McGinn, S.Tarin</a:t>
                      </a:r>
                      <a:r>
                        <a:rPr lang="en-US" baseline="0" dirty="0">
                          <a:latin typeface="Times New Roman" pitchFamily="18" charset="0"/>
                          <a:cs typeface="Times New Roman" pitchFamily="18" charset="0"/>
                        </a:rPr>
                        <a:t> was published paper in the year 2013</a:t>
                      </a:r>
                      <a:endParaRPr lang="en-US" dirty="0">
                        <a:latin typeface="Times New Roman" pitchFamily="18" charset="0"/>
                        <a:cs typeface="Times New Roman" pitchFamily="18" charset="0"/>
                      </a:endParaRPr>
                    </a:p>
                  </a:txBody>
                  <a:tcPr/>
                </a:tc>
                <a:tc>
                  <a:txBody>
                    <a:bodyPr/>
                    <a:lstStyle/>
                    <a:p>
                      <a:pPr>
                        <a:lnSpc>
                          <a:spcPct val="150000"/>
                        </a:lnSpc>
                      </a:pPr>
                      <a:r>
                        <a:rPr lang="en-US" dirty="0">
                          <a:latin typeface="Times New Roman" pitchFamily="18" charset="0"/>
                          <a:cs typeface="Times New Roman" pitchFamily="18" charset="0"/>
                        </a:rPr>
                        <a:t>Identity verification :</a:t>
                      </a:r>
                    </a:p>
                    <a:p>
                      <a:pPr marL="342900" indent="-342900">
                        <a:lnSpc>
                          <a:spcPct val="150000"/>
                        </a:lnSpc>
                        <a:buAutoNum type="alphaLcParenBoth"/>
                      </a:pPr>
                      <a:r>
                        <a:rPr lang="en-US" baseline="0" dirty="0">
                          <a:latin typeface="Times New Roman" pitchFamily="18" charset="0"/>
                          <a:cs typeface="Times New Roman" pitchFamily="18" charset="0"/>
                        </a:rPr>
                        <a:t>Two images of the same eye of the same person, or</a:t>
                      </a:r>
                    </a:p>
                    <a:p>
                      <a:pPr marL="342900" indent="-342900">
                        <a:lnSpc>
                          <a:spcPct val="150000"/>
                        </a:lnSpc>
                        <a:buAutoNum type="alphaLcParenBoth"/>
                      </a:pPr>
                      <a:r>
                        <a:rPr lang="en-US" baseline="0" dirty="0">
                          <a:latin typeface="Times New Roman" pitchFamily="18" charset="0"/>
                          <a:cs typeface="Times New Roman" pitchFamily="18" charset="0"/>
                        </a:rPr>
                        <a:t>Images of two different eyes, with the individuals having the same gender, ethnicity and approximate age. </a:t>
                      </a:r>
                      <a:endParaRPr lang="en-US" dirty="0">
                        <a:latin typeface="Times New Roman" pitchFamily="18" charset="0"/>
                        <a:cs typeface="Times New Roman" pitchFamily="18" charset="0"/>
                      </a:endParaRPr>
                    </a:p>
                  </a:txBody>
                  <a:tcPr/>
                </a:tc>
                <a:tc>
                  <a:txBody>
                    <a:bodyPr/>
                    <a:lstStyle/>
                    <a:p>
                      <a:pPr algn="just">
                        <a:lnSpc>
                          <a:spcPct val="150000"/>
                        </a:lnSpc>
                        <a:buFont typeface="Arial" pitchFamily="34" charset="0"/>
                        <a:buChar char="•"/>
                      </a:pPr>
                      <a:r>
                        <a:rPr lang="en-US" dirty="0">
                          <a:latin typeface="Times New Roman" pitchFamily="18" charset="0"/>
                          <a:cs typeface="Times New Roman" pitchFamily="18" charset="0"/>
                        </a:rPr>
                        <a:t> Systematic  investigation of  how well human examiners perform at identity verification using the same type of images as acquired for automated</a:t>
                      </a:r>
                      <a:r>
                        <a:rPr lang="en-US" baseline="0" dirty="0">
                          <a:latin typeface="Times New Roman" pitchFamily="18" charset="0"/>
                          <a:cs typeface="Times New Roman" pitchFamily="18" charset="0"/>
                        </a:rPr>
                        <a:t> iris recognition</a:t>
                      </a:r>
                      <a:r>
                        <a:rPr lang="en-US" baseline="0" dirty="0" smtClean="0">
                          <a:latin typeface="Times New Roman" pitchFamily="18" charset="0"/>
                          <a:cs typeface="Times New Roman" pitchFamily="18" charset="0"/>
                        </a:rPr>
                        <a:t>.</a:t>
                      </a:r>
                      <a:endParaRPr lang="en-US" baseline="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163048886"/>
              </p:ext>
            </p:extLst>
          </p:nvPr>
        </p:nvGraphicFramePr>
        <p:xfrm>
          <a:off x="685800" y="1038791"/>
          <a:ext cx="7886700" cy="5451225"/>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gridCol w="2628900">
                  <a:extLst>
                    <a:ext uri="{9D8B030D-6E8A-4147-A177-3AD203B41FA5}">
                      <a16:colId xmlns:a16="http://schemas.microsoft.com/office/drawing/2014/main" xmlns="" val="20004"/>
                    </a:ext>
                  </a:extLst>
                </a:gridCol>
              </a:tblGrid>
              <a:tr h="866209">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solidFill>
                            <a:schemeClr val="bg1"/>
                          </a:solidFill>
                          <a:latin typeface="Times New Roman" pitchFamily="18" charset="0"/>
                          <a:cs typeface="Times New Roman" pitchFamily="18" charset="0"/>
                        </a:rPr>
                        <a:t>Sl</a:t>
                      </a:r>
                      <a:r>
                        <a:rPr lang="en-US" baseline="0" dirty="0">
                          <a:solidFill>
                            <a:schemeClr val="bg1"/>
                          </a:solidFill>
                          <a:latin typeface="Times New Roman" pitchFamily="18" charset="0"/>
                          <a:cs typeface="Times New Roman" pitchFamily="18" charset="0"/>
                        </a:rPr>
                        <a:t> no</a:t>
                      </a:r>
                      <a:endParaRPr lang="en-US" dirty="0">
                        <a:solidFill>
                          <a:schemeClr val="bg1"/>
                        </a:solidFill>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a:lnSpc>
                          <a:spcPct val="150000"/>
                        </a:lnSpc>
                      </a:pPr>
                      <a:r>
                        <a:rPr lang="en-US" dirty="0">
                          <a:latin typeface="Times New Roman" pitchFamily="18" charset="0"/>
                          <a:cs typeface="Times New Roman" pitchFamily="18" charset="0"/>
                        </a:rPr>
                        <a:t>             Title</a:t>
                      </a:r>
                    </a:p>
                  </a:txBody>
                  <a:tcPr/>
                </a:tc>
                <a:tc>
                  <a:txBody>
                    <a:bodyPr/>
                    <a:lstStyle/>
                    <a:p>
                      <a:pPr>
                        <a:lnSpc>
                          <a:spcPct val="150000"/>
                        </a:lnSpc>
                      </a:pPr>
                      <a:r>
                        <a:rPr lang="en-US" dirty="0">
                          <a:latin typeface="Times New Roman" pitchFamily="18" charset="0"/>
                          <a:cs typeface="Times New Roman" pitchFamily="18" charset="0"/>
                        </a:rPr>
                        <a:t>Author  and Year</a:t>
                      </a:r>
                    </a:p>
                  </a:txBody>
                  <a:tcPr/>
                </a:tc>
                <a:tc>
                  <a:txBody>
                    <a:bodyPr/>
                    <a:lstStyle/>
                    <a:p>
                      <a:pPr>
                        <a:lnSpc>
                          <a:spcPct val="150000"/>
                        </a:lnSpc>
                      </a:pPr>
                      <a:r>
                        <a:rPr lang="en-US" dirty="0">
                          <a:latin typeface="Times New Roman" pitchFamily="18" charset="0"/>
                          <a:cs typeface="Times New Roman" pitchFamily="18" charset="0"/>
                        </a:rPr>
                        <a:t>   Method  used</a:t>
                      </a: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        Proposed work/conclusion</a:t>
                      </a:r>
                      <a:endParaRPr lang="en-IN"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4433955">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lvl="0" indent="0" algn="just" defTabSz="685800" rtl="0" eaLnBrk="1" fontAlgn="auto" latinLnBrk="0" hangingPunct="1">
                        <a:lnSpc>
                          <a:spcPct val="150000"/>
                        </a:lnSpc>
                        <a:spcBef>
                          <a:spcPts val="0"/>
                        </a:spcBef>
                        <a:spcAft>
                          <a:spcPts val="0"/>
                        </a:spcAft>
                        <a:buClrTx/>
                        <a:buSzTx/>
                        <a:buFontTx/>
                        <a:buNone/>
                        <a:tabLst/>
                        <a:defRPr/>
                      </a:pPr>
                      <a:r>
                        <a:rPr lang="en-IN" sz="1350" b="0" kern="1200" dirty="0">
                          <a:solidFill>
                            <a:schemeClr val="dk1"/>
                          </a:solidFill>
                          <a:effectLst/>
                          <a:latin typeface="Times New Roman" pitchFamily="18" charset="0"/>
                          <a:ea typeface="+mn-ea"/>
                          <a:cs typeface="Times New Roman" pitchFamily="18" charset="0"/>
                        </a:rPr>
                        <a:t>A visually interpretable iris recognition system with crypt features</a:t>
                      </a:r>
                      <a:endParaRPr lang="en-IN" b="0"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indent="0" algn="just" defTabSz="685800" rtl="0" eaLnBrk="1" fontAlgn="auto" latinLnBrk="0" hangingPunct="1">
                        <a:lnSpc>
                          <a:spcPct val="150000"/>
                        </a:lnSpc>
                        <a:spcBef>
                          <a:spcPts val="0"/>
                        </a:spcBef>
                        <a:spcAft>
                          <a:spcPts val="0"/>
                        </a:spcAft>
                        <a:buClrTx/>
                        <a:buSzTx/>
                        <a:buFontTx/>
                        <a:buNone/>
                        <a:tabLst/>
                        <a:defRPr/>
                      </a:pPr>
                      <a:r>
                        <a:rPr lang="en-IN" sz="1350" kern="1200" dirty="0">
                          <a:solidFill>
                            <a:schemeClr val="dk1"/>
                          </a:solidFill>
                          <a:effectLst/>
                          <a:latin typeface="Times New Roman" pitchFamily="18" charset="0"/>
                          <a:ea typeface="+mn-ea"/>
                          <a:cs typeface="Times New Roman" pitchFamily="18" charset="0"/>
                        </a:rPr>
                        <a:t>F. Shen was  published a paper in the</a:t>
                      </a:r>
                      <a:r>
                        <a:rPr lang="en-IN" sz="1350" kern="1200" baseline="0" dirty="0">
                          <a:solidFill>
                            <a:schemeClr val="dk1"/>
                          </a:solidFill>
                          <a:effectLst/>
                          <a:latin typeface="Times New Roman" pitchFamily="18" charset="0"/>
                          <a:ea typeface="+mn-ea"/>
                          <a:cs typeface="Times New Roman" pitchFamily="18" charset="0"/>
                        </a:rPr>
                        <a:t> year </a:t>
                      </a:r>
                      <a:endParaRPr lang="en-IN" dirty="0">
                        <a:latin typeface="Times New Roman" pitchFamily="18" charset="0"/>
                        <a:cs typeface="Times New Roman" pitchFamily="18" charset="0"/>
                      </a:endParaRPr>
                    </a:p>
                    <a:p>
                      <a:pPr marL="0" marR="0" indent="0" algn="just"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2014</a:t>
                      </a:r>
                      <a:endParaRPr lang="en-IN"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lvl="0" indent="0" algn="just" defTabSz="685800" rtl="0" eaLnBrk="1" fontAlgn="auto" latinLnBrk="0" hangingPunct="1">
                        <a:lnSpc>
                          <a:spcPct val="150000"/>
                        </a:lnSpc>
                        <a:spcBef>
                          <a:spcPts val="0"/>
                        </a:spcBef>
                        <a:spcAft>
                          <a:spcPts val="0"/>
                        </a:spcAft>
                        <a:buClrTx/>
                        <a:buSzTx/>
                        <a:buFontTx/>
                        <a:buNone/>
                        <a:tabLst/>
                        <a:defRPr/>
                      </a:pPr>
                      <a:r>
                        <a:rPr lang="en-IN" sz="1350" kern="1200" dirty="0">
                          <a:solidFill>
                            <a:schemeClr val="dk1"/>
                          </a:solidFill>
                          <a:latin typeface="Times New Roman" pitchFamily="18" charset="0"/>
                          <a:ea typeface="+mn-ea"/>
                          <a:cs typeface="Times New Roman" pitchFamily="18" charset="0"/>
                        </a:rPr>
                        <a:t>One important barrier to the use of current iris recognition techniques in law enforcement areas such as forensics is that the iris features used by these techniques are not interpretable to human eyes</a:t>
                      </a: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lvl="0" indent="0" algn="just" defTabSz="685800" rtl="0" eaLnBrk="1" fontAlgn="auto" latinLnBrk="0" hangingPunct="1">
                        <a:lnSpc>
                          <a:spcPct val="150000"/>
                        </a:lnSpc>
                        <a:spcBef>
                          <a:spcPts val="0"/>
                        </a:spcBef>
                        <a:spcAft>
                          <a:spcPts val="0"/>
                        </a:spcAft>
                        <a:buClrTx/>
                        <a:buSzTx/>
                        <a:buFont typeface="Arial" pitchFamily="34" charset="0"/>
                        <a:buChar char="•"/>
                        <a:tabLst/>
                        <a:defRPr/>
                      </a:pPr>
                      <a:r>
                        <a:rPr lang="en-IN" sz="1350" kern="1200" dirty="0">
                          <a:solidFill>
                            <a:schemeClr val="dk1"/>
                          </a:solidFill>
                          <a:effectLst/>
                          <a:latin typeface="Times New Roman" pitchFamily="18" charset="0"/>
                          <a:ea typeface="+mn-ea"/>
                          <a:cs typeface="Times New Roman" pitchFamily="18" charset="0"/>
                        </a:rPr>
                        <a:t> This dissertation proposes a novel iris recognition technique that determines a human’s identity based on the crypt, a visible feature on the iris.</a:t>
                      </a:r>
                    </a:p>
                    <a:p>
                      <a:pPr marL="0" marR="0" lvl="0" indent="0" algn="just" defTabSz="685800" rtl="0" eaLnBrk="1" fontAlgn="auto" latinLnBrk="0" hangingPunct="1">
                        <a:lnSpc>
                          <a:spcPct val="150000"/>
                        </a:lnSpc>
                        <a:spcBef>
                          <a:spcPts val="0"/>
                        </a:spcBef>
                        <a:spcAft>
                          <a:spcPts val="0"/>
                        </a:spcAft>
                        <a:buClrTx/>
                        <a:buSzTx/>
                        <a:buFont typeface="Arial" pitchFamily="34" charset="0"/>
                        <a:buNone/>
                        <a:tabLst/>
                        <a:defRPr/>
                      </a:pPr>
                      <a:endParaRPr lang="en-IN" sz="1350" kern="1200" dirty="0">
                        <a:solidFill>
                          <a:schemeClr val="dk1"/>
                        </a:solidFill>
                        <a:effectLst/>
                        <a:latin typeface="Times New Roman" pitchFamily="18" charset="0"/>
                        <a:ea typeface="+mn-ea"/>
                        <a:cs typeface="Times New Roman" pitchFamily="18" charset="0"/>
                      </a:endParaRPr>
                    </a:p>
                    <a:p>
                      <a:pPr>
                        <a:lnSpc>
                          <a:spcPct val="150000"/>
                        </a:lnSpc>
                        <a:buFont typeface="Arial" pitchFamily="34" charset="0"/>
                        <a:buNone/>
                      </a:pPr>
                      <a:endParaRPr lang="en-IN"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7"/>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Literature Survey</a:t>
            </a:r>
          </a:p>
        </p:txBody>
      </p:sp>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1269458754"/>
              </p:ext>
            </p:extLst>
          </p:nvPr>
        </p:nvGraphicFramePr>
        <p:xfrm>
          <a:off x="381000" y="1219201"/>
          <a:ext cx="7886700" cy="5083945"/>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1981200">
                  <a:extLst>
                    <a:ext uri="{9D8B030D-6E8A-4147-A177-3AD203B41FA5}">
                      <a16:colId xmlns:a16="http://schemas.microsoft.com/office/drawing/2014/main" xmlns="" val="20003"/>
                    </a:ext>
                  </a:extLst>
                </a:gridCol>
                <a:gridCol w="2628900">
                  <a:extLst>
                    <a:ext uri="{9D8B030D-6E8A-4147-A177-3AD203B41FA5}">
                      <a16:colId xmlns:a16="http://schemas.microsoft.com/office/drawing/2014/main" xmlns="" val="20004"/>
                    </a:ext>
                  </a:extLst>
                </a:gridCol>
              </a:tblGrid>
              <a:tr h="962525">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solidFill>
                            <a:schemeClr val="bg1"/>
                          </a:solidFill>
                          <a:latin typeface="Times New Roman" pitchFamily="18" charset="0"/>
                          <a:cs typeface="Times New Roman" pitchFamily="18" charset="0"/>
                        </a:rPr>
                        <a:t>Sl</a:t>
                      </a:r>
                      <a:r>
                        <a:rPr lang="en-US" baseline="0" dirty="0">
                          <a:solidFill>
                            <a:schemeClr val="bg1"/>
                          </a:solidFill>
                          <a:latin typeface="Times New Roman" pitchFamily="18" charset="0"/>
                          <a:cs typeface="Times New Roman" pitchFamily="18" charset="0"/>
                        </a:rPr>
                        <a:t> no</a:t>
                      </a:r>
                      <a:endParaRPr lang="en-US" dirty="0">
                        <a:solidFill>
                          <a:schemeClr val="bg1"/>
                        </a:solidFill>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        Title</a:t>
                      </a:r>
                      <a:endParaRPr lang="en-US" dirty="0">
                        <a:solidFill>
                          <a:schemeClr val="bg1"/>
                        </a:solidFill>
                        <a:latin typeface="Times New Roman" pitchFamily="18" charset="0"/>
                        <a:cs typeface="Times New Roman" pitchFamily="18" charset="0"/>
                      </a:endParaRPr>
                    </a:p>
                    <a:p>
                      <a:pPr marL="0" marR="0" indent="0" algn="l" defTabSz="685800" rtl="0" eaLnBrk="1" fontAlgn="auto" latinLnBrk="0" hangingPunct="1">
                        <a:lnSpc>
                          <a:spcPct val="150000"/>
                        </a:lnSpc>
                        <a:spcBef>
                          <a:spcPts val="0"/>
                        </a:spcBef>
                        <a:spcAft>
                          <a:spcPts val="0"/>
                        </a:spcAft>
                        <a:buClrTx/>
                        <a:buSzTx/>
                        <a:buFontTx/>
                        <a:buNone/>
                        <a:tabLst/>
                        <a:defRPr/>
                      </a:pPr>
                      <a:endParaRPr lang="en-US"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a:lnSpc>
                          <a:spcPct val="150000"/>
                        </a:lnSpc>
                      </a:pPr>
                      <a:r>
                        <a:rPr lang="en-US" dirty="0">
                          <a:latin typeface="Times New Roman" pitchFamily="18" charset="0"/>
                          <a:cs typeface="Times New Roman" pitchFamily="18" charset="0"/>
                        </a:rPr>
                        <a:t> Author  and  Year</a:t>
                      </a:r>
                    </a:p>
                  </a:txBody>
                  <a:tcPr/>
                </a:tc>
                <a:tc>
                  <a:txBody>
                    <a:bodyPr/>
                    <a:lstStyle/>
                    <a:p>
                      <a:pPr>
                        <a:lnSpc>
                          <a:spcPct val="150000"/>
                        </a:lnSpc>
                      </a:pPr>
                      <a:r>
                        <a:rPr lang="en-US" dirty="0">
                          <a:latin typeface="Times New Roman" pitchFamily="18" charset="0"/>
                          <a:cs typeface="Times New Roman" pitchFamily="18" charset="0"/>
                        </a:rPr>
                        <a:t>      Method used</a:t>
                      </a:r>
                    </a:p>
                  </a:txBody>
                  <a:tcPr/>
                </a:tc>
                <a:tc>
                  <a:txBody>
                    <a:bodyPr/>
                    <a:lstStyle/>
                    <a:p>
                      <a:pPr>
                        <a:lnSpc>
                          <a:spcPct val="150000"/>
                        </a:lnSpc>
                      </a:pPr>
                      <a:r>
                        <a:rPr lang="en-US" dirty="0">
                          <a:latin typeface="Times New Roman" pitchFamily="18" charset="0"/>
                          <a:cs typeface="Times New Roman" pitchFamily="18" charset="0"/>
                        </a:rPr>
                        <a:t> Proposed work/conclusion</a:t>
                      </a:r>
                    </a:p>
                  </a:txBody>
                  <a:tcPr/>
                </a:tc>
                <a:extLst>
                  <a:ext uri="{0D108BD9-81ED-4DB2-BD59-A6C34878D82A}">
                    <a16:rowId xmlns:a16="http://schemas.microsoft.com/office/drawing/2014/main" xmlns="" val="10000"/>
                  </a:ext>
                </a:extLst>
              </a:tr>
              <a:tr h="4066675">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3</a:t>
                      </a:r>
                      <a:endParaRPr lang="en-IN" dirty="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algn="just">
                        <a:lnSpc>
                          <a:spcPct val="150000"/>
                        </a:lnSpc>
                      </a:pPr>
                      <a:r>
                        <a:rPr lang="en-US" dirty="0">
                          <a:latin typeface="Times New Roman" pitchFamily="18" charset="0"/>
                          <a:cs typeface="Times New Roman" pitchFamily="18" charset="0"/>
                        </a:rPr>
                        <a:t>Iris</a:t>
                      </a:r>
                      <a:r>
                        <a:rPr lang="en-US" baseline="0" dirty="0">
                          <a:latin typeface="Times New Roman" pitchFamily="18" charset="0"/>
                          <a:cs typeface="Times New Roman" pitchFamily="18" charset="0"/>
                        </a:rPr>
                        <a:t> recognition system</a:t>
                      </a:r>
                      <a:endParaRPr lang="en-US" dirty="0">
                        <a:latin typeface="Times New Roman" pitchFamily="18" charset="0"/>
                        <a:cs typeface="Times New Roman" pitchFamily="18" charset="0"/>
                      </a:endParaRPr>
                    </a:p>
                  </a:txBody>
                  <a:tcPr/>
                </a:tc>
                <a:tc>
                  <a:txBody>
                    <a:bodyPr/>
                    <a:lstStyle/>
                    <a:p>
                      <a:pPr marL="0" marR="0" indent="0" algn="just" defTabSz="685800" rtl="0" eaLnBrk="1" fontAlgn="auto" latinLnBrk="0" hangingPunct="1">
                        <a:lnSpc>
                          <a:spcPct val="150000"/>
                        </a:lnSpc>
                        <a:spcBef>
                          <a:spcPts val="0"/>
                        </a:spcBef>
                        <a:spcAft>
                          <a:spcPts val="0"/>
                        </a:spcAft>
                        <a:buClrTx/>
                        <a:buSzTx/>
                        <a:buFontTx/>
                        <a:buNone/>
                        <a:tabLst/>
                        <a:defRPr/>
                      </a:pPr>
                      <a:r>
                        <a:rPr lang="en-IN" sz="1350" kern="1200" dirty="0">
                          <a:solidFill>
                            <a:schemeClr val="dk1"/>
                          </a:solidFill>
                          <a:effectLst/>
                          <a:latin typeface="Times New Roman" pitchFamily="18" charset="0"/>
                          <a:ea typeface="+mn-ea"/>
                          <a:cs typeface="Times New Roman" pitchFamily="18" charset="0"/>
                        </a:rPr>
                        <a:t>Sevugan, Prabu and Swarnalatha, p. and Gopu, magesh and Sundararajan, Ravee  was</a:t>
                      </a:r>
                      <a:r>
                        <a:rPr lang="en-IN" sz="1350" kern="1200" baseline="0" dirty="0">
                          <a:solidFill>
                            <a:schemeClr val="dk1"/>
                          </a:solidFill>
                          <a:effectLst/>
                          <a:latin typeface="Times New Roman" pitchFamily="18" charset="0"/>
                          <a:ea typeface="+mn-ea"/>
                          <a:cs typeface="Times New Roman" pitchFamily="18" charset="0"/>
                        </a:rPr>
                        <a:t> published a paper in the year  </a:t>
                      </a:r>
                      <a:r>
                        <a:rPr lang="en-US" dirty="0">
                          <a:latin typeface="Times New Roman" pitchFamily="18" charset="0"/>
                          <a:cs typeface="Times New Roman" pitchFamily="18" charset="0"/>
                        </a:rPr>
                        <a:t>2017</a:t>
                      </a:r>
                      <a:endParaRPr lang="en-IN" dirty="0">
                        <a:latin typeface="Times New Roman" pitchFamily="18" charset="0"/>
                        <a:cs typeface="Times New Roman" pitchFamily="18" charset="0"/>
                      </a:endParaRPr>
                    </a:p>
                  </a:txBody>
                  <a:tcPr/>
                </a:tc>
                <a:tc>
                  <a:txBody>
                    <a:bodyPr/>
                    <a:lstStyle/>
                    <a:p>
                      <a:pPr marL="0" marR="0" indent="0" algn="just"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The IR recognition method is described in 4 steps:</a:t>
                      </a:r>
                    </a:p>
                    <a:p>
                      <a:pPr marL="285750" marR="0" indent="-285750" algn="just"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Times New Roman" pitchFamily="18" charset="0"/>
                          <a:cs typeface="Times New Roman" pitchFamily="18" charset="0"/>
                        </a:rPr>
                        <a:t>Image Acquisition</a:t>
                      </a:r>
                    </a:p>
                    <a:p>
                      <a:pPr marL="285750" marR="0" indent="-285750" algn="just"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Times New Roman" pitchFamily="18" charset="0"/>
                          <a:cs typeface="Times New Roman" pitchFamily="18" charset="0"/>
                        </a:rPr>
                        <a:t>Segmentation</a:t>
                      </a:r>
                    </a:p>
                    <a:p>
                      <a:pPr marL="285750" marR="0" indent="-285750" algn="just"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Times New Roman" pitchFamily="18" charset="0"/>
                          <a:cs typeface="Times New Roman" pitchFamily="18" charset="0"/>
                        </a:rPr>
                        <a:t>Normalization</a:t>
                      </a:r>
                    </a:p>
                    <a:p>
                      <a:pPr marL="285750" marR="0" indent="-285750" algn="just" defTabSz="6858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latin typeface="Times New Roman" pitchFamily="18" charset="0"/>
                          <a:cs typeface="Times New Roman" pitchFamily="18" charset="0"/>
                        </a:rPr>
                        <a:t>Feature encoding&amp;matching</a:t>
                      </a:r>
                    </a:p>
                    <a:p>
                      <a: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dirty="0">
                        <a:latin typeface="Times New Roman" pitchFamily="18" charset="0"/>
                        <a:cs typeface="Times New Roman" pitchFamily="18" charset="0"/>
                      </a:endParaRPr>
                    </a:p>
                    <a:p>
                      <a:pPr marL="0" marR="0" indent="0" algn="l" defTabSz="685800" rtl="0" eaLnBrk="1" fontAlgn="auto" latinLnBrk="0" hangingPunct="1">
                        <a:lnSpc>
                          <a:spcPct val="150000"/>
                        </a:lnSpc>
                        <a:spcBef>
                          <a:spcPts val="0"/>
                        </a:spcBef>
                        <a:spcAft>
                          <a:spcPts val="0"/>
                        </a:spcAft>
                        <a:buClrTx/>
                        <a:buSzTx/>
                        <a:buFontTx/>
                        <a:buNone/>
                        <a:tabLst/>
                        <a:defRPr/>
                      </a:pPr>
                      <a:endParaRPr lang="en-US" dirty="0">
                        <a:latin typeface="Times New Roman" pitchFamily="18" charset="0"/>
                        <a:cs typeface="Times New Roman" pitchFamily="18" charset="0"/>
                      </a:endParaRPr>
                    </a:p>
                  </a:txBody>
                  <a:tcPr/>
                </a:tc>
                <a:tc>
                  <a:txBody>
                    <a:bodyPr/>
                    <a:lstStyle/>
                    <a:p>
                      <a:pPr algn="just">
                        <a:lnSpc>
                          <a:spcPct val="150000"/>
                        </a:lnSpc>
                        <a:buFont typeface="Arial" pitchFamily="34" charset="0"/>
                        <a:buChar char="•"/>
                      </a:pPr>
                      <a:r>
                        <a:rPr lang="en-US" dirty="0">
                          <a:latin typeface="Times New Roman" pitchFamily="18" charset="0"/>
                          <a:cs typeface="Times New Roman" pitchFamily="18" charset="0"/>
                        </a:rPr>
                        <a:t> The main aim of an iris recognition system is to have the capacity to accomplish a distinct segregation of intra class and inter class</a:t>
                      </a:r>
                      <a:r>
                        <a:rPr lang="en-US" baseline="0" dirty="0">
                          <a:latin typeface="Times New Roman" pitchFamily="18" charset="0"/>
                          <a:cs typeface="Times New Roman" pitchFamily="18" charset="0"/>
                        </a:rPr>
                        <a:t> s</a:t>
                      </a:r>
                      <a:r>
                        <a:rPr lang="en-US" dirty="0">
                          <a:latin typeface="Times New Roman" pitchFamily="18" charset="0"/>
                          <a:cs typeface="Times New Roman" pitchFamily="18" charset="0"/>
                        </a:rPr>
                        <a:t>hamming distance distribution.</a:t>
                      </a:r>
                    </a:p>
                    <a:p>
                      <a:pPr algn="just">
                        <a:lnSpc>
                          <a:spcPct val="150000"/>
                        </a:lnSpc>
                        <a:buFont typeface="Arial" pitchFamily="34" charset="0"/>
                        <a:buNone/>
                      </a:pP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594000"/>
          </a:xfrm>
          <a:solidFill>
            <a:srgbClr val="002060"/>
          </a:solidFill>
        </p:spPr>
        <p:txBody>
          <a:bodyPr>
            <a:normAutofit/>
          </a:bodyPr>
          <a:lstStyle/>
          <a:p>
            <a:r>
              <a:rPr lang="en-US" sz="3200" dirty="0">
                <a:solidFill>
                  <a:schemeClr val="bg1"/>
                </a:solidFill>
                <a:latin typeface="Times New Roman" pitchFamily="18" charset="0"/>
                <a:cs typeface="Times New Roman" pitchFamily="18" charset="0"/>
              </a:rPr>
              <a:t>                           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546187925"/>
              </p:ext>
            </p:extLst>
          </p:nvPr>
        </p:nvGraphicFramePr>
        <p:xfrm>
          <a:off x="762000" y="1066801"/>
          <a:ext cx="7886700" cy="533257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371600">
                  <a:extLst>
                    <a:ext uri="{9D8B030D-6E8A-4147-A177-3AD203B41FA5}">
                      <a16:colId xmlns:a16="http://schemas.microsoft.com/office/drawing/2014/main" xmlns="" val="20002"/>
                    </a:ext>
                  </a:extLst>
                </a:gridCol>
                <a:gridCol w="2000250">
                  <a:extLst>
                    <a:ext uri="{9D8B030D-6E8A-4147-A177-3AD203B41FA5}">
                      <a16:colId xmlns:a16="http://schemas.microsoft.com/office/drawing/2014/main" xmlns="" val="20003"/>
                    </a:ext>
                  </a:extLst>
                </a:gridCol>
                <a:gridCol w="2705100">
                  <a:extLst>
                    <a:ext uri="{9D8B030D-6E8A-4147-A177-3AD203B41FA5}">
                      <a16:colId xmlns:a16="http://schemas.microsoft.com/office/drawing/2014/main" xmlns="" val="20004"/>
                    </a:ext>
                  </a:extLst>
                </a:gridCol>
              </a:tblGrid>
              <a:tr h="942500">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solidFill>
                            <a:schemeClr val="bg1"/>
                          </a:solidFill>
                          <a:latin typeface="Times New Roman" pitchFamily="18" charset="0"/>
                          <a:cs typeface="Times New Roman" pitchFamily="18" charset="0"/>
                        </a:rPr>
                        <a:t>Sl</a:t>
                      </a:r>
                      <a:r>
                        <a:rPr lang="en-US" baseline="0" dirty="0">
                          <a:solidFill>
                            <a:schemeClr val="bg1"/>
                          </a:solidFill>
                          <a:latin typeface="Times New Roman" pitchFamily="18" charset="0"/>
                          <a:cs typeface="Times New Roman" pitchFamily="18" charset="0"/>
                        </a:rPr>
                        <a:t> no</a:t>
                      </a:r>
                      <a:endParaRPr lang="en-US" dirty="0">
                        <a:solidFill>
                          <a:schemeClr val="bg1"/>
                        </a:solidFill>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Title</a:t>
                      </a:r>
                    </a:p>
                    <a:p>
                      <a:pPr>
                        <a:lnSpc>
                          <a:spcPct val="150000"/>
                        </a:lnSpc>
                      </a:pPr>
                      <a:endParaRPr lang="en-US"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Author  and Year</a:t>
                      </a:r>
                    </a:p>
                    <a:p>
                      <a:pPr>
                        <a:lnSpc>
                          <a:spcPct val="150000"/>
                        </a:lnSpc>
                      </a:pPr>
                      <a:endParaRPr lang="en-US"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      Method  used</a:t>
                      </a:r>
                    </a:p>
                    <a:p>
                      <a:pPr>
                        <a:lnSpc>
                          <a:spcPct val="150000"/>
                        </a:lnSpc>
                      </a:pPr>
                      <a:endParaRPr lang="en-US"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Proposed work/conclusion</a:t>
                      </a:r>
                    </a:p>
                    <a:p>
                      <a:pPr>
                        <a:lnSpc>
                          <a:spcPct val="150000"/>
                        </a:lnSpc>
                      </a:pP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4315300">
                <a:tc>
                  <a:txBody>
                    <a:bodyPr/>
                    <a:lstStyle/>
                    <a:p>
                      <a:pPr>
                        <a:lnSpc>
                          <a:spcPct val="150000"/>
                        </a:lnSpc>
                      </a:pPr>
                      <a:r>
                        <a:rPr lang="en-US" dirty="0">
                          <a:latin typeface="Times New Roman" pitchFamily="18" charset="0"/>
                          <a:cs typeface="Times New Roman" pitchFamily="18" charset="0"/>
                        </a:rPr>
                        <a:t>4</a:t>
                      </a:r>
                    </a:p>
                  </a:txBody>
                  <a:tcPr/>
                </a:tc>
                <a:tc>
                  <a:txBody>
                    <a:bodyPr/>
                    <a:lstStyle/>
                    <a:p>
                      <a:pPr algn="just">
                        <a:lnSpc>
                          <a:spcPct val="150000"/>
                        </a:lnSpc>
                      </a:pPr>
                      <a:r>
                        <a:rPr lang="en-US" dirty="0">
                          <a:latin typeface="Times New Roman" pitchFamily="18" charset="0"/>
                          <a:cs typeface="Times New Roman" pitchFamily="18" charset="0"/>
                        </a:rPr>
                        <a:t>Iris</a:t>
                      </a:r>
                      <a:r>
                        <a:rPr lang="en-US" baseline="0" dirty="0">
                          <a:latin typeface="Times New Roman" pitchFamily="18" charset="0"/>
                          <a:cs typeface="Times New Roman" pitchFamily="18" charset="0"/>
                        </a:rPr>
                        <a:t> technology</a:t>
                      </a:r>
                      <a:r>
                        <a:rPr lang="en-US" dirty="0">
                          <a:latin typeface="Times New Roman" pitchFamily="18" charset="0"/>
                          <a:cs typeface="Times New Roman" pitchFamily="18" charset="0"/>
                        </a:rPr>
                        <a:t>: A review on iris based biometric systems for unique human identification</a:t>
                      </a:r>
                    </a:p>
                  </a:txBody>
                  <a:tcPr/>
                </a:tc>
                <a:tc>
                  <a:txBody>
                    <a:bodyPr/>
                    <a:lstStyle/>
                    <a:p>
                      <a:pPr algn="just">
                        <a:lnSpc>
                          <a:spcPct val="150000"/>
                        </a:lnSpc>
                      </a:pPr>
                      <a:r>
                        <a:rPr lang="en-US" dirty="0">
                          <a:latin typeface="Times New Roman" pitchFamily="18" charset="0"/>
                          <a:cs typeface="Times New Roman" pitchFamily="18" charset="0"/>
                        </a:rPr>
                        <a:t>Dr</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M V Bramhananda Reddy, Dr V Goutham was a published a paper in the 2018</a:t>
                      </a:r>
                    </a:p>
                  </a:txBody>
                  <a:tcPr/>
                </a:tc>
                <a:tc>
                  <a:txBody>
                    <a:bodyPr/>
                    <a:lstStyle/>
                    <a:p>
                      <a:pPr algn="just">
                        <a:lnSpc>
                          <a:spcPct val="150000"/>
                        </a:lnSpc>
                      </a:pPr>
                      <a:r>
                        <a:rPr lang="en-US" dirty="0">
                          <a:latin typeface="Times New Roman" pitchFamily="18" charset="0"/>
                          <a:cs typeface="Times New Roman" pitchFamily="18" charset="0"/>
                        </a:rPr>
                        <a:t>Proposed an algorithm for iris segmentation using Circular Hough transform and K-means algorithm. The experiments were made on iris recognition in unconstrained environments.</a:t>
                      </a:r>
                    </a:p>
                  </a:txBody>
                  <a:tcPr/>
                </a:tc>
                <a:tc>
                  <a:txBody>
                    <a:bodyPr/>
                    <a:lstStyle/>
                    <a:p>
                      <a:pPr algn="just">
                        <a:lnSpc>
                          <a:spcPct val="150000"/>
                        </a:lnSpc>
                        <a:buFont typeface="Arial" pitchFamily="34" charset="0"/>
                        <a:buChar char="•"/>
                      </a:pPr>
                      <a:r>
                        <a:rPr lang="en-US" dirty="0">
                          <a:latin typeface="Times New Roman" pitchFamily="18" charset="0"/>
                          <a:cs typeface="Times New Roman" pitchFamily="18" charset="0"/>
                        </a:rPr>
                        <a:t> In this, our focus is on iris as biometrics feature for secure authentication of humans uniquely across the globe. </a:t>
                      </a:r>
                    </a:p>
                  </a:txBody>
                  <a:tcPr/>
                </a:tc>
                <a:extLst>
                  <a:ext uri="{0D108BD9-81ED-4DB2-BD59-A6C34878D82A}">
                    <a16:rowId xmlns:a16="http://schemas.microsoft.com/office/drawing/2014/main" xmlns="" val="10001"/>
                  </a:ext>
                </a:extLst>
              </a:tr>
            </a:tbl>
          </a:graphicData>
        </a:graphic>
      </p:graphicFrame>
      <p:sp>
        <p:nvSpPr>
          <p:cNvPr id="4" name="Footer Placeholder 3"/>
          <p:cNvSpPr>
            <a:spLocks noGrp="1"/>
          </p:cNvSpPr>
          <p:nvPr>
            <p:ph type="ftr" sz="quarter" idx="11"/>
          </p:nvPr>
        </p:nvSpPr>
        <p:spPr/>
        <p:txBody>
          <a:bodyPr/>
          <a:lstStyle/>
          <a:p>
            <a:r>
              <a:rPr lang="en-US" dirty="0"/>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1759</TotalTime>
  <Words>2506</Words>
  <Application>Microsoft Office PowerPoint</Application>
  <PresentationFormat>On-screen Show (4:3)</PresentationFormat>
  <Paragraphs>365</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RETINA BASED BIOMETRIC RECOGNITION SYSTEM  </vt:lpstr>
      <vt:lpstr>Slide 2</vt:lpstr>
      <vt:lpstr>                               Introduction</vt:lpstr>
      <vt:lpstr>                         Introduction</vt:lpstr>
      <vt:lpstr>Introduction</vt:lpstr>
      <vt:lpstr>                          Literature Survey</vt:lpstr>
      <vt:lpstr>                              Literature Survey</vt:lpstr>
      <vt:lpstr>                            Literature Survey</vt:lpstr>
      <vt:lpstr>                           Literature  Survey</vt:lpstr>
      <vt:lpstr>                    Area and Problem statement</vt:lpstr>
      <vt:lpstr>                                 Objectives</vt:lpstr>
      <vt:lpstr>                              Methodology</vt:lpstr>
      <vt:lpstr>                              Methodology</vt:lpstr>
      <vt:lpstr>                                 Methodology</vt:lpstr>
      <vt:lpstr>                               Methodology</vt:lpstr>
      <vt:lpstr>                                  Methodology</vt:lpstr>
      <vt:lpstr>                    Advantages and Disadvantages</vt:lpstr>
      <vt:lpstr>                      Advantages and Disadvantages</vt:lpstr>
      <vt:lpstr>                                   Conclusion</vt:lpstr>
      <vt:lpstr>                                 Snapshots</vt:lpstr>
      <vt:lpstr>                                  Snapshots</vt:lpstr>
      <vt:lpstr>Snapshots</vt:lpstr>
      <vt:lpstr>                             Snapshots</vt:lpstr>
      <vt:lpstr>                                   Snapshots</vt:lpstr>
      <vt:lpstr>Snapshots</vt:lpstr>
      <vt:lpstr>                                    Snapshots</vt:lpstr>
      <vt:lpstr>                                                      Snapshots </vt:lpstr>
      <vt:lpstr>                              References</vt:lpstr>
      <vt:lpstr>                           References</vt:lpstr>
      <vt:lpstr>                               References</vt:lpstr>
      <vt:lpstr>References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Roshan</dc:creator>
  <cp:lastModifiedBy>DELL</cp:lastModifiedBy>
  <cp:revision>287</cp:revision>
  <dcterms:created xsi:type="dcterms:W3CDTF">2006-08-16T00:00:00Z</dcterms:created>
  <dcterms:modified xsi:type="dcterms:W3CDTF">2015-08-09T12:54:37Z</dcterms:modified>
</cp:coreProperties>
</file>