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6" r:id="rId1"/>
  </p:sldMasterIdLst>
  <p:notesMasterIdLst>
    <p:notesMasterId r:id="rId20"/>
  </p:notesMasterIdLst>
  <p:sldIdLst>
    <p:sldId id="256" r:id="rId2"/>
    <p:sldId id="264" r:id="rId3"/>
    <p:sldId id="265" r:id="rId4"/>
    <p:sldId id="282" r:id="rId5"/>
    <p:sldId id="266" r:id="rId6"/>
    <p:sldId id="267" r:id="rId7"/>
    <p:sldId id="268" r:id="rId8"/>
    <p:sldId id="269" r:id="rId9"/>
    <p:sldId id="283" r:id="rId10"/>
    <p:sldId id="284" r:id="rId11"/>
    <p:sldId id="285" r:id="rId12"/>
    <p:sldId id="286" r:id="rId13"/>
    <p:sldId id="270" r:id="rId14"/>
    <p:sldId id="271" r:id="rId15"/>
    <p:sldId id="272" r:id="rId16"/>
    <p:sldId id="274" r:id="rId17"/>
    <p:sldId id="276" r:id="rId18"/>
    <p:sldId id="28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9355A28-9C62-4C7C-992C-0489295017F1}">
          <p14:sldIdLst>
            <p14:sldId id="256"/>
            <p14:sldId id="264"/>
            <p14:sldId id="265"/>
            <p14:sldId id="282"/>
            <p14:sldId id="266"/>
            <p14:sldId id="267"/>
            <p14:sldId id="268"/>
            <p14:sldId id="269"/>
            <p14:sldId id="283"/>
            <p14:sldId id="284"/>
            <p14:sldId id="285"/>
            <p14:sldId id="286"/>
            <p14:sldId id="270"/>
            <p14:sldId id="271"/>
            <p14:sldId id="272"/>
            <p14:sldId id="274"/>
            <p14:sldId id="276"/>
            <p14:sldId id="287"/>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5520" autoAdjust="0"/>
  </p:normalViewPr>
  <p:slideViewPr>
    <p:cSldViewPr>
      <p:cViewPr varScale="1">
        <p:scale>
          <a:sx n="70" d="100"/>
          <a:sy n="7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C6C83C-964E-4575-84A6-C32542F05C4E}" type="datetimeFigureOut">
              <a:rPr lang="en-US" smtClean="0"/>
              <a:pPr/>
              <a:t>8/6/2020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F48DB2-543B-461D-A4F2-67B7D9700080}" type="slidenum">
              <a:rPr lang="en-US" smtClean="0"/>
              <a:pPr/>
              <a:t>‹#›</a:t>
            </a:fld>
            <a:endParaRPr lang="en-US"/>
          </a:p>
        </p:txBody>
      </p:sp>
    </p:spTree>
    <p:extLst>
      <p:ext uri="{BB962C8B-B14F-4D97-AF65-F5344CB8AC3E}">
        <p14:creationId xmlns:p14="http://schemas.microsoft.com/office/powerpoint/2010/main" xmlns="" val="320741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8DB2-543B-461D-A4F2-67B7D9700080}" type="slidenum">
              <a:rPr lang="en-US" smtClean="0"/>
              <a:pPr/>
              <a:t>1</a:t>
            </a:fld>
            <a:endParaRPr lang="en-US"/>
          </a:p>
        </p:txBody>
      </p:sp>
    </p:spTree>
    <p:extLst>
      <p:ext uri="{BB962C8B-B14F-4D97-AF65-F5344CB8AC3E}">
        <p14:creationId xmlns:p14="http://schemas.microsoft.com/office/powerpoint/2010/main" xmlns="" val="141830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A4FEF4B-09F2-4D29-B8FC-587333C12D94}" type="datetime1">
              <a:rPr lang="en-US" smtClean="0"/>
              <a:pPr/>
              <a:t>8/6/2020</a:t>
            </a:fld>
            <a:endParaRPr lang="en-US"/>
          </a:p>
        </p:txBody>
      </p:sp>
      <p:sp>
        <p:nvSpPr>
          <p:cNvPr id="5" name="Footer Placeholder 4"/>
          <p:cNvSpPr>
            <a:spLocks noGrp="1"/>
          </p:cNvSpPr>
          <p:nvPr>
            <p:ph type="ftr" sz="quarter" idx="11"/>
          </p:nvPr>
        </p:nvSpPr>
        <p:spPr/>
        <p:txBody>
          <a:bodyPr/>
          <a:lstStyle/>
          <a:p>
            <a:r>
              <a:rPr lang="en-US"/>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2497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8515DCA-951A-47A8-8CB7-DAA91E75E45C}" type="datetime1">
              <a:rPr lang="en-US" smtClean="0"/>
              <a:pPr/>
              <a:t>8/6/2020</a:t>
            </a:fld>
            <a:endParaRPr lang="en-US"/>
          </a:p>
        </p:txBody>
      </p:sp>
      <p:sp>
        <p:nvSpPr>
          <p:cNvPr id="5" name="Footer Placeholder 4"/>
          <p:cNvSpPr>
            <a:spLocks noGrp="1"/>
          </p:cNvSpPr>
          <p:nvPr>
            <p:ph type="ftr" sz="quarter" idx="11"/>
          </p:nvPr>
        </p:nvSpPr>
        <p:spPr/>
        <p:txBody>
          <a:bodyPr/>
          <a:lstStyle/>
          <a:p>
            <a:r>
              <a:rPr lang="en-US"/>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2049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AD7E472-FCB1-447D-9BFF-013110B46032}" type="datetime1">
              <a:rPr lang="en-US" smtClean="0"/>
              <a:pPr/>
              <a:t>8/6/2020</a:t>
            </a:fld>
            <a:endParaRPr lang="en-US"/>
          </a:p>
        </p:txBody>
      </p:sp>
      <p:sp>
        <p:nvSpPr>
          <p:cNvPr id="5" name="Footer Placeholder 4"/>
          <p:cNvSpPr>
            <a:spLocks noGrp="1"/>
          </p:cNvSpPr>
          <p:nvPr>
            <p:ph type="ftr" sz="quarter" idx="11"/>
          </p:nvPr>
        </p:nvSpPr>
        <p:spPr/>
        <p:txBody>
          <a:bodyPr/>
          <a:lstStyle/>
          <a:p>
            <a:r>
              <a:rPr lang="en-US"/>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126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D9232A4-E948-49AF-ABBC-0BD6904B675F}" type="datetime1">
              <a:rPr lang="en-US" smtClean="0"/>
              <a:pPr/>
              <a:t>8/6/2020</a:t>
            </a:fld>
            <a:endParaRPr lang="en-US"/>
          </a:p>
        </p:txBody>
      </p:sp>
      <p:sp>
        <p:nvSpPr>
          <p:cNvPr id="5" name="Footer Placeholder 4"/>
          <p:cNvSpPr>
            <a:spLocks noGrp="1"/>
          </p:cNvSpPr>
          <p:nvPr>
            <p:ph type="ftr" sz="quarter" idx="11"/>
          </p:nvPr>
        </p:nvSpPr>
        <p:spPr/>
        <p:txBody>
          <a:bodyPr/>
          <a:lstStyle/>
          <a:p>
            <a:r>
              <a:rPr lang="en-US"/>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8744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83168-4DF6-4270-9AF3-59FDD999EF3B}" type="datetime1">
              <a:rPr lang="en-US" smtClean="0"/>
              <a:pPr/>
              <a:t>8/6/2020</a:t>
            </a:fld>
            <a:endParaRPr lang="en-US"/>
          </a:p>
        </p:txBody>
      </p:sp>
      <p:sp>
        <p:nvSpPr>
          <p:cNvPr id="5" name="Footer Placeholder 4"/>
          <p:cNvSpPr>
            <a:spLocks noGrp="1"/>
          </p:cNvSpPr>
          <p:nvPr>
            <p:ph type="ftr" sz="quarter" idx="11"/>
          </p:nvPr>
        </p:nvSpPr>
        <p:spPr/>
        <p:txBody>
          <a:bodyPr/>
          <a:lstStyle/>
          <a:p>
            <a:r>
              <a:rPr lang="en-US"/>
              <a:t>Dept.of CSE, RYMEC</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25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5CAB800-9292-4137-B1A0-BE75D0FD0B1A}" type="datetime1">
              <a:rPr lang="en-US" smtClean="0"/>
              <a:pPr/>
              <a:t>8/6/2020</a:t>
            </a:fld>
            <a:endParaRPr lang="en-US"/>
          </a:p>
        </p:txBody>
      </p:sp>
      <p:sp>
        <p:nvSpPr>
          <p:cNvPr id="6" name="Footer Placeholder 5"/>
          <p:cNvSpPr>
            <a:spLocks noGrp="1"/>
          </p:cNvSpPr>
          <p:nvPr>
            <p:ph type="ftr" sz="quarter" idx="11"/>
          </p:nvPr>
        </p:nvSpPr>
        <p:spPr/>
        <p:txBody>
          <a:bodyPr/>
          <a:lstStyle/>
          <a:p>
            <a:r>
              <a:rPr lang="en-US"/>
              <a:t>Dept.of CSE, RYMEC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5728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FF5612-DC4E-4209-BA5A-C52CA1F65445}" type="datetime1">
              <a:rPr lang="en-US" smtClean="0"/>
              <a:pPr/>
              <a:t>8/6/2020</a:t>
            </a:fld>
            <a:endParaRPr lang="en-US"/>
          </a:p>
        </p:txBody>
      </p:sp>
      <p:sp>
        <p:nvSpPr>
          <p:cNvPr id="8" name="Footer Placeholder 7"/>
          <p:cNvSpPr>
            <a:spLocks noGrp="1"/>
          </p:cNvSpPr>
          <p:nvPr>
            <p:ph type="ftr" sz="quarter" idx="11"/>
          </p:nvPr>
        </p:nvSpPr>
        <p:spPr/>
        <p:txBody>
          <a:bodyPr/>
          <a:lstStyle/>
          <a:p>
            <a:r>
              <a:rPr lang="en-US"/>
              <a:t>Dept.of CSE, RYMEC</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4868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59A2152-ECB8-47C2-9358-D3CFE4BAFCCC}" type="datetime1">
              <a:rPr lang="en-US" smtClean="0"/>
              <a:pPr/>
              <a:t>8/6/2020</a:t>
            </a:fld>
            <a:endParaRPr lang="en-US"/>
          </a:p>
        </p:txBody>
      </p:sp>
      <p:sp>
        <p:nvSpPr>
          <p:cNvPr id="4" name="Footer Placeholder 3"/>
          <p:cNvSpPr>
            <a:spLocks noGrp="1"/>
          </p:cNvSpPr>
          <p:nvPr>
            <p:ph type="ftr" sz="quarter" idx="11"/>
          </p:nvPr>
        </p:nvSpPr>
        <p:spPr/>
        <p:txBody>
          <a:bodyPr/>
          <a:lstStyle/>
          <a:p>
            <a:r>
              <a:rPr lang="en-US"/>
              <a:t>Dept.of CSE, RYMEC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1370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15A8-C9CB-4937-8E23-28F5B55A7C63}" type="datetime1">
              <a:rPr lang="en-US" smtClean="0"/>
              <a:pPr/>
              <a:t>8/6/2020</a:t>
            </a:fld>
            <a:endParaRPr lang="en-US"/>
          </a:p>
        </p:txBody>
      </p:sp>
      <p:sp>
        <p:nvSpPr>
          <p:cNvPr id="3" name="Footer Placeholder 2"/>
          <p:cNvSpPr>
            <a:spLocks noGrp="1"/>
          </p:cNvSpPr>
          <p:nvPr>
            <p:ph type="ftr" sz="quarter" idx="11"/>
          </p:nvPr>
        </p:nvSpPr>
        <p:spPr/>
        <p:txBody>
          <a:bodyPr/>
          <a:lstStyle/>
          <a:p>
            <a:r>
              <a:rPr lang="en-US"/>
              <a:t>Dept.of CSE, RYMEC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8871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C12E639-9F0A-4039-8B4B-2A190983E309}" type="datetime1">
              <a:rPr lang="en-US" smtClean="0"/>
              <a:pPr/>
              <a:t>8/6/2020</a:t>
            </a:fld>
            <a:endParaRPr lang="en-US"/>
          </a:p>
        </p:txBody>
      </p:sp>
      <p:sp>
        <p:nvSpPr>
          <p:cNvPr id="6" name="Footer Placeholder 5"/>
          <p:cNvSpPr>
            <a:spLocks noGrp="1"/>
          </p:cNvSpPr>
          <p:nvPr>
            <p:ph type="ftr" sz="quarter" idx="11"/>
          </p:nvPr>
        </p:nvSpPr>
        <p:spPr/>
        <p:txBody>
          <a:bodyPr/>
          <a:lstStyle/>
          <a:p>
            <a:r>
              <a:rPr lang="en-US"/>
              <a:t>Dept.of CSE, RYMEC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6965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D0D1DAE-7B05-45CE-9CCB-698DDBF9EA18}" type="datetime1">
              <a:rPr lang="en-US" smtClean="0"/>
              <a:pPr/>
              <a:t>8/6/2020</a:t>
            </a:fld>
            <a:endParaRPr lang="en-US"/>
          </a:p>
        </p:txBody>
      </p:sp>
      <p:sp>
        <p:nvSpPr>
          <p:cNvPr id="6" name="Footer Placeholder 5"/>
          <p:cNvSpPr>
            <a:spLocks noGrp="1"/>
          </p:cNvSpPr>
          <p:nvPr>
            <p:ph type="ftr" sz="quarter" idx="11"/>
          </p:nvPr>
        </p:nvSpPr>
        <p:spPr/>
        <p:txBody>
          <a:bodyPr/>
          <a:lstStyle/>
          <a:p>
            <a:r>
              <a:rPr lang="en-US"/>
              <a:t>Dept.of CSE, RYMEC</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5597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1BAEA66-47AD-41A6-A5E3-F812E7F6D6F6}" type="datetime1">
              <a:rPr lang="en-US" smtClean="0"/>
              <a:pPr/>
              <a:t>8/6/2020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Dept.of CSE, RYMEC</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0861097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09800"/>
            <a:ext cx="9144000" cy="1283732"/>
          </a:xfrm>
        </p:spPr>
        <p:txBody>
          <a:bodyPr>
            <a:noAutofit/>
          </a:bodyPr>
          <a:lstStyle/>
          <a:p>
            <a:r>
              <a:rPr sz="4800" dirty="0">
                <a:latin typeface="Times New Roman" panose="02020603050405020304" pitchFamily="18" charset="0"/>
                <a:cs typeface="Times New Roman" panose="02020603050405020304" pitchFamily="18" charset="0"/>
              </a:rPr>
              <a:t/>
            </a:r>
            <a:br>
              <a:rPr sz="4800" dirty="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RETINA BASED BIOMETRIC RECOGNITION SYSTEM</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410200" y="4369832"/>
            <a:ext cx="3429000" cy="1828800"/>
          </a:xfrm>
        </p:spPr>
        <p:txBody>
          <a:bodyPr>
            <a:normAutofit/>
          </a:bodyPr>
          <a:lstStyle/>
          <a:p>
            <a:r>
              <a:rPr lang="en-US" sz="2000" b="1" dirty="0">
                <a:solidFill>
                  <a:schemeClr val="tx1"/>
                </a:solidFill>
                <a:latin typeface="Times New Roman" pitchFamily="18" charset="0"/>
                <a:cs typeface="Times New Roman" pitchFamily="18" charset="0"/>
              </a:rPr>
              <a:t>Under the guidance of,</a:t>
            </a:r>
          </a:p>
          <a:p>
            <a:r>
              <a:rPr lang="en-US" dirty="0">
                <a:solidFill>
                  <a:schemeClr val="tx1"/>
                </a:solidFill>
                <a:latin typeface="Times New Roman" pitchFamily="18" charset="0"/>
                <a:cs typeface="Times New Roman" pitchFamily="18" charset="0"/>
              </a:rPr>
              <a:t>Mr. Puneeth G J,</a:t>
            </a:r>
          </a:p>
          <a:p>
            <a:r>
              <a:rPr lang="en-US" dirty="0">
                <a:solidFill>
                  <a:schemeClr val="tx1"/>
                </a:solidFill>
                <a:latin typeface="Times New Roman" pitchFamily="18" charset="0"/>
                <a:cs typeface="Times New Roman" pitchFamily="18" charset="0"/>
              </a:rPr>
              <a:t>Assistant Professor,</a:t>
            </a:r>
          </a:p>
          <a:p>
            <a:r>
              <a:rPr lang="en-US" dirty="0">
                <a:solidFill>
                  <a:schemeClr val="tx1"/>
                </a:solidFill>
                <a:latin typeface="Times New Roman" pitchFamily="18" charset="0"/>
                <a:cs typeface="Times New Roman" pitchFamily="18" charset="0"/>
              </a:rPr>
              <a:t>Department of CSE,</a:t>
            </a:r>
          </a:p>
          <a:p>
            <a:r>
              <a:rPr lang="en-US" dirty="0">
                <a:solidFill>
                  <a:schemeClr val="tx1"/>
                </a:solidFill>
                <a:latin typeface="Times New Roman" pitchFamily="18" charset="0"/>
                <a:cs typeface="Times New Roman" pitchFamily="18" charset="0"/>
              </a:rPr>
              <a:t>RYMEC</a:t>
            </a:r>
          </a:p>
          <a:p>
            <a:endParaRPr lang="en-US" dirty="0"/>
          </a:p>
        </p:txBody>
      </p:sp>
      <p:sp>
        <p:nvSpPr>
          <p:cNvPr id="4" name="Subtitle 2"/>
          <p:cNvSpPr txBox="1">
            <a:spLocks/>
          </p:cNvSpPr>
          <p:nvPr/>
        </p:nvSpPr>
        <p:spPr>
          <a:xfrm>
            <a:off x="152400" y="4179332"/>
            <a:ext cx="4038600" cy="2209800"/>
          </a:xfrm>
          <a:prstGeom prst="rect">
            <a:avLst/>
          </a:prstGeom>
        </p:spPr>
        <p:txBody>
          <a:bodyPr>
            <a:normAutofit/>
          </a:bodyPr>
          <a:lstStyle/>
          <a:p>
            <a:pPr marL="0" marR="0" lvl="0" indent="0"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en-US" sz="2000" b="1" dirty="0">
                <a:latin typeface="Times New Roman" pitchFamily="18" charset="0"/>
                <a:cs typeface="Times New Roman" pitchFamily="18" charset="0"/>
              </a:rPr>
              <a:t>by</a:t>
            </a:r>
            <a:r>
              <a:rPr kumimoji="0" lang="en-US" sz="2000" b="1" i="0" u="none" strike="noStrike" kern="1200" cap="none" spc="0" normalizeH="0" baseline="0" noProof="0" dirty="0">
                <a:ln>
                  <a:noFill/>
                </a:ln>
                <a:effectLst/>
                <a:uLnTx/>
                <a:uFillTx/>
                <a:latin typeface="Times New Roman" pitchFamily="18" charset="0"/>
                <a:ea typeface="+mn-ea"/>
                <a:cs typeface="Times New Roman" pitchFamily="18" charset="0"/>
              </a:rPr>
              <a:t>,</a:t>
            </a:r>
          </a:p>
          <a:p>
            <a:pPr marL="514350" marR="0" lvl="0" indent="-514350" algn="just" defTabSz="914400" rtl="0" eaLnBrk="1" fontAlgn="auto" latinLnBrk="0" hangingPunct="1">
              <a:lnSpc>
                <a:spcPct val="100000"/>
              </a:lnSpc>
              <a:spcBef>
                <a:spcPts val="580"/>
              </a:spcBef>
              <a:spcAft>
                <a:spcPts val="0"/>
              </a:spcAft>
              <a:buClr>
                <a:schemeClr val="accent1"/>
              </a:buClr>
              <a:buSzPct val="85000"/>
              <a:buFont typeface="+mj-lt"/>
              <a:buAutoNum type="arabicPeriod"/>
              <a:tabLst/>
              <a:defRPr/>
            </a:pPr>
            <a:r>
              <a:rPr lang="en-US" dirty="0">
                <a:latin typeface="Times New Roman" pitchFamily="18" charset="0"/>
                <a:cs typeface="Times New Roman" pitchFamily="18" charset="0"/>
              </a:rPr>
              <a:t>3VC15CS053: Meghana k</a:t>
            </a:r>
          </a:p>
          <a:p>
            <a:pPr marL="514350" marR="0" lvl="0" indent="-514350" algn="just" defTabSz="914400" rtl="0" eaLnBrk="1" fontAlgn="auto" latinLnBrk="0" hangingPunct="1">
              <a:lnSpc>
                <a:spcPct val="100000"/>
              </a:lnSpc>
              <a:spcBef>
                <a:spcPts val="580"/>
              </a:spcBef>
              <a:spcAft>
                <a:spcPts val="0"/>
              </a:spcAft>
              <a:buClr>
                <a:schemeClr val="accent1"/>
              </a:buClr>
              <a:buSzPct val="85000"/>
              <a:buFont typeface="+mj-lt"/>
              <a:buAutoNum type="arabicPeriod"/>
              <a:tabLst/>
              <a:defRPr/>
            </a:pPr>
            <a:r>
              <a:rPr lang="en-US" dirty="0">
                <a:latin typeface="Times New Roman" pitchFamily="18" charset="0"/>
                <a:cs typeface="Times New Roman" pitchFamily="18" charset="0"/>
              </a:rPr>
              <a:t>3VC15CS050: Manjula G P</a:t>
            </a:r>
          </a:p>
          <a:p>
            <a:pPr marL="514350" marR="0" lvl="0" indent="-514350" algn="just" defTabSz="914400" rtl="0" eaLnBrk="1" fontAlgn="auto" latinLnBrk="0" hangingPunct="1">
              <a:lnSpc>
                <a:spcPct val="100000"/>
              </a:lnSpc>
              <a:spcBef>
                <a:spcPts val="580"/>
              </a:spcBef>
              <a:spcAft>
                <a:spcPts val="0"/>
              </a:spcAft>
              <a:buClr>
                <a:schemeClr val="accent1"/>
              </a:buClr>
              <a:buSzPct val="85000"/>
              <a:buFont typeface="+mj-lt"/>
              <a:buAutoNum type="arabicPeriod"/>
              <a:tabLst/>
              <a:defRPr/>
            </a:pPr>
            <a:r>
              <a:rPr lang="en-US" dirty="0">
                <a:latin typeface="Times New Roman" pitchFamily="18" charset="0"/>
                <a:cs typeface="Times New Roman" pitchFamily="18" charset="0"/>
              </a:rPr>
              <a:t>3VC15CS027: G Ramya </a:t>
            </a:r>
          </a:p>
          <a:p>
            <a:pPr marL="514350" marR="0" lvl="0" indent="-514350" algn="just" defTabSz="914400" rtl="0" eaLnBrk="1" fontAlgn="auto" latinLnBrk="0" hangingPunct="1">
              <a:lnSpc>
                <a:spcPct val="100000"/>
              </a:lnSpc>
              <a:spcBef>
                <a:spcPts val="580"/>
              </a:spcBef>
              <a:spcAft>
                <a:spcPts val="0"/>
              </a:spcAft>
              <a:buClr>
                <a:schemeClr val="accent1"/>
              </a:buClr>
              <a:buSzPct val="85000"/>
              <a:buFont typeface="+mj-lt"/>
              <a:buAutoNum type="arabicPeriod"/>
              <a:tabLst/>
              <a:defRPr/>
            </a:pPr>
            <a:r>
              <a:rPr lang="en-US" dirty="0">
                <a:latin typeface="Times New Roman" pitchFamily="18" charset="0"/>
                <a:cs typeface="Times New Roman" pitchFamily="18" charset="0"/>
              </a:rPr>
              <a:t>3VC14CS112: Veluru </a:t>
            </a:r>
            <a:r>
              <a:rPr lang="en-US" dirty="0" smtClean="0">
                <a:latin typeface="Times New Roman" pitchFamily="18" charset="0"/>
                <a:cs typeface="Times New Roman" pitchFamily="18" charset="0"/>
              </a:rPr>
              <a:t>Eswari</a:t>
            </a:r>
            <a:endParaRPr lang="en-US" dirty="0">
              <a:latin typeface="Times New Roman" pitchFamily="18" charset="0"/>
              <a:cs typeface="Times New Roman" pitchFamily="18" charset="0"/>
            </a:endParaRPr>
          </a:p>
        </p:txBody>
      </p:sp>
      <p:sp>
        <p:nvSpPr>
          <p:cNvPr id="5" name="TextBox 4"/>
          <p:cNvSpPr txBox="1"/>
          <p:nvPr/>
        </p:nvSpPr>
        <p:spPr>
          <a:xfrm>
            <a:off x="152400" y="3810000"/>
            <a:ext cx="2209800" cy="369332"/>
          </a:xfrm>
          <a:prstGeom prst="rect">
            <a:avLst/>
          </a:prstGeom>
          <a:noFill/>
        </p:spPr>
        <p:txBody>
          <a:bodyPr wrap="square" rtlCol="0">
            <a:spAutoFit/>
          </a:bodyPr>
          <a:lstStyle/>
          <a:p>
            <a:r>
              <a:rPr lang="en-US" b="1" dirty="0">
                <a:latin typeface="Times New Roman" pitchFamily="18" charset="0"/>
                <a:cs typeface="Times New Roman" pitchFamily="18" charset="0"/>
              </a:rPr>
              <a:t>Batch Number: A9</a:t>
            </a:r>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144000" cy="17163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Literature survey </a:t>
            </a:r>
          </a:p>
        </p:txBody>
      </p:sp>
      <p:graphicFrame>
        <p:nvGraphicFramePr>
          <p:cNvPr id="18" name="Table 18">
            <a:extLst>
              <a:ext uri="{FF2B5EF4-FFF2-40B4-BE49-F238E27FC236}">
                <a16:creationId xmlns:a16="http://schemas.microsoft.com/office/drawing/2014/main" xmlns="" id="{0E1539EC-8804-4C5B-AA3F-C45585F1DDDF}"/>
              </a:ext>
            </a:extLst>
          </p:cNvPr>
          <p:cNvGraphicFramePr>
            <a:graphicFrameLocks noGrp="1"/>
          </p:cNvGraphicFramePr>
          <p:nvPr>
            <p:ph idx="1"/>
            <p:extLst>
              <p:ext uri="{D42A27DB-BD31-4B8C-83A1-F6EECF244321}">
                <p14:modId xmlns:p14="http://schemas.microsoft.com/office/powerpoint/2010/main" xmlns="" val="3676174154"/>
              </p:ext>
            </p:extLst>
          </p:nvPr>
        </p:nvGraphicFramePr>
        <p:xfrm>
          <a:off x="304800" y="1219200"/>
          <a:ext cx="8458200" cy="41656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714709157"/>
                    </a:ext>
                  </a:extLst>
                </a:gridCol>
                <a:gridCol w="2773680">
                  <a:extLst>
                    <a:ext uri="{9D8B030D-6E8A-4147-A177-3AD203B41FA5}">
                      <a16:colId xmlns:a16="http://schemas.microsoft.com/office/drawing/2014/main" xmlns="" val="355478712"/>
                    </a:ext>
                  </a:extLst>
                </a:gridCol>
                <a:gridCol w="1691640">
                  <a:extLst>
                    <a:ext uri="{9D8B030D-6E8A-4147-A177-3AD203B41FA5}">
                      <a16:colId xmlns:a16="http://schemas.microsoft.com/office/drawing/2014/main" xmlns="" val="2007741577"/>
                    </a:ext>
                  </a:extLst>
                </a:gridCol>
                <a:gridCol w="563880">
                  <a:extLst>
                    <a:ext uri="{9D8B030D-6E8A-4147-A177-3AD203B41FA5}">
                      <a16:colId xmlns:a16="http://schemas.microsoft.com/office/drawing/2014/main" xmlns="" val="2233894768"/>
                    </a:ext>
                  </a:extLst>
                </a:gridCol>
                <a:gridCol w="2819400">
                  <a:extLst>
                    <a:ext uri="{9D8B030D-6E8A-4147-A177-3AD203B41FA5}">
                      <a16:colId xmlns:a16="http://schemas.microsoft.com/office/drawing/2014/main" xmlns="" val="4243505692"/>
                    </a:ext>
                  </a:extLst>
                </a:gridCol>
              </a:tblGrid>
              <a:tr h="370840">
                <a:tc>
                  <a:txBody>
                    <a:bodyPr/>
                    <a:lstStyle/>
                    <a:p>
                      <a:pPr marL="0" indent="0" algn="ctr"/>
                      <a:r>
                        <a:rPr lang="en-US" dirty="0">
                          <a:latin typeface="Times New Roman" panose="02020603050405020304" pitchFamily="18" charset="0"/>
                          <a:cs typeface="Times New Roman" panose="02020603050405020304" pitchFamily="18" charset="0"/>
                        </a:rPr>
                        <a:t>Sl.no</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Proposed work/conclusion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85851708"/>
                  </a:ext>
                </a:extLst>
              </a:tr>
              <a:tr h="370840">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350" b="0" kern="1200" dirty="0">
                          <a:solidFill>
                            <a:schemeClr val="dk1"/>
                          </a:solidFill>
                          <a:effectLst/>
                          <a:latin typeface="Times New Roman" panose="02020603050405020304" pitchFamily="18" charset="0"/>
                          <a:ea typeface="+mn-ea"/>
                          <a:cs typeface="Times New Roman" panose="02020603050405020304" pitchFamily="18" charset="0"/>
                        </a:rPr>
                        <a:t>Iris</a:t>
                      </a:r>
                      <a:r>
                        <a:rPr lang="en-IN" sz="135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350" b="0" kern="1200" dirty="0">
                          <a:solidFill>
                            <a:schemeClr val="dk1"/>
                          </a:solidFill>
                          <a:effectLst/>
                          <a:latin typeface="Times New Roman" panose="02020603050405020304" pitchFamily="18" charset="0"/>
                          <a:ea typeface="+mn-ea"/>
                          <a:cs typeface="Times New Roman" panose="02020603050405020304" pitchFamily="18" charset="0"/>
                        </a:rPr>
                        <a:t>Image</a:t>
                      </a:r>
                      <a:r>
                        <a:rPr lang="en-IN" sz="135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350" b="0" kern="1200" dirty="0">
                          <a:solidFill>
                            <a:schemeClr val="dk1"/>
                          </a:solidFill>
                          <a:effectLst/>
                          <a:latin typeface="Times New Roman" panose="02020603050405020304" pitchFamily="18" charset="0"/>
                          <a:ea typeface="+mn-ea"/>
                          <a:cs typeface="Times New Roman" panose="02020603050405020304" pitchFamily="18" charset="0"/>
                        </a:rPr>
                        <a:t>Retrieval</a:t>
                      </a:r>
                      <a:r>
                        <a:rPr lang="en-IN" sz="135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350" b="0" kern="1200" dirty="0">
                          <a:solidFill>
                            <a:schemeClr val="dk1"/>
                          </a:solidFill>
                          <a:effectLst/>
                          <a:latin typeface="Times New Roman" panose="02020603050405020304" pitchFamily="18" charset="0"/>
                          <a:ea typeface="+mn-ea"/>
                          <a:cs typeface="Times New Roman" panose="02020603050405020304" pitchFamily="18" charset="0"/>
                        </a:rPr>
                        <a:t>Based</a:t>
                      </a:r>
                      <a:r>
                        <a:rPr lang="en-IN" sz="135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350" b="0" kern="1200" dirty="0">
                          <a:solidFill>
                            <a:schemeClr val="dk1"/>
                          </a:solidFill>
                          <a:effectLst/>
                          <a:latin typeface="Times New Roman" panose="02020603050405020304" pitchFamily="18" charset="0"/>
                          <a:ea typeface="+mn-ea"/>
                          <a:cs typeface="Times New Roman" panose="02020603050405020304" pitchFamily="18" charset="0"/>
                        </a:rPr>
                        <a:t>on</a:t>
                      </a:r>
                      <a:r>
                        <a:rPr lang="en-IN" sz="135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350" b="0" kern="1200" dirty="0">
                          <a:solidFill>
                            <a:schemeClr val="dk1"/>
                          </a:solidFill>
                          <a:effectLst/>
                          <a:latin typeface="Times New Roman" panose="02020603050405020304" pitchFamily="18" charset="0"/>
                          <a:ea typeface="+mn-ea"/>
                          <a:cs typeface="Times New Roman" panose="02020603050405020304" pitchFamily="18" charset="0"/>
                        </a:rPr>
                        <a:t>Macro-features</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IN" sz="1350" kern="1200" dirty="0">
                          <a:solidFill>
                            <a:schemeClr val="dk1"/>
                          </a:solidFill>
                          <a:effectLst/>
                          <a:latin typeface="Times New Roman" panose="02020603050405020304" pitchFamily="18" charset="0"/>
                          <a:ea typeface="+mn-ea"/>
                          <a:cs typeface="Times New Roman" panose="02020603050405020304" pitchFamily="18" charset="0"/>
                        </a:rPr>
                        <a:t>Manisha Sam Sunder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2010</a:t>
                      </a:r>
                      <a:endParaRPr lang="en-IN" dirty="0">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US" dirty="0">
                          <a:latin typeface="Times New Roman" panose="02020603050405020304" pitchFamily="18" charset="0"/>
                          <a:cs typeface="Times New Roman" panose="02020603050405020304" pitchFamily="18" charset="0"/>
                        </a:rPr>
                        <a:t>In </a:t>
                      </a:r>
                      <a:r>
                        <a:rPr lang="en-IN" sz="1350" kern="1200" dirty="0">
                          <a:solidFill>
                            <a:schemeClr val="dk1"/>
                          </a:solidFill>
                          <a:effectLst/>
                          <a:latin typeface="+mn-lt"/>
                          <a:ea typeface="+mn-ea"/>
                          <a:cs typeface="+mn-cs"/>
                        </a:rPr>
                        <a:t>this work, we investigate the use of macro-features that are visible on the anterior surface of RGB images of the iris for matching and retrieval.</a:t>
                      </a:r>
                    </a:p>
                    <a:p>
                      <a:pPr marL="0" indent="0" algn="just">
                        <a:buFont typeface="Arial" panose="020B0604020202020204" pitchFamily="34" charset="0"/>
                        <a:buNone/>
                      </a:pPr>
                      <a:r>
                        <a:rPr lang="en-IN" sz="1350" kern="1200" dirty="0">
                          <a:solidFill>
                            <a:schemeClr val="dk1"/>
                          </a:solidFill>
                          <a:effectLst/>
                          <a:latin typeface="+mn-lt"/>
                          <a:ea typeface="+mn-ea"/>
                          <a:cs typeface="+mn-cs"/>
                        </a:rPr>
                        <a:t> </a:t>
                      </a:r>
                    </a:p>
                    <a:p>
                      <a:pPr algn="just"/>
                      <a:r>
                        <a:rPr lang="en-IN" sz="1350" kern="1200" dirty="0">
                          <a:solidFill>
                            <a:schemeClr val="dk1"/>
                          </a:solidFill>
                          <a:effectLst/>
                          <a:latin typeface="+mn-lt"/>
                          <a:ea typeface="+mn-ea"/>
                          <a:cs typeface="+mn-cs"/>
                        </a:rPr>
                        <a:t>These macro-features correspond to structures such as moles, freckles, nevi, melanoma, etc. and may not be present in all iris images. Given an image of a macro feature, the goal is to determine if it can be used to successfully retrieve the associated iris from the database. </a:t>
                      </a:r>
                    </a:p>
                    <a:p>
                      <a:pPr algn="just"/>
                      <a:endParaRPr lang="en-IN" sz="1350" kern="1200" dirty="0">
                        <a:solidFill>
                          <a:schemeClr val="dk1"/>
                        </a:solidFill>
                        <a:effectLst/>
                        <a:latin typeface="+mn-lt"/>
                        <a:ea typeface="+mn-ea"/>
                        <a:cs typeface="+mn-cs"/>
                      </a:endParaRPr>
                    </a:p>
                    <a:p>
                      <a:pPr algn="just"/>
                      <a:r>
                        <a:rPr lang="en-IN" sz="1350" kern="1200" dirty="0">
                          <a:solidFill>
                            <a:schemeClr val="dk1"/>
                          </a:solidFill>
                          <a:effectLst/>
                          <a:latin typeface="+mn-lt"/>
                          <a:ea typeface="+mn-ea"/>
                          <a:cs typeface="+mn-cs"/>
                        </a:rPr>
                        <a:t>To address this problem, we use features extracted by the Scale-Invariant Feature Transform (SIFT) to represent and match macro-features.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30509412"/>
                  </a:ext>
                </a:extLst>
              </a:tr>
            </a:tbl>
          </a:graphicData>
        </a:graphic>
      </p:graphicFrame>
      <p:sp>
        <p:nvSpPr>
          <p:cNvPr id="7"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263930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Literature survey </a:t>
            </a:r>
          </a:p>
        </p:txBody>
      </p:sp>
      <p:graphicFrame>
        <p:nvGraphicFramePr>
          <p:cNvPr id="18" name="Table 18">
            <a:extLst>
              <a:ext uri="{FF2B5EF4-FFF2-40B4-BE49-F238E27FC236}">
                <a16:creationId xmlns:a16="http://schemas.microsoft.com/office/drawing/2014/main" xmlns="" id="{0E1539EC-8804-4C5B-AA3F-C45585F1DDDF}"/>
              </a:ext>
            </a:extLst>
          </p:cNvPr>
          <p:cNvGraphicFramePr>
            <a:graphicFrameLocks noGrp="1"/>
          </p:cNvGraphicFramePr>
          <p:nvPr>
            <p:ph idx="1"/>
            <p:extLst>
              <p:ext uri="{D42A27DB-BD31-4B8C-83A1-F6EECF244321}">
                <p14:modId xmlns:p14="http://schemas.microsoft.com/office/powerpoint/2010/main" xmlns="" val="3059095112"/>
              </p:ext>
            </p:extLst>
          </p:nvPr>
        </p:nvGraphicFramePr>
        <p:xfrm>
          <a:off x="304800" y="1219200"/>
          <a:ext cx="8458200" cy="33426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714709157"/>
                    </a:ext>
                  </a:extLst>
                </a:gridCol>
                <a:gridCol w="2773680">
                  <a:extLst>
                    <a:ext uri="{9D8B030D-6E8A-4147-A177-3AD203B41FA5}">
                      <a16:colId xmlns:a16="http://schemas.microsoft.com/office/drawing/2014/main" xmlns="" val="355478712"/>
                    </a:ext>
                  </a:extLst>
                </a:gridCol>
                <a:gridCol w="1691640">
                  <a:extLst>
                    <a:ext uri="{9D8B030D-6E8A-4147-A177-3AD203B41FA5}">
                      <a16:colId xmlns:a16="http://schemas.microsoft.com/office/drawing/2014/main" xmlns="" val="2007741577"/>
                    </a:ext>
                  </a:extLst>
                </a:gridCol>
                <a:gridCol w="563880">
                  <a:extLst>
                    <a:ext uri="{9D8B030D-6E8A-4147-A177-3AD203B41FA5}">
                      <a16:colId xmlns:a16="http://schemas.microsoft.com/office/drawing/2014/main" xmlns="" val="2233894768"/>
                    </a:ext>
                  </a:extLst>
                </a:gridCol>
                <a:gridCol w="2819400">
                  <a:extLst>
                    <a:ext uri="{9D8B030D-6E8A-4147-A177-3AD203B41FA5}">
                      <a16:colId xmlns:a16="http://schemas.microsoft.com/office/drawing/2014/main" xmlns="" val="4243505692"/>
                    </a:ext>
                  </a:extLst>
                </a:gridCol>
              </a:tblGrid>
              <a:tr h="370840">
                <a:tc>
                  <a:txBody>
                    <a:bodyPr/>
                    <a:lstStyle/>
                    <a:p>
                      <a:pPr marL="0" indent="0" algn="ctr"/>
                      <a:r>
                        <a:rPr lang="en-US" dirty="0">
                          <a:latin typeface="Times New Roman" panose="02020603050405020304" pitchFamily="18" charset="0"/>
                          <a:cs typeface="Times New Roman" panose="02020603050405020304" pitchFamily="18" charset="0"/>
                        </a:rPr>
                        <a:t>Sl.no</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Proposed work/conclusion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85851708"/>
                  </a:ext>
                </a:extLst>
              </a:tr>
              <a:tr h="370840">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Image </a:t>
                      </a:r>
                      <a:r>
                        <a:rPr lang="en-IN" sz="1350" b="0" kern="1200" dirty="0">
                          <a:solidFill>
                            <a:schemeClr val="dk1"/>
                          </a:solidFill>
                          <a:effectLst/>
                          <a:latin typeface="Times New Roman" panose="02020603050405020304" pitchFamily="18" charset="0"/>
                          <a:ea typeface="+mn-ea"/>
                          <a:cs typeface="Times New Roman" panose="02020603050405020304" pitchFamily="18" charset="0"/>
                        </a:rPr>
                        <a:t>feature extraction for application of biometric identification of iris—A morphological approach</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IN" sz="1350" kern="1200" dirty="0">
                          <a:solidFill>
                            <a:schemeClr val="dk1"/>
                          </a:solidFill>
                          <a:effectLst/>
                          <a:latin typeface="Times New Roman" panose="02020603050405020304" pitchFamily="18" charset="0"/>
                          <a:ea typeface="+mn-ea"/>
                          <a:cs typeface="Times New Roman" panose="02020603050405020304" pitchFamily="18" charset="0"/>
                        </a:rPr>
                        <a:t>J. De Mira and J. Mayer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2003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Algorithms </a:t>
                      </a:r>
                      <a:r>
                        <a:rPr lang="en-IN" sz="1350" kern="1200" dirty="0">
                          <a:solidFill>
                            <a:schemeClr val="dk1"/>
                          </a:solidFill>
                          <a:effectLst/>
                          <a:latin typeface="Times New Roman" panose="02020603050405020304" pitchFamily="18" charset="0"/>
                          <a:ea typeface="+mn-ea"/>
                          <a:cs typeface="Times New Roman" panose="02020603050405020304" pitchFamily="18" charset="0"/>
                        </a:rPr>
                        <a:t>based on morphological operators are developed to segment the iris region from the eye image and also to highlight chosen iris patterns. The extracted features are used to represent and characterize the iris.</a:t>
                      </a:r>
                    </a:p>
                    <a:p>
                      <a:pPr algn="just"/>
                      <a:endParaRPr lang="en-IN" sz="135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IN" sz="1350" kern="1200" dirty="0">
                          <a:solidFill>
                            <a:schemeClr val="dk1"/>
                          </a:solidFill>
                          <a:effectLst/>
                          <a:latin typeface="Times New Roman" panose="02020603050405020304" pitchFamily="18" charset="0"/>
                          <a:ea typeface="+mn-ea"/>
                          <a:cs typeface="Times New Roman" panose="02020603050405020304" pitchFamily="18" charset="0"/>
                        </a:rPr>
                        <a:t> In order to properly extract the desired patterns, an algorithm is proposed to produce skeletons with unique paths among end-points and nodes. The representation obtained by the morphological processing is stored for identification purposes.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30509412"/>
                  </a:ext>
                </a:extLst>
              </a:tr>
            </a:tbl>
          </a:graphicData>
        </a:graphic>
      </p:graphicFrame>
      <p:sp>
        <p:nvSpPr>
          <p:cNvPr id="7"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41612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Literature survey </a:t>
            </a:r>
          </a:p>
        </p:txBody>
      </p:sp>
      <p:graphicFrame>
        <p:nvGraphicFramePr>
          <p:cNvPr id="18" name="Table 18">
            <a:extLst>
              <a:ext uri="{FF2B5EF4-FFF2-40B4-BE49-F238E27FC236}">
                <a16:creationId xmlns:a16="http://schemas.microsoft.com/office/drawing/2014/main" xmlns="" id="{0E1539EC-8804-4C5B-AA3F-C45585F1DDDF}"/>
              </a:ext>
            </a:extLst>
          </p:cNvPr>
          <p:cNvGraphicFramePr>
            <a:graphicFrameLocks noGrp="1"/>
          </p:cNvGraphicFramePr>
          <p:nvPr>
            <p:ph idx="1"/>
            <p:extLst>
              <p:ext uri="{D42A27DB-BD31-4B8C-83A1-F6EECF244321}">
                <p14:modId xmlns:p14="http://schemas.microsoft.com/office/powerpoint/2010/main" xmlns="" val="1855548128"/>
              </p:ext>
            </p:extLst>
          </p:nvPr>
        </p:nvGraphicFramePr>
        <p:xfrm>
          <a:off x="152400" y="1295400"/>
          <a:ext cx="8458200" cy="41656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714709157"/>
                    </a:ext>
                  </a:extLst>
                </a:gridCol>
                <a:gridCol w="2773680">
                  <a:extLst>
                    <a:ext uri="{9D8B030D-6E8A-4147-A177-3AD203B41FA5}">
                      <a16:colId xmlns:a16="http://schemas.microsoft.com/office/drawing/2014/main" xmlns="" val="355478712"/>
                    </a:ext>
                  </a:extLst>
                </a:gridCol>
                <a:gridCol w="1691640">
                  <a:extLst>
                    <a:ext uri="{9D8B030D-6E8A-4147-A177-3AD203B41FA5}">
                      <a16:colId xmlns:a16="http://schemas.microsoft.com/office/drawing/2014/main" xmlns="" val="2007741577"/>
                    </a:ext>
                  </a:extLst>
                </a:gridCol>
                <a:gridCol w="563880">
                  <a:extLst>
                    <a:ext uri="{9D8B030D-6E8A-4147-A177-3AD203B41FA5}">
                      <a16:colId xmlns:a16="http://schemas.microsoft.com/office/drawing/2014/main" xmlns="" val="2233894768"/>
                    </a:ext>
                  </a:extLst>
                </a:gridCol>
                <a:gridCol w="2819400">
                  <a:extLst>
                    <a:ext uri="{9D8B030D-6E8A-4147-A177-3AD203B41FA5}">
                      <a16:colId xmlns:a16="http://schemas.microsoft.com/office/drawing/2014/main" xmlns="" val="4243505692"/>
                    </a:ext>
                  </a:extLst>
                </a:gridCol>
              </a:tblGrid>
              <a:tr h="370840">
                <a:tc>
                  <a:txBody>
                    <a:bodyPr/>
                    <a:lstStyle/>
                    <a:p>
                      <a:pPr marL="0" indent="0" algn="ctr"/>
                      <a:r>
                        <a:rPr lang="en-US" dirty="0">
                          <a:latin typeface="Times New Roman" panose="02020603050405020304" pitchFamily="18" charset="0"/>
                          <a:cs typeface="Times New Roman" panose="02020603050405020304" pitchFamily="18" charset="0"/>
                        </a:rPr>
                        <a:t>Sl.no</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Proposed work/conclusion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85851708"/>
                  </a:ext>
                </a:extLst>
              </a:tr>
              <a:tr h="370840">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350" b="0" kern="1200" dirty="0">
                          <a:solidFill>
                            <a:schemeClr val="dk1"/>
                          </a:solidFill>
                          <a:effectLst/>
                          <a:latin typeface="Times New Roman" panose="02020603050405020304" pitchFamily="18" charset="0"/>
                          <a:ea typeface="+mn-ea"/>
                          <a:cs typeface="Times New Roman" panose="02020603050405020304" pitchFamily="18" charset="0"/>
                        </a:rPr>
                        <a:t>A visually interpretable iris recognition system with crypt features</a:t>
                      </a:r>
                      <a:endParaRPr lang="en-IN" b="0" dirty="0">
                        <a:latin typeface="Times New Roman" panose="02020603050405020304" pitchFamily="18" charset="0"/>
                        <a:cs typeface="Times New Roman" panose="02020603050405020304" pitchFamily="18" charset="0"/>
                      </a:endParaRPr>
                    </a:p>
                  </a:txBody>
                  <a:tcPr/>
                </a:tc>
                <a:tc>
                  <a:txBody>
                    <a:bodyPr/>
                    <a:lstStyle/>
                    <a:p>
                      <a:pPr algn="just"/>
                      <a:r>
                        <a:rPr lang="en-IN" sz="1350" kern="1200" dirty="0">
                          <a:solidFill>
                            <a:schemeClr val="dk1"/>
                          </a:solidFill>
                          <a:effectLst/>
                          <a:latin typeface="Times New Roman" panose="02020603050405020304" pitchFamily="18" charset="0"/>
                          <a:ea typeface="+mn-ea"/>
                          <a:cs typeface="Times New Roman" panose="02020603050405020304" pitchFamily="18" charset="0"/>
                        </a:rPr>
                        <a:t>F. Shen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2014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1350" kern="1200" dirty="0">
                          <a:solidFill>
                            <a:schemeClr val="dk1"/>
                          </a:solidFill>
                          <a:effectLst/>
                          <a:latin typeface="Times New Roman" panose="02020603050405020304" pitchFamily="18" charset="0"/>
                          <a:ea typeface="+mn-ea"/>
                          <a:cs typeface="Times New Roman" panose="02020603050405020304" pitchFamily="18" charset="0"/>
                        </a:rPr>
                        <a:t>This dissertation proposes a novel iris recognition technique that determines a human’s identity based on the crypt, a visible feature on the iris. The major motivation is to aid the law enforcement applications that require human judgment in the process. The crypt is a visible feature that is relatively stable and easy for human eyes to rely on for iris recognition tasks. To verify the human-in-the-loop system design, we conducted two human-subject experiments to evaluate human perception of crypt features. The results support the applicability of using crypt features for semi-automatic iris recognition.</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30509412"/>
                  </a:ext>
                </a:extLst>
              </a:tr>
            </a:tbl>
          </a:graphicData>
        </a:graphic>
      </p:graphicFrame>
      <p:sp>
        <p:nvSpPr>
          <p:cNvPr id="7"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3399243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12422" y="1828800"/>
            <a:ext cx="8426777" cy="1905000"/>
          </a:xfrm>
        </p:spPr>
        <p:txBody>
          <a:bodyPr>
            <a:normAutofit lnSpcReduction="10000"/>
          </a:bodyPr>
          <a:lstStyle/>
          <a:p>
            <a:pPr marL="358775" indent="-358775" algn="just">
              <a:lnSpc>
                <a:spcPct val="150000"/>
              </a:lnSpc>
            </a:pPr>
            <a:r>
              <a:rPr lang="en-US" sz="2400" dirty="0">
                <a:latin typeface="Times New Roman" panose="02020603050405020304" pitchFamily="18" charset="0"/>
                <a:cs typeface="Times New Roman" panose="02020603050405020304" pitchFamily="18" charset="0"/>
              </a:rPr>
              <a:t>Input image through the webcam and the camera.</a:t>
            </a:r>
          </a:p>
          <a:p>
            <a:pPr marL="358775" indent="-358775" algn="just">
              <a:lnSpc>
                <a:spcPct val="150000"/>
              </a:lnSpc>
            </a:pPr>
            <a:r>
              <a:rPr lang="en-US" sz="2400" dirty="0">
                <a:latin typeface="Times New Roman" panose="02020603050405020304" pitchFamily="18" charset="0"/>
                <a:cs typeface="Times New Roman" panose="02020603050405020304" pitchFamily="18" charset="0"/>
              </a:rPr>
              <a:t>Matlab tool.</a:t>
            </a:r>
          </a:p>
          <a:p>
            <a:pPr marL="358775" indent="-358775" algn="just">
              <a:lnSpc>
                <a:spcPct val="150000"/>
              </a:lnSpc>
            </a:pPr>
            <a:r>
              <a:rPr lang="en-US" sz="2400" dirty="0">
                <a:latin typeface="Times New Roman" panose="02020603050405020304" pitchFamily="18" charset="0"/>
                <a:cs typeface="Times New Roman" panose="02020603050405020304" pitchFamily="18" charset="0"/>
              </a:rPr>
              <a:t>A Laptop.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Technology used </a:t>
            </a:r>
          </a:p>
        </p:txBody>
      </p:sp>
      <p:sp>
        <p:nvSpPr>
          <p:cNvPr id="7"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84676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600200"/>
            <a:ext cx="8458200" cy="3101090"/>
          </a:xfrm>
        </p:spPr>
        <p:txBody>
          <a:bodyPr>
            <a:normAutofit/>
          </a:bodyPr>
          <a:lstStyle/>
          <a:p>
            <a:pPr marL="358775" indent="-358775" algn="just">
              <a:lnSpc>
                <a:spcPct val="150000"/>
              </a:lnSpc>
            </a:pPr>
            <a:r>
              <a:rPr lang="en-US" sz="2200" dirty="0">
                <a:latin typeface="Times New Roman" panose="02020603050405020304" pitchFamily="18" charset="0"/>
                <a:cs typeface="Times New Roman" panose="02020603050405020304" pitchFamily="18" charset="0"/>
              </a:rPr>
              <a:t>Digital image processing using matlab – Gonzaloz , Woods and Edding – Rs 549/-</a:t>
            </a:r>
          </a:p>
          <a:p>
            <a:pPr marL="358775" indent="-358775" algn="just">
              <a:lnSpc>
                <a:spcPct val="150000"/>
              </a:lnSpc>
            </a:pPr>
            <a:r>
              <a:rPr lang="en-US" sz="2200" dirty="0">
                <a:latin typeface="Times New Roman" panose="02020603050405020304" pitchFamily="18" charset="0"/>
                <a:cs typeface="Times New Roman" panose="02020603050405020304" pitchFamily="18" charset="0"/>
              </a:rPr>
              <a:t>Data set connection- Rs 2500/-</a:t>
            </a:r>
          </a:p>
          <a:p>
            <a:pPr marL="358775" indent="-358775" algn="just">
              <a:lnSpc>
                <a:spcPct val="150000"/>
              </a:lnSpc>
            </a:pPr>
            <a:r>
              <a:rPr lang="en-US" sz="2200" dirty="0">
                <a:latin typeface="Times New Roman" panose="02020603050405020304" pitchFamily="18" charset="0"/>
                <a:cs typeface="Times New Roman" panose="02020603050405020304" pitchFamily="18" charset="0"/>
              </a:rPr>
              <a:t>Reports – Rs 2000/-</a:t>
            </a:r>
          </a:p>
          <a:p>
            <a:pPr marL="358775" indent="-358775" algn="just">
              <a:lnSpc>
                <a:spcPct val="150000"/>
              </a:lnSpc>
            </a:pPr>
            <a:r>
              <a:rPr lang="en-US" sz="2200" dirty="0">
                <a:latin typeface="Times New Roman" panose="02020603050405020304" pitchFamily="18" charset="0"/>
                <a:cs typeface="Times New Roman" panose="02020603050405020304" pitchFamily="18" charset="0"/>
              </a:rPr>
              <a:t>Miscellaneous – Rs 1000/-</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Budget in detail  </a:t>
            </a:r>
          </a:p>
        </p:txBody>
      </p:sp>
      <p:sp>
        <p:nvSpPr>
          <p:cNvPr id="7"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1900574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References </a:t>
            </a:r>
          </a:p>
        </p:txBody>
      </p:sp>
      <p:sp>
        <p:nvSpPr>
          <p:cNvPr id="7" name="Content Placeholder 6">
            <a:extLst>
              <a:ext uri="{FF2B5EF4-FFF2-40B4-BE49-F238E27FC236}">
                <a16:creationId xmlns:a16="http://schemas.microsoft.com/office/drawing/2014/main" xmlns="" id="{587A638E-D1A1-4B82-9E11-4F18B5F5BAC7}"/>
              </a:ext>
            </a:extLst>
          </p:cNvPr>
          <p:cNvSpPr>
            <a:spLocks noGrp="1"/>
          </p:cNvSpPr>
          <p:nvPr>
            <p:ph idx="1"/>
          </p:nvPr>
        </p:nvSpPr>
        <p:spPr>
          <a:xfrm>
            <a:off x="381000" y="1219200"/>
            <a:ext cx="8458200" cy="4957763"/>
          </a:xfrm>
        </p:spPr>
        <p:txBody>
          <a:bodyPr>
            <a:normAutofit fontScale="85000" lnSpcReduction="20000"/>
          </a:bodyPr>
          <a:lstStyle/>
          <a:p>
            <a:pPr marL="358775" indent="-358775" algn="just"/>
            <a:r>
              <a:rPr lang="en-IN" dirty="0"/>
              <a:t>[1] J. Daugman, “How iris recognition works,” </a:t>
            </a:r>
            <a:r>
              <a:rPr lang="en-IN" i="1" dirty="0"/>
              <a:t>IEEE Trans. Circuits Syst.Video Technol.</a:t>
            </a:r>
            <a:r>
              <a:rPr lang="en-IN" dirty="0"/>
              <a:t>, vol. 14, no. 1, pp. 21–30, Jan. 2004. </a:t>
            </a:r>
            <a:endParaRPr lang="en-IN" dirty="0">
              <a:latin typeface="Times New Roman" panose="02020603050405020304" pitchFamily="18" charset="0"/>
              <a:cs typeface="Times New Roman" panose="02020603050405020304" pitchFamily="18" charset="0"/>
            </a:endParaRPr>
          </a:p>
          <a:p>
            <a:pPr marL="358775" indent="-358775" algn="just"/>
            <a:r>
              <a:rPr lang="en-IN" dirty="0"/>
              <a:t>[2] J. Daugman, “Probing the uniqueness and randomness of IrisCodes:Results from 200 billion iris pair </a:t>
            </a:r>
            <a:r>
              <a:rPr lang="en-IN" sz="2200" dirty="0">
                <a:latin typeface="Times New Roman" panose="02020603050405020304" pitchFamily="18" charset="0"/>
                <a:cs typeface="Times New Roman" panose="02020603050405020304" pitchFamily="18" charset="0"/>
              </a:rPr>
              <a:t>comparisons</a:t>
            </a:r>
            <a:r>
              <a:rPr lang="en-IN" dirty="0"/>
              <a:t>,” </a:t>
            </a:r>
            <a:r>
              <a:rPr lang="en-IN" i="1" dirty="0"/>
              <a:t>Proc. IEEE</a:t>
            </a:r>
            <a:r>
              <a:rPr lang="en-IN" dirty="0"/>
              <a:t>, vol. 94,no. 11, pp. 1927–1935, Nov. 2006.</a:t>
            </a:r>
          </a:p>
          <a:p>
            <a:pPr marL="358775" indent="-358775" algn="just"/>
            <a:r>
              <a:rPr lang="en-IN" dirty="0"/>
              <a:t>[3] </a:t>
            </a:r>
            <a:r>
              <a:rPr lang="en-IN" i="1" dirty="0"/>
              <a:t>Unique Identification Authority of India</a:t>
            </a:r>
            <a:r>
              <a:rPr lang="en-IN" dirty="0"/>
              <a:t>. [Online].</a:t>
            </a:r>
            <a:r>
              <a:rPr lang="en-IN" sz="2600" dirty="0">
                <a:latin typeface="Times New Roman" panose="02020603050405020304" pitchFamily="18" charset="0"/>
                <a:cs typeface="Times New Roman" panose="02020603050405020304" pitchFamily="18" charset="0"/>
              </a:rPr>
              <a:t> </a:t>
            </a:r>
            <a:r>
              <a:rPr lang="en-IN" dirty="0"/>
              <a:t>Available:http://uidai.gov.in, accessed Nov. 1, 2015.</a:t>
            </a:r>
          </a:p>
          <a:p>
            <a:pPr marL="358775" indent="-358775" algn="just"/>
            <a:r>
              <a:rPr lang="en-IN" dirty="0"/>
              <a:t>[4] K. R. Nobel, “The state of the art in algorithms, fast</a:t>
            </a:r>
            <a:r>
              <a:rPr lang="en-IN" dirty="0">
                <a:latin typeface="Times New Roman" panose="02020603050405020304" pitchFamily="18" charset="0"/>
                <a:cs typeface="Times New Roman" panose="02020603050405020304" pitchFamily="18" charset="0"/>
              </a:rPr>
              <a:t> </a:t>
            </a:r>
            <a:r>
              <a:rPr lang="en-IN" dirty="0"/>
              <a:t>identificationsolutions and forensic applications,” MorphoTrust USA,Billerica, MA, USA, Tech. Rep., Jan. 2013. [Online]. Available:http://www.planetbiometrics.com/article-details/i/1446/.</a:t>
            </a:r>
          </a:p>
          <a:p>
            <a:pPr marL="358775" indent="-358775"/>
            <a:r>
              <a:rPr lang="en-IN" dirty="0"/>
              <a:t>[5] P. E. Peterson </a:t>
            </a:r>
            <a:r>
              <a:rPr lang="en-IN" i="1" dirty="0"/>
              <a:t>et al.</a:t>
            </a:r>
            <a:r>
              <a:rPr lang="en-IN" dirty="0"/>
              <a:t>, “Latent prints: A perspective on the state of thescience,” </a:t>
            </a:r>
            <a:r>
              <a:rPr lang="en-IN" i="1" dirty="0"/>
              <a:t>Forensic Sci. Commun.</a:t>
            </a:r>
            <a:r>
              <a:rPr lang="en-IN" dirty="0"/>
              <a:t>, vol. 11, no. 4, pp. 1–9, 2009.</a:t>
            </a:r>
          </a:p>
          <a:p>
            <a:pPr marL="358775" indent="-358775"/>
            <a:r>
              <a:rPr lang="en-IN" dirty="0"/>
              <a:t>[6] C. Champod, “Edmond Locard—Numerical standards and ‘probable’ identifications,” </a:t>
            </a:r>
            <a:r>
              <a:rPr lang="en-IN" i="1" dirty="0"/>
              <a:t>J. Forensic Identificat.</a:t>
            </a:r>
            <a:r>
              <a:rPr lang="en-IN" dirty="0"/>
              <a:t>, vol. 45, no. 2, pp. 136–163,1995.</a:t>
            </a:r>
          </a:p>
          <a:p>
            <a:pPr marL="358775" indent="-358775"/>
            <a:r>
              <a:rPr lang="en-IN" dirty="0"/>
              <a:t>[7] K. McGinn, S. Tarin, and K. W. Bowyer, “Identity verification usingiris images: Performance of human examiners,” in </a:t>
            </a:r>
            <a:r>
              <a:rPr lang="en-IN" i="1" dirty="0"/>
              <a:t>Proc. IEEE 6</a:t>
            </a:r>
            <a:r>
              <a:rPr lang="en-IN" i="1" baseline="30000" dirty="0"/>
              <a:t>th</a:t>
            </a:r>
            <a:r>
              <a:rPr lang="en-IN" i="1" dirty="0"/>
              <a:t>Int. Conf. Biometrics, Theory, Appl., Syst. (BTAS)</a:t>
            </a:r>
            <a:r>
              <a:rPr lang="en-IN" dirty="0"/>
              <a:t>, Sep./Oct. 2013,pp. 1–6. </a:t>
            </a:r>
          </a:p>
          <a:p>
            <a:pPr marL="358775" indent="-358775"/>
            <a:r>
              <a:rPr lang="en-IN" dirty="0"/>
              <a:t>[8] H. Proenca, “Iris recognition: On the segmentation of degraded imagesacquired in the visible wavelength,” </a:t>
            </a:r>
            <a:r>
              <a:rPr lang="en-IN" i="1" dirty="0"/>
              <a:t>IEEE Trans. Pattern Anal. Mach.Intell.</a:t>
            </a:r>
            <a:r>
              <a:rPr lang="en-IN" dirty="0"/>
              <a:t>, vol. 32, no. 8, pp. 1502–1516, Aug. 2010.</a:t>
            </a:r>
          </a:p>
        </p:txBody>
      </p:sp>
      <p:sp>
        <p:nvSpPr>
          <p:cNvPr id="8"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318231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References </a:t>
            </a:r>
          </a:p>
        </p:txBody>
      </p:sp>
      <p:sp>
        <p:nvSpPr>
          <p:cNvPr id="5" name="Content Placeholder 4">
            <a:extLst>
              <a:ext uri="{FF2B5EF4-FFF2-40B4-BE49-F238E27FC236}">
                <a16:creationId xmlns:a16="http://schemas.microsoft.com/office/drawing/2014/main" xmlns="" id="{9503864B-6132-492E-AED9-9BBC8E29A8AD}"/>
              </a:ext>
            </a:extLst>
          </p:cNvPr>
          <p:cNvSpPr>
            <a:spLocks noGrp="1"/>
          </p:cNvSpPr>
          <p:nvPr>
            <p:ph idx="1"/>
          </p:nvPr>
        </p:nvSpPr>
        <p:spPr>
          <a:xfrm>
            <a:off x="304800" y="1219200"/>
            <a:ext cx="8534400" cy="5137151"/>
          </a:xfrm>
        </p:spPr>
        <p:txBody>
          <a:bodyPr>
            <a:normAutofit/>
          </a:bodyPr>
          <a:lstStyle/>
          <a:p>
            <a:pPr marL="358775" indent="-358775" algn="just"/>
            <a:r>
              <a:rPr lang="en-IN" sz="1800" dirty="0"/>
              <a:t>[9] H. Proenca, S. Filipe, R. Santos, J. Oliveira, and L. A. Alexandre, “TheUBIRIS.v2: A database of visible wavelength iris images captured onthe-move and at-a-distance,” </a:t>
            </a:r>
            <a:r>
              <a:rPr lang="en-IN" sz="1800" i="1" dirty="0"/>
              <a:t>IEEE Trans. Pattern Anal. Mach</a:t>
            </a:r>
            <a:r>
              <a:rPr lang="en-IN" sz="1800" i="1" dirty="0" smtClean="0"/>
              <a:t>.</a:t>
            </a:r>
            <a:r>
              <a:rPr lang="en-IN" sz="1800" dirty="0" smtClean="0"/>
              <a:t>. </a:t>
            </a:r>
            <a:r>
              <a:rPr lang="en-IN" sz="1800" dirty="0"/>
              <a:t>32, no. 8, pp. </a:t>
            </a:r>
            <a:r>
              <a:rPr lang="en-IN" sz="1800" dirty="0" smtClean="0"/>
              <a:t>15</a:t>
            </a:r>
            <a:r>
              <a:rPr lang="en-IN" sz="1800" i="1" dirty="0" smtClean="0"/>
              <a:t>Intell.</a:t>
            </a:r>
            <a:r>
              <a:rPr lang="en-IN" sz="1800" dirty="0" smtClean="0"/>
              <a:t>,vol29–1535</a:t>
            </a:r>
            <a:r>
              <a:rPr lang="en-IN" sz="1800" dirty="0"/>
              <a:t>, Aug. 2010.</a:t>
            </a:r>
          </a:p>
          <a:p>
            <a:pPr marL="358775" indent="-358775" algn="just"/>
            <a:r>
              <a:rPr lang="en-IN" sz="1800" dirty="0"/>
              <a:t>[10] Z. Sun, L. Wang, and T. Tan, “Ordinal feature selection for iris andpalmprint </a:t>
            </a:r>
            <a:r>
              <a:rPr lang="en-IN" sz="1800" dirty="0">
                <a:latin typeface="Times New Roman" panose="02020603050405020304" pitchFamily="18" charset="0"/>
                <a:cs typeface="Times New Roman" panose="02020603050405020304" pitchFamily="18" charset="0"/>
              </a:rPr>
              <a:t>recognition</a:t>
            </a:r>
            <a:r>
              <a:rPr lang="en-IN" sz="1800" dirty="0"/>
              <a:t>,” </a:t>
            </a:r>
            <a:r>
              <a:rPr lang="en-IN" sz="1800" i="1" dirty="0"/>
              <a:t>IEEE Trans. Image Process.</a:t>
            </a:r>
            <a:r>
              <a:rPr lang="en-IN" sz="1800" dirty="0"/>
              <a:t>, vol. 23, no. 9,pp. 3922–3934, Sep. 2014.</a:t>
            </a:r>
          </a:p>
          <a:p>
            <a:pPr marL="358775" indent="-358775" algn="just"/>
            <a:r>
              <a:rPr lang="en-IN" sz="1800" dirty="0"/>
              <a:t>[11] M. S. Sunder and A. Ross, “Iris image retrieval based onmacro-features,” in </a:t>
            </a:r>
            <a:r>
              <a:rPr lang="en-IN" sz="1800" i="1" dirty="0"/>
              <a:t>Proc. 20th Int. Conf. Pattern Recognit.</a:t>
            </a:r>
            <a:r>
              <a:rPr lang="en-IN" sz="1800" dirty="0"/>
              <a:t>, 2010,pp. 1318–1321.</a:t>
            </a:r>
          </a:p>
          <a:p>
            <a:pPr marL="358775" indent="-358775" algn="just"/>
            <a:r>
              <a:rPr lang="en-IN" sz="1800" dirty="0"/>
              <a:t>[12] J. De Mira and J. Mayer, “Image feature extraction for applicationof biometric identification of iris—A morphological approach,”in </a:t>
            </a:r>
            <a:r>
              <a:rPr lang="en-IN" sz="1800" i="1" dirty="0"/>
              <a:t>Proc. Brazilian Symp. Comput.Graph. Image Process.</a:t>
            </a:r>
            <a:r>
              <a:rPr lang="en-IN" sz="1800" dirty="0"/>
              <a:t>, 2003,pp. 391–398. </a:t>
            </a:r>
          </a:p>
          <a:p>
            <a:pPr marL="358775" indent="-358775" algn="just"/>
            <a:r>
              <a:rPr lang="en-IN" sz="1800" dirty="0"/>
              <a:t>[13] F. Shen, “A visually interpretable iris recognition system with crypt features,”Ph.D. dissertation, Dept. Comput. Sci. Eng., Univ. Notre Dame,Notre Dame, IN, USA, 2014.</a:t>
            </a:r>
          </a:p>
          <a:p>
            <a:pPr marL="358775" indent="-358775" algn="just"/>
            <a:r>
              <a:rPr lang="en-IN" sz="1800" dirty="0"/>
              <a:t>[14] F. Shen and P. J. Flynn, “Using crypts as iris minutiae,” </a:t>
            </a:r>
            <a:r>
              <a:rPr lang="en-IN" sz="1800" i="1" dirty="0"/>
              <a:t>Proc. SPIE</a:t>
            </a:r>
            <a:r>
              <a:rPr lang="en-IN" sz="1800" dirty="0"/>
              <a:t>,vol. 8712, p. 87120B, May 2013. </a:t>
            </a:r>
          </a:p>
          <a:p>
            <a:pPr marL="358775" indent="-358775" algn="just"/>
            <a:r>
              <a:rPr lang="en-IN" sz="1800" dirty="0"/>
              <a:t>[15] F. Shen and P. J. Flynn, “Iris matching by crypts and anti-crypts,” in</a:t>
            </a:r>
            <a:r>
              <a:rPr lang="en-IN" sz="1800" i="1" dirty="0"/>
              <a:t>Proc. IEEE Conf. Technol. Homeland Secur.</a:t>
            </a:r>
            <a:r>
              <a:rPr lang="en-IN" sz="1800" dirty="0"/>
              <a:t>, Nov. 2012, pp. 208–213.</a:t>
            </a:r>
          </a:p>
          <a:p>
            <a:pPr marL="0" indent="0" algn="just">
              <a:buNone/>
            </a:pPr>
            <a:endParaRPr lang="en-IN" sz="1800" dirty="0"/>
          </a:p>
        </p:txBody>
      </p:sp>
      <p:sp>
        <p:nvSpPr>
          <p:cNvPr id="7"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401979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References </a:t>
            </a:r>
          </a:p>
        </p:txBody>
      </p:sp>
      <p:sp>
        <p:nvSpPr>
          <p:cNvPr id="5" name="Content Placeholder 4">
            <a:extLst>
              <a:ext uri="{FF2B5EF4-FFF2-40B4-BE49-F238E27FC236}">
                <a16:creationId xmlns:a16="http://schemas.microsoft.com/office/drawing/2014/main" xmlns="" id="{9503864B-6132-492E-AED9-9BBC8E29A8AD}"/>
              </a:ext>
            </a:extLst>
          </p:cNvPr>
          <p:cNvSpPr>
            <a:spLocks noGrp="1"/>
          </p:cNvSpPr>
          <p:nvPr>
            <p:ph idx="1"/>
          </p:nvPr>
        </p:nvSpPr>
        <p:spPr>
          <a:xfrm>
            <a:off x="381000" y="1219200"/>
            <a:ext cx="8458200" cy="5137151"/>
          </a:xfrm>
        </p:spPr>
        <p:txBody>
          <a:bodyPr>
            <a:normAutofit fontScale="92500" lnSpcReduction="10000"/>
          </a:bodyPr>
          <a:lstStyle/>
          <a:p>
            <a:pPr marL="358775" indent="-358775"/>
            <a:r>
              <a:rPr lang="en-IN" sz="1800" dirty="0"/>
              <a:t>[16] F. Shen and P. J. Flynn, “Are iris crypts useful in identity recognition?”in </a:t>
            </a:r>
            <a:r>
              <a:rPr lang="en-IN" sz="1800" i="1" dirty="0"/>
              <a:t>Proc. IEEE 6th Int. Conf. Biometrics, Theory, Appl., Syst.</a:t>
            </a:r>
            <a:r>
              <a:rPr lang="en-IN" sz="1800" dirty="0"/>
              <a:t>,Sep./Oct. 2013, pp. 1–6.</a:t>
            </a:r>
          </a:p>
          <a:p>
            <a:pPr marL="358775" indent="-358775" algn="just"/>
            <a:r>
              <a:rPr lang="en-IN" sz="1800" dirty="0"/>
              <a:t>[17] F. Shen and P. J. Flynn, “Iris crypts: Multi-scale detection and shapebasedmatching,” in </a:t>
            </a:r>
            <a:r>
              <a:rPr lang="en-IN" sz="1800" i="1" dirty="0"/>
              <a:t>Proc. IEEE Winter Conf. Appl. Comput. Vis.</a:t>
            </a:r>
            <a:r>
              <a:rPr lang="en-IN" sz="1800" dirty="0"/>
              <a:t>,Mar. 2014, pp. 977–983.= </a:t>
            </a:r>
          </a:p>
          <a:p>
            <a:pPr marL="358775" indent="-358775" algn="just"/>
            <a:r>
              <a:rPr lang="en-IN" sz="1800" dirty="0"/>
              <a:t>[18] J. Chen, C. W. Harvey, M. S. Alber, and D. Z. Chen, “A matchingmodel based on earth mover’s distance for tracking Myxococcusxanthus,”in </a:t>
            </a:r>
            <a:r>
              <a:rPr lang="en-IN" sz="1800" i="1" dirty="0"/>
              <a:t>Proc. Med. Image Comput. Comput.-Assist. Intervent.</a:t>
            </a:r>
            <a:r>
              <a:rPr lang="en-IN" sz="1800" dirty="0"/>
              <a:t>, 2014,pp. 113–120. </a:t>
            </a:r>
          </a:p>
          <a:p>
            <a:pPr marL="358775" indent="-358775" algn="just"/>
            <a:r>
              <a:rPr lang="en-IN" sz="1800" dirty="0"/>
              <a:t>[19] J. Chen, F. Shen, D. Z. Chen, and P. J. Flynn, “Iris recognition based onhuman-interpretable features,” in </a:t>
            </a:r>
            <a:r>
              <a:rPr lang="en-IN" sz="1800" i="1" dirty="0"/>
              <a:t>Proc. IEEE Int. Conf. Identity, Secur.Behavior Anal. (ISBA)</a:t>
            </a:r>
            <a:r>
              <a:rPr lang="en-IN" sz="1800" dirty="0"/>
              <a:t>, Mar. 2015, pp. 1–6.</a:t>
            </a:r>
          </a:p>
          <a:p>
            <a:pPr marL="358775" indent="-358775" algn="just"/>
            <a:r>
              <a:rPr lang="en-IN" sz="1900" dirty="0"/>
              <a:t>[20] P. J. Phillips, K. W. Bowyer, P. J. Flynn, X. Liu, and W. T. Scruggs, “Theiris challenge evaluation 2005,” in </a:t>
            </a:r>
            <a:r>
              <a:rPr lang="en-IN" sz="1900" i="1" dirty="0"/>
              <a:t>Proc. 2nd IEEE Int. Conf. Biometrics,Theory, Appl., Syst.</a:t>
            </a:r>
            <a:r>
              <a:rPr lang="en-IN" sz="1900" dirty="0"/>
              <a:t>, Sep./Oct. 2008, pp. 1–8. </a:t>
            </a:r>
          </a:p>
          <a:p>
            <a:pPr marL="358775" indent="-358775" algn="just"/>
            <a:r>
              <a:rPr lang="en-IN" sz="1900" dirty="0"/>
              <a:t>[21] </a:t>
            </a:r>
            <a:r>
              <a:rPr lang="en-IN" sz="1900" i="1" dirty="0"/>
              <a:t>CASIA Iris Image Database</a:t>
            </a:r>
            <a:r>
              <a:rPr lang="en-IN" sz="1900" dirty="0"/>
              <a:t>. [Online]. Available: http://biometrics.idealtest.org/, accessed Nov. 14, 2015. </a:t>
            </a:r>
          </a:p>
          <a:p>
            <a:pPr marL="358775" indent="-358775" algn="just"/>
            <a:r>
              <a:rPr lang="en-IN" sz="1900" dirty="0"/>
              <a:t>[22] Y. Rubner, C. Tomasi, and L. J. Guibas, “A metric for distributions withapplications to image databases,” in </a:t>
            </a:r>
            <a:r>
              <a:rPr lang="en-IN" sz="1900" i="1" dirty="0"/>
              <a:t>Proc. IEEE 6th Int. Conf. Comput.Vis.</a:t>
            </a:r>
            <a:r>
              <a:rPr lang="en-IN" sz="1900" dirty="0"/>
              <a:t>, Jan. 1998, pp. 59–66. </a:t>
            </a:r>
          </a:p>
          <a:p>
            <a:pPr marL="358775" indent="-358775" algn="just"/>
            <a:r>
              <a:rPr lang="en-IN" sz="1900" dirty="0"/>
              <a:t>[23] F. S. Hillier and G. J. Lieberman, </a:t>
            </a:r>
            <a:r>
              <a:rPr lang="en-IN" sz="1900" i="1" dirty="0"/>
              <a:t>Introduction to Operations Research</a:t>
            </a:r>
            <a:r>
              <a:rPr lang="en-IN" sz="1900" dirty="0"/>
              <a:t>,7th ed. New York, NY, USA: McGraw-Hill, 2001.</a:t>
            </a:r>
          </a:p>
          <a:p>
            <a:pPr marL="358775" indent="-358775" algn="just"/>
            <a:endParaRPr lang="en-IN" sz="1800" dirty="0"/>
          </a:p>
          <a:p>
            <a:endParaRPr lang="en-IN" sz="1800" dirty="0"/>
          </a:p>
        </p:txBody>
      </p:sp>
      <p:sp>
        <p:nvSpPr>
          <p:cNvPr id="7"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549601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3600" dirty="0"/>
          </a:p>
        </p:txBody>
      </p:sp>
      <p:sp>
        <p:nvSpPr>
          <p:cNvPr id="5" name="Content Placeholder 4">
            <a:extLst>
              <a:ext uri="{FF2B5EF4-FFF2-40B4-BE49-F238E27FC236}">
                <a16:creationId xmlns:a16="http://schemas.microsoft.com/office/drawing/2014/main" xmlns="" id="{9503864B-6132-492E-AED9-9BBC8E29A8AD}"/>
              </a:ext>
            </a:extLst>
          </p:cNvPr>
          <p:cNvSpPr>
            <a:spLocks noGrp="1"/>
          </p:cNvSpPr>
          <p:nvPr>
            <p:ph idx="1"/>
          </p:nvPr>
        </p:nvSpPr>
        <p:spPr>
          <a:xfrm>
            <a:off x="685800" y="1219200"/>
            <a:ext cx="7886700" cy="5137151"/>
          </a:xfrm>
        </p:spPr>
        <p:txBody>
          <a:bodyPr>
            <a:normAutofit/>
          </a:bodyPr>
          <a:lstStyle/>
          <a:p>
            <a:pPr marL="0" indent="0" algn="ctr">
              <a:buNone/>
            </a:pPr>
            <a:endParaRPr lang="en-IN" sz="6600" dirty="0">
              <a:latin typeface="Times New Roman" panose="02020603050405020304" pitchFamily="18" charset="0"/>
              <a:cs typeface="Times New Roman" panose="02020603050405020304" pitchFamily="18" charset="0"/>
            </a:endParaRPr>
          </a:p>
          <a:p>
            <a:pPr marL="0" indent="0">
              <a:buNone/>
            </a:pPr>
            <a:endParaRPr lang="en-IN" sz="6600" dirty="0">
              <a:latin typeface="Times New Roman" panose="02020603050405020304" pitchFamily="18" charset="0"/>
              <a:cs typeface="Times New Roman" panose="02020603050405020304" pitchFamily="18" charset="0"/>
            </a:endParaRPr>
          </a:p>
          <a:p>
            <a:pPr marL="0" indent="0">
              <a:buNone/>
            </a:pPr>
            <a:r>
              <a:rPr lang="en-IN" sz="6600" dirty="0">
                <a:latin typeface="Times New Roman" panose="02020603050405020304" pitchFamily="18" charset="0"/>
                <a:cs typeface="Times New Roman" panose="02020603050405020304" pitchFamily="18" charset="0"/>
              </a:rPr>
              <a:t>		Thank You…</a:t>
            </a:r>
          </a:p>
        </p:txBody>
      </p:sp>
      <p:sp>
        <p:nvSpPr>
          <p:cNvPr id="7"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73997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1320081"/>
            <a:ext cx="8839200" cy="5029200"/>
          </a:xfrm>
        </p:spPr>
        <p:txBody>
          <a:bodyPr>
            <a:normAutofit/>
          </a:bodyPr>
          <a:lstStyle/>
          <a:p>
            <a:pPr marL="514350" indent="-514350">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Introduction</a:t>
            </a:r>
          </a:p>
          <a:p>
            <a:pPr marL="514350" indent="-514350">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Area and Problem statement </a:t>
            </a:r>
          </a:p>
          <a:p>
            <a:pPr marL="514350" indent="-514350">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Objective</a:t>
            </a:r>
          </a:p>
          <a:p>
            <a:pPr marL="514350" indent="-514350">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Benefits to the society/Organization ..</a:t>
            </a:r>
            <a:r>
              <a:rPr lang="en-US" sz="2800" dirty="0" err="1">
                <a:latin typeface="Times New Roman" panose="02020603050405020304" pitchFamily="18" charset="0"/>
                <a:cs typeface="Times New Roman" panose="02020603050405020304" pitchFamily="18" charset="0"/>
              </a:rPr>
              <a:t>etc</a:t>
            </a:r>
            <a:endParaRPr lang="en-US" sz="2800" dirty="0">
              <a:latin typeface="Times New Roman" panose="02020603050405020304" pitchFamily="18" charset="0"/>
              <a:cs typeface="Times New Roman" panose="02020603050405020304" pitchFamily="18" charset="0"/>
            </a:endParaRPr>
          </a:p>
          <a:p>
            <a:pPr marL="514350" indent="-514350">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Literature survey </a:t>
            </a:r>
          </a:p>
          <a:p>
            <a:pPr marL="514350" indent="-514350">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Technology used </a:t>
            </a:r>
          </a:p>
          <a:p>
            <a:pPr marL="514350" indent="-514350">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Budget in detail </a:t>
            </a:r>
          </a:p>
          <a:p>
            <a:pPr marL="514350" indent="-514350">
              <a:lnSpc>
                <a:spcPct val="100000"/>
              </a:lnSpc>
              <a:buFont typeface="+mj-lt"/>
              <a:buAutoNum type="arabicPeriod"/>
            </a:pPr>
            <a:r>
              <a:rPr lang="en-US" sz="2800" dirty="0">
                <a:latin typeface="Times New Roman" panose="02020603050405020304" pitchFamily="18" charset="0"/>
                <a:cs typeface="Times New Roman" panose="02020603050405020304" pitchFamily="18" charset="0"/>
              </a:rPr>
              <a:t>References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04800" y="6349281"/>
            <a:ext cx="3086100" cy="365125"/>
          </a:xfrm>
        </p:spPr>
        <p:txBody>
          <a:bodyPr/>
          <a:lstStyle/>
          <a:p>
            <a:r>
              <a:rPr lang="en-US" sz="1000" dirty="0">
                <a:latin typeface="Times New Roman" panose="02020603050405020304" pitchFamily="18" charset="0"/>
                <a:cs typeface="Times New Roman" panose="02020603050405020304" pitchFamily="18" charset="0"/>
              </a:rPr>
              <a:t>Department .of Computer Science, RYMEC, </a:t>
            </a:r>
            <a:r>
              <a:rPr lang="en-US" sz="1000" dirty="0" err="1">
                <a:latin typeface="Times New Roman" panose="02020603050405020304" pitchFamily="18" charset="0"/>
                <a:cs typeface="Times New Roman" panose="02020603050405020304" pitchFamily="18" charset="0"/>
              </a:rPr>
              <a:t>Ballari</a:t>
            </a:r>
            <a:endParaRPr lang="en-US" sz="1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b="1" dirty="0">
                <a:solidFill>
                  <a:schemeClr val="bg1"/>
                </a:solidFill>
                <a:latin typeface="Times New Roman" panose="02020603050405020304" pitchFamily="18" charset="0"/>
                <a:cs typeface="Times New Roman" panose="02020603050405020304" pitchFamily="18" charset="0"/>
              </a:rPr>
              <a:t>Contents </a:t>
            </a:r>
            <a:endParaRPr lang="en-IN" sz="3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19333" y="1371600"/>
            <a:ext cx="8471162" cy="5105400"/>
          </a:xfrm>
        </p:spPr>
        <p:txBody>
          <a:bodyPr>
            <a:normAutofit fontScale="92500"/>
          </a:bodyPr>
          <a:lstStyle/>
          <a:p>
            <a:pPr marL="358775" indent="-358775" algn="just">
              <a:lnSpc>
                <a:spcPct val="160000"/>
              </a:lnSpc>
            </a:pPr>
            <a:r>
              <a:rPr lang="en-IN" sz="2200" dirty="0">
                <a:latin typeface="Times New Roman" panose="02020603050405020304" pitchFamily="18" charset="0"/>
                <a:cs typeface="Times New Roman" panose="02020603050405020304" pitchFamily="18" charset="0"/>
              </a:rPr>
              <a:t>A biometric system is a pattern recognition system that checks the authenticity of a person using biometric measures. </a:t>
            </a:r>
          </a:p>
          <a:p>
            <a:pPr marL="358775" indent="-358775" algn="just">
              <a:lnSpc>
                <a:spcPct val="160000"/>
              </a:lnSpc>
            </a:pPr>
            <a:r>
              <a:rPr lang="en-IN" sz="2200" dirty="0">
                <a:latin typeface="Times New Roman" panose="02020603050405020304" pitchFamily="18" charset="0"/>
                <a:cs typeface="Times New Roman" panose="02020603050405020304" pitchFamily="18" charset="0"/>
              </a:rPr>
              <a:t>There are two types of authentication: - verification (checking the validity of a given identity) and identification (checking if given pattern is associated with any of the enrolled identities stored in database). </a:t>
            </a:r>
          </a:p>
          <a:p>
            <a:pPr marL="358775" indent="-358775" algn="just">
              <a:lnSpc>
                <a:spcPct val="160000"/>
              </a:lnSpc>
            </a:pPr>
            <a:r>
              <a:rPr lang="en-IN" sz="2200" dirty="0">
                <a:latin typeface="Times New Roman" panose="02020603050405020304" pitchFamily="18" charset="0"/>
                <a:cs typeface="Times New Roman" panose="02020603050405020304" pitchFamily="18" charset="0"/>
              </a:rPr>
              <a:t>The retina is an internal protected organ of the body. Human retina consists of blood vessels which form a unique pattern and the pattern does not change through the individual’s life. So it is impossible to forge that pattern. </a:t>
            </a:r>
          </a:p>
          <a:p>
            <a:pPr marL="0" indent="0">
              <a:buNone/>
            </a:pPr>
            <a:endParaRPr lang="en-US" dirty="0"/>
          </a:p>
        </p:txBody>
      </p:sp>
      <p:sp>
        <p:nvSpPr>
          <p:cNvPr id="3" name="Footer Placeholder 2"/>
          <p:cNvSpPr>
            <a:spLocks noGrp="1"/>
          </p:cNvSpPr>
          <p:nvPr>
            <p:ph type="ftr" sz="quarter" idx="11"/>
          </p:nvPr>
        </p:nvSpPr>
        <p:spPr>
          <a:xfrm>
            <a:off x="342900" y="6356350"/>
            <a:ext cx="3086100" cy="365125"/>
          </a:xfrm>
        </p:spPr>
        <p:txBody>
          <a:bodyPr/>
          <a:lstStyle/>
          <a:p>
            <a:r>
              <a:rPr lang="en-US" dirty="0">
                <a:latin typeface="Times New Roman" panose="02020603050405020304" pitchFamily="18" charset="0"/>
                <a:cs typeface="Times New Roman" panose="02020603050405020304" pitchFamily="18" charset="0"/>
              </a:rPr>
              <a:t>Department .of Computer Science, RYMEC, </a:t>
            </a:r>
            <a:r>
              <a:rPr lang="en-US" dirty="0" err="1">
                <a:latin typeface="Times New Roman" panose="02020603050405020304" pitchFamily="18" charset="0"/>
                <a:cs typeface="Times New Roman" panose="02020603050405020304" pitchFamily="18" charset="0"/>
              </a:rPr>
              <a:t>Ballari</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xmlns="" val="374466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371600"/>
            <a:ext cx="8458200" cy="3319643"/>
          </a:xfrm>
        </p:spPr>
        <p:txBody>
          <a:bodyPr>
            <a:normAutofit/>
          </a:bodyPr>
          <a:lstStyle/>
          <a:p>
            <a:pPr marL="358775" indent="-358775" algn="just">
              <a:lnSpc>
                <a:spcPct val="150000"/>
              </a:lnSpc>
            </a:pPr>
            <a:r>
              <a:rPr lang="en-IN" sz="2000" dirty="0">
                <a:latin typeface="Times New Roman" panose="02020603050405020304" pitchFamily="18" charset="0"/>
                <a:cs typeface="Times New Roman" panose="02020603050405020304" pitchFamily="18" charset="0"/>
              </a:rPr>
              <a:t>Retina based security system works by tacking an image of an individual's retinal blood vessel network and comparing it to a previously authenticated scan of the same individual. </a:t>
            </a:r>
          </a:p>
          <a:p>
            <a:pPr marL="358775" indent="-358775" algn="just">
              <a:lnSpc>
                <a:spcPct val="150000"/>
              </a:lnSpc>
            </a:pPr>
            <a:r>
              <a:rPr lang="en-IN" sz="2000" dirty="0">
                <a:latin typeface="Times New Roman" panose="02020603050405020304" pitchFamily="18" charset="0"/>
                <a:cs typeface="Times New Roman" panose="02020603050405020304" pitchFamily="18" charset="0"/>
              </a:rPr>
              <a:t>The uniqueness and stability of retina guarantees a strong biometric authentication. Also it is less vulnerable to identity theft.</a:t>
            </a:r>
            <a:endParaRPr lang="en-US" dirty="0"/>
          </a:p>
        </p:txBody>
      </p:sp>
      <p:sp>
        <p:nvSpPr>
          <p:cNvPr id="3" name="Footer Placeholder 2"/>
          <p:cNvSpPr>
            <a:spLocks noGrp="1"/>
          </p:cNvSpPr>
          <p:nvPr>
            <p:ph type="ftr" sz="quarter" idx="11"/>
          </p:nvPr>
        </p:nvSpPr>
        <p:spPr>
          <a:xfrm>
            <a:off x="914400" y="6340182"/>
            <a:ext cx="3086100" cy="365125"/>
          </a:xfrm>
        </p:spPr>
        <p:txBody>
          <a:bodyPr/>
          <a:lstStyle/>
          <a:p>
            <a:r>
              <a:rPr lang="en-US" dirty="0">
                <a:latin typeface="Times New Roman" panose="02020603050405020304" pitchFamily="18" charset="0"/>
                <a:cs typeface="Times New Roman" panose="02020603050405020304" pitchFamily="18" charset="0"/>
              </a:rPr>
              <a:t>Department .of Computer Science, RYMEC, </a:t>
            </a:r>
            <a:r>
              <a:rPr lang="en-US" dirty="0" err="1">
                <a:latin typeface="Times New Roman" panose="02020603050405020304" pitchFamily="18" charset="0"/>
                <a:cs typeface="Times New Roman" panose="02020603050405020304" pitchFamily="18" charset="0"/>
              </a:rPr>
              <a:t>Ballari</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xmlns="" val="220684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524000"/>
            <a:ext cx="8458200" cy="4191000"/>
          </a:xfrm>
        </p:spPr>
        <p:txBody>
          <a:bodyPr>
            <a:normAutofit/>
          </a:bodyPr>
          <a:lstStyle/>
          <a:p>
            <a:pPr marL="358775" indent="-358775">
              <a:lnSpc>
                <a:spcPct val="150000"/>
              </a:lnSpc>
            </a:pPr>
            <a:r>
              <a:rPr lang="en-IN" sz="2400" b="1" u="sng" dirty="0">
                <a:latin typeface="Times New Roman" panose="02020603050405020304" pitchFamily="18" charset="0"/>
                <a:cs typeface="Times New Roman" panose="02020603050405020304" pitchFamily="18" charset="0"/>
              </a:rPr>
              <a:t>Area</a:t>
            </a:r>
            <a:r>
              <a:rPr lang="en-IN" dirty="0">
                <a:latin typeface="Times New Roman" panose="02020603050405020304" pitchFamily="18" charset="0"/>
                <a:cs typeface="Times New Roman" panose="02020603050405020304" pitchFamily="18" charset="0"/>
              </a:rPr>
              <a:t>: Image Processing</a:t>
            </a:r>
          </a:p>
          <a:p>
            <a:pPr marL="358775" indent="-358775" algn="just">
              <a:lnSpc>
                <a:spcPct val="150000"/>
              </a:lnSpc>
            </a:pPr>
            <a:r>
              <a:rPr lang="en-IN" sz="2400" b="1" u="sng" dirty="0">
                <a:latin typeface="Times New Roman" panose="02020603050405020304" pitchFamily="18" charset="0"/>
                <a:cs typeface="Times New Roman" panose="02020603050405020304" pitchFamily="18" charset="0"/>
              </a:rPr>
              <a:t>Problem statement</a:t>
            </a:r>
            <a:r>
              <a:rPr lang="en-IN" dirty="0">
                <a:latin typeface="Times New Roman" panose="02020603050405020304" pitchFamily="18" charset="0"/>
                <a:cs typeface="Times New Roman" panose="02020603050405020304" pitchFamily="18" charset="0"/>
              </a:rPr>
              <a:t>: Biometric security has become more important because of  the increasing activities of terrorism and hackers . Retina recognition technology is continuously growing over years, this technology can resolve the identification of a persons identity, the main purpose of this project is to develop an retina based biometric recognition system for authenticating individual’s</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609600" y="6356350"/>
            <a:ext cx="3086100" cy="365125"/>
          </a:xfrm>
        </p:spPr>
        <p:txBody>
          <a:bodyPr/>
          <a:lstStyle/>
          <a:p>
            <a:r>
              <a:rPr lang="en-US" sz="1000" dirty="0">
                <a:latin typeface="Times New Roman" panose="02020603050405020304" pitchFamily="18" charset="0"/>
                <a:cs typeface="Times New Roman" panose="02020603050405020304" pitchFamily="18" charset="0"/>
              </a:rPr>
              <a:t>Department .of Computer Science, RYMEC, </a:t>
            </a:r>
            <a:r>
              <a:rPr lang="en-US" sz="1000" dirty="0" err="1">
                <a:latin typeface="Times New Roman" panose="02020603050405020304" pitchFamily="18" charset="0"/>
                <a:cs typeface="Times New Roman" panose="02020603050405020304" pitchFamily="18" charset="0"/>
              </a:rPr>
              <a:t>Ballari</a:t>
            </a:r>
            <a:endParaRPr lang="en-US" sz="1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Area and Problem statement </a:t>
            </a:r>
          </a:p>
        </p:txBody>
      </p:sp>
    </p:spTree>
    <p:extLst>
      <p:ext uri="{BB962C8B-B14F-4D97-AF65-F5344CB8AC3E}">
        <p14:creationId xmlns:p14="http://schemas.microsoft.com/office/powerpoint/2010/main" xmlns="" val="90380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828800"/>
            <a:ext cx="8458200" cy="3124200"/>
          </a:xfrm>
        </p:spPr>
        <p:txBody>
          <a:bodyPr>
            <a:normAutofit fontScale="92500"/>
          </a:bodyPr>
          <a:lstStyle/>
          <a:p>
            <a:pPr marL="358775" indent="-358775" algn="just">
              <a:lnSpc>
                <a:spcPct val="160000"/>
              </a:lnSpc>
            </a:pPr>
            <a:r>
              <a:rPr lang="en-IN" sz="2400" dirty="0">
                <a:latin typeface="Times New Roman" panose="02020603050405020304" pitchFamily="18" charset="0"/>
                <a:cs typeface="Times New Roman" panose="02020603050405020304" pitchFamily="18" charset="0"/>
              </a:rPr>
              <a:t>The main objective of this project is to identify a person/individual through their retina. </a:t>
            </a:r>
          </a:p>
          <a:p>
            <a:pPr marL="358775" indent="-358775" algn="just">
              <a:lnSpc>
                <a:spcPct val="160000"/>
              </a:lnSpc>
            </a:pPr>
            <a:r>
              <a:rPr lang="en-IN" sz="2400" dirty="0">
                <a:latin typeface="Times New Roman" panose="02020603050405020304" pitchFamily="18" charset="0"/>
                <a:cs typeface="Times New Roman" panose="02020603050405020304" pitchFamily="18" charset="0"/>
              </a:rPr>
              <a:t>To track an image of an individual’s retinal blood vessel network.</a:t>
            </a:r>
          </a:p>
          <a:p>
            <a:pPr marL="358775" indent="-358775" algn="just">
              <a:lnSpc>
                <a:spcPct val="160000"/>
              </a:lnSpc>
            </a:pPr>
            <a:r>
              <a:rPr lang="en-IN" sz="2400" dirty="0">
                <a:latin typeface="Times New Roman" panose="02020603050405020304" pitchFamily="18" charset="0"/>
                <a:cs typeface="Times New Roman" panose="02020603050405020304" pitchFamily="18" charset="0"/>
              </a:rPr>
              <a:t>To compare tracked retinal blood vessel network with previously authenticated scan of the same individual.</a:t>
            </a:r>
            <a:endParaRPr lang="en-US" sz="24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88070" y="6356350"/>
            <a:ext cx="3086100" cy="365125"/>
          </a:xfrm>
        </p:spPr>
        <p:txBody>
          <a:bodyPr/>
          <a:lstStyle/>
          <a:p>
            <a:r>
              <a:rPr lang="en-US" sz="1000" dirty="0">
                <a:latin typeface="Times New Roman" panose="02020603050405020304" pitchFamily="18" charset="0"/>
                <a:cs typeface="Times New Roman" panose="02020603050405020304" pitchFamily="18" charset="0"/>
              </a:rPr>
              <a:t>Department .of Computer Science, RYMEC, </a:t>
            </a:r>
            <a:r>
              <a:rPr lang="en-US" sz="1000" dirty="0" err="1">
                <a:latin typeface="Times New Roman" panose="02020603050405020304" pitchFamily="18" charset="0"/>
                <a:cs typeface="Times New Roman" panose="02020603050405020304" pitchFamily="18" charset="0"/>
              </a:rPr>
              <a:t>Ballari</a:t>
            </a:r>
            <a:endParaRPr lang="en-US" sz="1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xmlns="" val="285365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42900" y="1752600"/>
            <a:ext cx="8458200" cy="3048000"/>
          </a:xfrm>
        </p:spPr>
        <p:txBody>
          <a:bodyPr>
            <a:normAutofit/>
          </a:bodyPr>
          <a:lstStyle/>
          <a:p>
            <a:pPr marL="358775" indent="-358775" algn="just">
              <a:lnSpc>
                <a:spcPct val="150000"/>
              </a:lnSpc>
            </a:pPr>
            <a:r>
              <a:rPr lang="en-IN" sz="2200" dirty="0">
                <a:latin typeface="Times New Roman" panose="02020603050405020304" pitchFamily="18" charset="0"/>
                <a:cs typeface="Times New Roman" panose="02020603050405020304" pitchFamily="18" charset="0"/>
              </a:rPr>
              <a:t>Security systems are mainly used to authenticate a person. Hence our project can be used to authenticate a valid personal for process like bank transactions, personal security. </a:t>
            </a:r>
          </a:p>
          <a:p>
            <a:pPr marL="358775" indent="-358775" algn="just">
              <a:lnSpc>
                <a:spcPct val="150000"/>
              </a:lnSpc>
            </a:pPr>
            <a:r>
              <a:rPr lang="en-IN" sz="2200" dirty="0">
                <a:latin typeface="Times New Roman" panose="02020603050405020304" pitchFamily="18" charset="0"/>
                <a:cs typeface="Times New Roman" panose="02020603050405020304" pitchFamily="18" charset="0"/>
              </a:rPr>
              <a:t>Biometric security system are the reliable source of security for highly sensitive area such as airport , military base etc</a:t>
            </a:r>
            <a:endParaRPr lang="en-US" sz="2200"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46042" y="6356350"/>
            <a:ext cx="3086100" cy="365125"/>
          </a:xfrm>
        </p:spPr>
        <p:txBody>
          <a:bodyPr/>
          <a:lstStyle/>
          <a:p>
            <a:r>
              <a:rPr lang="en-US" sz="1000" dirty="0">
                <a:latin typeface="Times New Roman" panose="02020603050405020304" pitchFamily="18" charset="0"/>
                <a:cs typeface="Times New Roman" panose="02020603050405020304" pitchFamily="18" charset="0"/>
              </a:rPr>
              <a:t>Department .of Computer Science, RYMEC, </a:t>
            </a:r>
            <a:r>
              <a:rPr lang="en-US" sz="1000" dirty="0" err="1">
                <a:latin typeface="Times New Roman" panose="02020603050405020304" pitchFamily="18" charset="0"/>
                <a:cs typeface="Times New Roman" panose="02020603050405020304" pitchFamily="18" charset="0"/>
              </a:rPr>
              <a:t>Ballari</a:t>
            </a:r>
            <a:endParaRPr lang="en-US" sz="1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Benefits to the society/Organization ..etc</a:t>
            </a:r>
          </a:p>
        </p:txBody>
      </p:sp>
    </p:spTree>
    <p:extLst>
      <p:ext uri="{BB962C8B-B14F-4D97-AF65-F5344CB8AC3E}">
        <p14:creationId xmlns:p14="http://schemas.microsoft.com/office/powerpoint/2010/main" xmlns="" val="227516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81000" y="6356351"/>
            <a:ext cx="3086100" cy="365125"/>
          </a:xfrm>
        </p:spPr>
        <p:txBody>
          <a:bodyPr/>
          <a:lstStyle/>
          <a:p>
            <a:r>
              <a:rPr lang="en-US" dirty="0">
                <a:latin typeface="Times New Roman" panose="02020603050405020304" pitchFamily="18" charset="0"/>
                <a:cs typeface="Times New Roman" panose="02020603050405020304" pitchFamily="18" charset="0"/>
              </a:rPr>
              <a:t>Department .of Computer Science, RYMEC, </a:t>
            </a:r>
            <a:r>
              <a:rPr lang="en-US" dirty="0" err="1">
                <a:latin typeface="Times New Roman" panose="02020603050405020304" pitchFamily="18" charset="0"/>
                <a:cs typeface="Times New Roman" panose="02020603050405020304" pitchFamily="18" charset="0"/>
              </a:rPr>
              <a:t>Ballari</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Literature survey </a:t>
            </a:r>
          </a:p>
        </p:txBody>
      </p:sp>
      <p:graphicFrame>
        <p:nvGraphicFramePr>
          <p:cNvPr id="18" name="Table 18">
            <a:extLst>
              <a:ext uri="{FF2B5EF4-FFF2-40B4-BE49-F238E27FC236}">
                <a16:creationId xmlns:a16="http://schemas.microsoft.com/office/drawing/2014/main" xmlns="" id="{0E1539EC-8804-4C5B-AA3F-C45585F1DDDF}"/>
              </a:ext>
            </a:extLst>
          </p:cNvPr>
          <p:cNvGraphicFramePr>
            <a:graphicFrameLocks noGrp="1"/>
          </p:cNvGraphicFramePr>
          <p:nvPr>
            <p:ph idx="1"/>
            <p:extLst>
              <p:ext uri="{D42A27DB-BD31-4B8C-83A1-F6EECF244321}">
                <p14:modId xmlns:p14="http://schemas.microsoft.com/office/powerpoint/2010/main" xmlns="" val="2864724553"/>
              </p:ext>
            </p:extLst>
          </p:nvPr>
        </p:nvGraphicFramePr>
        <p:xfrm>
          <a:off x="304800" y="1219200"/>
          <a:ext cx="8458200" cy="29311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714709157"/>
                    </a:ext>
                  </a:extLst>
                </a:gridCol>
                <a:gridCol w="2057400">
                  <a:extLst>
                    <a:ext uri="{9D8B030D-6E8A-4147-A177-3AD203B41FA5}">
                      <a16:colId xmlns:a16="http://schemas.microsoft.com/office/drawing/2014/main" xmlns="" val="355478712"/>
                    </a:ext>
                  </a:extLst>
                </a:gridCol>
                <a:gridCol w="1371600">
                  <a:extLst>
                    <a:ext uri="{9D8B030D-6E8A-4147-A177-3AD203B41FA5}">
                      <a16:colId xmlns:a16="http://schemas.microsoft.com/office/drawing/2014/main" xmlns="" val="2007741577"/>
                    </a:ext>
                  </a:extLst>
                </a:gridCol>
                <a:gridCol w="838200">
                  <a:extLst>
                    <a:ext uri="{9D8B030D-6E8A-4147-A177-3AD203B41FA5}">
                      <a16:colId xmlns:a16="http://schemas.microsoft.com/office/drawing/2014/main" xmlns="" val="2233894768"/>
                    </a:ext>
                  </a:extLst>
                </a:gridCol>
                <a:gridCol w="3581400">
                  <a:extLst>
                    <a:ext uri="{9D8B030D-6E8A-4147-A177-3AD203B41FA5}">
                      <a16:colId xmlns:a16="http://schemas.microsoft.com/office/drawing/2014/main" xmlns="" val="4243505692"/>
                    </a:ext>
                  </a:extLst>
                </a:gridCol>
              </a:tblGrid>
              <a:tr h="370840">
                <a:tc>
                  <a:txBody>
                    <a:bodyPr/>
                    <a:lstStyle/>
                    <a:p>
                      <a:pPr marL="0" indent="0" algn="ctr"/>
                      <a:r>
                        <a:rPr lang="en-US" dirty="0">
                          <a:latin typeface="Times New Roman" panose="02020603050405020304" pitchFamily="18" charset="0"/>
                          <a:cs typeface="Times New Roman" panose="02020603050405020304" pitchFamily="18" charset="0"/>
                        </a:rPr>
                        <a:t>Sl.no</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Proposed work/conclusion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85851708"/>
                  </a:ext>
                </a:extLst>
              </a:tr>
              <a:tr h="370840">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How iris recognition works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John Daugman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2004</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350" dirty="0">
                          <a:latin typeface="Times New Roman" panose="02020603050405020304" pitchFamily="18" charset="0"/>
                          <a:cs typeface="Times New Roman" panose="02020603050405020304" pitchFamily="18" charset="0"/>
                        </a:rPr>
                        <a:t>The combinatorial complexity of this phase information across different persons span about 249 degrees of freedom and generates discrimination entropy of about 3.2 b mm2 over the iris, enabling real-time decisions about personal identity with extremely high confidence.</a:t>
                      </a:r>
                    </a:p>
                    <a:p>
                      <a:pPr algn="just"/>
                      <a:endParaRPr lang="en-US" sz="1350" dirty="0">
                        <a:latin typeface="Times New Roman" panose="02020603050405020304" pitchFamily="18" charset="0"/>
                        <a:cs typeface="Times New Roman" panose="02020603050405020304" pitchFamily="18" charset="0"/>
                      </a:endParaRPr>
                    </a:p>
                    <a:p>
                      <a:pPr algn="just"/>
                      <a:r>
                        <a:rPr lang="en-US" sz="1350" dirty="0">
                          <a:latin typeface="Times New Roman" panose="02020603050405020304" pitchFamily="18" charset="0"/>
                          <a:cs typeface="Times New Roman" panose="02020603050405020304" pitchFamily="18" charset="0"/>
                        </a:rPr>
                        <a:t>The high confidence level are important because they allow very large database to be searched exhaustively without making false matches despite of many chances.</a:t>
                      </a:r>
                      <a:endParaRPr lang="en-IN" sz="13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30509412"/>
                  </a:ext>
                </a:extLst>
              </a:tr>
            </a:tbl>
          </a:graphicData>
        </a:graphic>
      </p:graphicFrame>
    </p:spTree>
    <p:extLst>
      <p:ext uri="{BB962C8B-B14F-4D97-AF65-F5344CB8AC3E}">
        <p14:creationId xmlns:p14="http://schemas.microsoft.com/office/powerpoint/2010/main" xmlns="" val="283330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Rectangle 5"/>
          <p:cNvSpPr/>
          <p:nvPr/>
        </p:nvSpPr>
        <p:spPr>
          <a:xfrm>
            <a:off x="0" y="319881"/>
            <a:ext cx="9144000" cy="594519"/>
          </a:xfrm>
          <a:prstGeom prst="rect">
            <a:avLst/>
          </a:prstGeom>
          <a:solidFill>
            <a:srgbClr val="00206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lnSpc>
                <a:spcPct val="100000"/>
              </a:lnSpc>
            </a:pPr>
            <a:r>
              <a:rPr lang="en-US" sz="3600" dirty="0">
                <a:latin typeface="Times New Roman" panose="02020603050405020304" pitchFamily="18" charset="0"/>
                <a:cs typeface="Times New Roman" panose="02020603050405020304" pitchFamily="18" charset="0"/>
              </a:rPr>
              <a:t>Literature survey </a:t>
            </a:r>
          </a:p>
        </p:txBody>
      </p:sp>
      <p:graphicFrame>
        <p:nvGraphicFramePr>
          <p:cNvPr id="18" name="Table 18">
            <a:extLst>
              <a:ext uri="{FF2B5EF4-FFF2-40B4-BE49-F238E27FC236}">
                <a16:creationId xmlns:a16="http://schemas.microsoft.com/office/drawing/2014/main" xmlns="" id="{0E1539EC-8804-4C5B-AA3F-C45585F1DDDF}"/>
              </a:ext>
            </a:extLst>
          </p:cNvPr>
          <p:cNvGraphicFramePr>
            <a:graphicFrameLocks noGrp="1"/>
          </p:cNvGraphicFramePr>
          <p:nvPr>
            <p:ph idx="1"/>
            <p:extLst>
              <p:ext uri="{D42A27DB-BD31-4B8C-83A1-F6EECF244321}">
                <p14:modId xmlns:p14="http://schemas.microsoft.com/office/powerpoint/2010/main" xmlns="" val="1374650546"/>
              </p:ext>
            </p:extLst>
          </p:nvPr>
        </p:nvGraphicFramePr>
        <p:xfrm>
          <a:off x="304800" y="1219200"/>
          <a:ext cx="8458200" cy="45770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714709157"/>
                    </a:ext>
                  </a:extLst>
                </a:gridCol>
                <a:gridCol w="2773680">
                  <a:extLst>
                    <a:ext uri="{9D8B030D-6E8A-4147-A177-3AD203B41FA5}">
                      <a16:colId xmlns:a16="http://schemas.microsoft.com/office/drawing/2014/main" xmlns="" val="355478712"/>
                    </a:ext>
                  </a:extLst>
                </a:gridCol>
                <a:gridCol w="1691640">
                  <a:extLst>
                    <a:ext uri="{9D8B030D-6E8A-4147-A177-3AD203B41FA5}">
                      <a16:colId xmlns:a16="http://schemas.microsoft.com/office/drawing/2014/main" xmlns="" val="2007741577"/>
                    </a:ext>
                  </a:extLst>
                </a:gridCol>
                <a:gridCol w="563880">
                  <a:extLst>
                    <a:ext uri="{9D8B030D-6E8A-4147-A177-3AD203B41FA5}">
                      <a16:colId xmlns:a16="http://schemas.microsoft.com/office/drawing/2014/main" xmlns="" val="2233894768"/>
                    </a:ext>
                  </a:extLst>
                </a:gridCol>
                <a:gridCol w="2819400">
                  <a:extLst>
                    <a:ext uri="{9D8B030D-6E8A-4147-A177-3AD203B41FA5}">
                      <a16:colId xmlns:a16="http://schemas.microsoft.com/office/drawing/2014/main" xmlns="" val="4243505692"/>
                    </a:ext>
                  </a:extLst>
                </a:gridCol>
              </a:tblGrid>
              <a:tr h="370840">
                <a:tc>
                  <a:txBody>
                    <a:bodyPr/>
                    <a:lstStyle/>
                    <a:p>
                      <a:pPr marL="0" indent="0" algn="ctr"/>
                      <a:r>
                        <a:rPr lang="en-US" dirty="0">
                          <a:latin typeface="Times New Roman" panose="02020603050405020304" pitchFamily="18" charset="0"/>
                          <a:cs typeface="Times New Roman" panose="02020603050405020304" pitchFamily="18" charset="0"/>
                        </a:rPr>
                        <a:t>Sl.no</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Proposed work/conclusion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85851708"/>
                  </a:ext>
                </a:extLst>
              </a:tr>
              <a:tr h="370840">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Identity verification using iris images: performance of human examiners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K.McGinn,S.Tarin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2013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This </a:t>
                      </a:r>
                      <a:r>
                        <a:rPr lang="en-IN" sz="1350" kern="1200" dirty="0">
                          <a:solidFill>
                            <a:schemeClr val="dk1"/>
                          </a:solidFill>
                          <a:effectLst/>
                          <a:latin typeface="+mn-lt"/>
                          <a:ea typeface="+mn-ea"/>
                          <a:cs typeface="+mn-cs"/>
                        </a:rPr>
                        <a:t>paper presents results of an experiment in which examiners consider a pair of iris images to decide if they are either (a) two images of the same eye of the same person, or (b) images of two different eyes, with the two different individuals having the same gender, ethnicity and approximate age. </a:t>
                      </a:r>
                    </a:p>
                    <a:p>
                      <a:pPr algn="just"/>
                      <a:endParaRPr lang="en-IN" sz="1350" kern="1200" dirty="0">
                        <a:solidFill>
                          <a:schemeClr val="dk1"/>
                        </a:solidFill>
                        <a:effectLst/>
                        <a:latin typeface="+mn-lt"/>
                        <a:ea typeface="+mn-ea"/>
                        <a:cs typeface="+mn-cs"/>
                      </a:endParaRPr>
                    </a:p>
                    <a:p>
                      <a:pPr marL="0" marR="0" lvl="0" indent="0" algn="just" defTabSz="685800" rtl="0" eaLnBrk="1" fontAlgn="auto" latinLnBrk="0" hangingPunct="1">
                        <a:lnSpc>
                          <a:spcPct val="100000"/>
                        </a:lnSpc>
                        <a:spcBef>
                          <a:spcPts val="0"/>
                        </a:spcBef>
                        <a:spcAft>
                          <a:spcPts val="0"/>
                        </a:spcAft>
                        <a:buClrTx/>
                        <a:buSzTx/>
                        <a:buFontTx/>
                        <a:buNone/>
                        <a:tabLst/>
                        <a:defRPr/>
                      </a:pPr>
                      <a:r>
                        <a:rPr lang="en-IN" sz="1350" kern="1200" dirty="0">
                          <a:solidFill>
                            <a:schemeClr val="dk1"/>
                          </a:solidFill>
                          <a:effectLst/>
                          <a:latin typeface="+mn-lt"/>
                          <a:ea typeface="+mn-ea"/>
                          <a:cs typeface="+mn-cs"/>
                        </a:rPr>
                        <a:t>Results suggest that novice examiners can readily achieve accuracy exceeding 90% and can exceed 96% when they judge their decision as “certain”. </a:t>
                      </a:r>
                    </a:p>
                    <a:p>
                      <a:pPr marL="0" marR="0" lvl="0" indent="0" algn="just" defTabSz="685800" rtl="0" eaLnBrk="1" fontAlgn="auto" latinLnBrk="0" hangingPunct="1">
                        <a:lnSpc>
                          <a:spcPct val="100000"/>
                        </a:lnSpc>
                        <a:spcBef>
                          <a:spcPts val="0"/>
                        </a:spcBef>
                        <a:spcAft>
                          <a:spcPts val="0"/>
                        </a:spcAft>
                        <a:buClrTx/>
                        <a:buSzTx/>
                        <a:buFontTx/>
                        <a:buNone/>
                        <a:tabLst/>
                        <a:defRPr/>
                      </a:pPr>
                      <a:endParaRPr lang="en-IN" sz="1350" kern="1200" dirty="0">
                        <a:solidFill>
                          <a:schemeClr val="dk1"/>
                        </a:solidFill>
                        <a:effectLst/>
                        <a:latin typeface="+mn-lt"/>
                        <a:ea typeface="+mn-ea"/>
                        <a:cs typeface="+mn-cs"/>
                      </a:endParaRPr>
                    </a:p>
                    <a:p>
                      <a:pPr marL="0" marR="0" lvl="0" indent="0" algn="just" defTabSz="685800" rtl="0" eaLnBrk="1" fontAlgn="auto" latinLnBrk="0" hangingPunct="1">
                        <a:lnSpc>
                          <a:spcPct val="100000"/>
                        </a:lnSpc>
                        <a:spcBef>
                          <a:spcPts val="0"/>
                        </a:spcBef>
                        <a:spcAft>
                          <a:spcPts val="0"/>
                        </a:spcAft>
                        <a:buClrTx/>
                        <a:buSzTx/>
                        <a:buFontTx/>
                        <a:buNone/>
                        <a:tabLst/>
                        <a:defRPr/>
                      </a:pPr>
                      <a:r>
                        <a:rPr lang="en-IN" sz="1350" kern="1200" dirty="0">
                          <a:solidFill>
                            <a:schemeClr val="dk1"/>
                          </a:solidFill>
                          <a:effectLst/>
                          <a:latin typeface="+mn-lt"/>
                          <a:ea typeface="+mn-ea"/>
                          <a:cs typeface="+mn-cs"/>
                        </a:rPr>
                        <a:t>Results also suggest that examiners may be able to improve their accuracy with experience.</a:t>
                      </a:r>
                    </a:p>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130509412"/>
                  </a:ext>
                </a:extLst>
              </a:tr>
            </a:tbl>
          </a:graphicData>
        </a:graphic>
      </p:graphicFrame>
      <p:sp>
        <p:nvSpPr>
          <p:cNvPr id="7" name="Footer Placeholder 2"/>
          <p:cNvSpPr txBox="1">
            <a:spLocks/>
          </p:cNvSpPr>
          <p:nvPr/>
        </p:nvSpPr>
        <p:spPr>
          <a:xfrm>
            <a:off x="38100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Department .of Computer Science, RYMEC, Ballari</a:t>
            </a:r>
          </a:p>
        </p:txBody>
      </p:sp>
    </p:spTree>
    <p:extLst>
      <p:ext uri="{BB962C8B-B14F-4D97-AF65-F5344CB8AC3E}">
        <p14:creationId xmlns:p14="http://schemas.microsoft.com/office/powerpoint/2010/main" xmlns="" val="138749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861</TotalTime>
  <Words>1472</Words>
  <Application>Microsoft Office PowerPoint</Application>
  <PresentationFormat>On-screen Show (4:3)</PresentationFormat>
  <Paragraphs>178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 RETINA BASED BIOMETRIC RECOGNITION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Roshan</dc:creator>
  <cp:lastModifiedBy>DELL</cp:lastModifiedBy>
  <cp:revision>156</cp:revision>
  <dcterms:created xsi:type="dcterms:W3CDTF">2006-08-16T00:00:00Z</dcterms:created>
  <dcterms:modified xsi:type="dcterms:W3CDTF">2020-08-06T15:37:27Z</dcterms:modified>
</cp:coreProperties>
</file>