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17"/>
  </p:notesMasterIdLst>
  <p:sldIdLst>
    <p:sldId id="256" r:id="rId2"/>
    <p:sldId id="264" r:id="rId3"/>
    <p:sldId id="265" r:id="rId4"/>
    <p:sldId id="278" r:id="rId5"/>
    <p:sldId id="266" r:id="rId6"/>
    <p:sldId id="267" r:id="rId7"/>
    <p:sldId id="273" r:id="rId8"/>
    <p:sldId id="279" r:id="rId9"/>
    <p:sldId id="274" r:id="rId10"/>
    <p:sldId id="276" r:id="rId11"/>
    <p:sldId id="280" r:id="rId12"/>
    <p:sldId id="272" r:id="rId13"/>
    <p:sldId id="281" r:id="rId14"/>
    <p:sldId id="282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5520" autoAdjust="0"/>
  </p:normalViewPr>
  <p:slideViewPr>
    <p:cSldViewPr>
      <p:cViewPr varScale="1">
        <p:scale>
          <a:sx n="70" d="100"/>
          <a:sy n="7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6C83C-964E-4575-84A6-C32542F05C4E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8DB2-543B-461D-A4F2-67B7D9700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4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8DB2-543B-461D-A4F2-67B7D970008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830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EF4B-09F2-4D29-B8FC-587333C12D94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Dept.of CSE, RYMEC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497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5DCA-951A-47A8-8CB7-DAA91E75E45C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Dept.of CSE, RYMEC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049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E472-FCB1-447D-9BFF-013110B46032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Dept.of CSE, RYMEC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267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232A4-E948-49AF-ABBC-0BD6904B675F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Dept.of CSE, RYMEC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744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3168-4DF6-4270-9AF3-59FDD999EF3B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Dept.of CSE, RYMEC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B800-9292-4137-B1A0-BE75D0FD0B1A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Dept.of CSE, RYMEC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728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5612-DC4E-4209-BA5A-C52CA1F65445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Dept.of CSE, RYMEC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868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2152-ECB8-47C2-9358-D3CFE4BAFCCC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Dept.of CSE, RYMEC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370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15A8-C9CB-4937-8E23-28F5B55A7C63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Dept.of CSE, RYMEC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871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E639-9F0A-4039-8B4B-2A190983E309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Dept.of CSE, RYMEC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65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DAE-7B05-45CE-9CCB-698DDBF9EA18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Dept.of CSE, RYMEC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5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EA66-47AD-41A6-A5E3-F812E7F6D6F6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Dept.of CSE, RYMEC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861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690562"/>
          </a:xfrm>
        </p:spPr>
        <p:txBody>
          <a:bodyPr>
            <a:normAutofit fontScale="90000"/>
          </a:bodyPr>
          <a:lstStyle/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RETINA BASED BIOMETRIC RECOGNITION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3886200"/>
            <a:ext cx="3429000" cy="1828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guidance of,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Puneeth G J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Professor,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CSE,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RYMEC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" y="3886200"/>
            <a:ext cx="4038600" cy="2209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3VC15CS053: Meghana K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3VC15CS050: Manjula G 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3VC15CS027: G  Ramya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3VC14CS112: Veluru Eshwari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516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Batch Number:A9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1716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Use Case Diagram:</a:t>
            </a:r>
            <a:endParaRPr lang="en-US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.of Computer Science, RYMEC, </a:t>
            </a:r>
            <a:r>
              <a:rPr lang="en-US" dirty="0" err="1" smtClean="0"/>
              <a:t>Ballari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19881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7.Object-Oriented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1219200"/>
            <a:ext cx="1828800" cy="4712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1371600"/>
            <a:ext cx="1676400" cy="538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Retina Image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3886200" y="2514600"/>
            <a:ext cx="1676400" cy="538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Preprocessing</a:t>
            </a:r>
            <a:endParaRPr lang="en-US" sz="1200" b="1" dirty="0"/>
          </a:p>
        </p:txBody>
      </p:sp>
      <p:sp>
        <p:nvSpPr>
          <p:cNvPr id="10" name="Oval 9"/>
          <p:cNvSpPr/>
          <p:nvPr/>
        </p:nvSpPr>
        <p:spPr>
          <a:xfrm>
            <a:off x="3886200" y="3962400"/>
            <a:ext cx="1676400" cy="538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Bifurcation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3886200" y="4953000"/>
            <a:ext cx="1676400" cy="538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1905000" y="2514596"/>
            <a:ext cx="838200" cy="1548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34200" y="2514596"/>
            <a:ext cx="762000" cy="1548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81200" y="4572000"/>
            <a:ext cx="617477" cy="326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81800" y="4648200"/>
            <a:ext cx="851130" cy="326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</a:p>
        </p:txBody>
      </p:sp>
      <p:cxnSp>
        <p:nvCxnSpPr>
          <p:cNvPr id="16" name="Straight Arrow Connector 15"/>
          <p:cNvCxnSpPr>
            <a:stCxn id="12" idx="6"/>
          </p:cNvCxnSpPr>
          <p:nvPr/>
        </p:nvCxnSpPr>
        <p:spPr>
          <a:xfrm flipV="1">
            <a:off x="2743200" y="1752605"/>
            <a:ext cx="1066800" cy="1519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6"/>
          </p:cNvCxnSpPr>
          <p:nvPr/>
        </p:nvCxnSpPr>
        <p:spPr>
          <a:xfrm flipV="1">
            <a:off x="2743200" y="2895607"/>
            <a:ext cx="1066800" cy="389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6"/>
          </p:cNvCxnSpPr>
          <p:nvPr/>
        </p:nvCxnSpPr>
        <p:spPr>
          <a:xfrm>
            <a:off x="2743200" y="3288806"/>
            <a:ext cx="1066800" cy="869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67000" y="3200396"/>
            <a:ext cx="1143000" cy="1879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</p:cNvCxnSpPr>
          <p:nvPr/>
        </p:nvCxnSpPr>
        <p:spPr>
          <a:xfrm flipH="1" flipV="1">
            <a:off x="5638800" y="1676403"/>
            <a:ext cx="1295400" cy="159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</p:cNvCxnSpPr>
          <p:nvPr/>
        </p:nvCxnSpPr>
        <p:spPr>
          <a:xfrm flipH="1" flipV="1">
            <a:off x="5638800" y="2819404"/>
            <a:ext cx="1295400" cy="464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62600" y="3276596"/>
            <a:ext cx="1371600" cy="802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638800" y="3200396"/>
            <a:ext cx="1371600" cy="1879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402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914400"/>
            <a:ext cx="7772400" cy="51054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50"/>
              </a:spcBef>
              <a:buNone/>
            </a:pPr>
            <a:r>
              <a:rPr lang="en-US" sz="2400" b="1" u="sng" dirty="0" smtClean="0"/>
              <a:t>System Sequence Diagram:</a:t>
            </a:r>
            <a:endParaRPr lang="en-US" sz="2400" u="sng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.of Computer Science, RYMEC, </a:t>
            </a:r>
            <a:r>
              <a:rPr lang="en-US" dirty="0" err="1" smtClean="0"/>
              <a:t>Ballari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19881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7.Object-Oriented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676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Retina Image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667000" y="1676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Preprocessing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267200" y="1676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Bifurcation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943600" y="1676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Feature matching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7467600" y="16764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Result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-265906" y="3847306"/>
            <a:ext cx="4191000" cy="15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181894" y="3771106"/>
            <a:ext cx="4191000" cy="15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858294" y="3847306"/>
            <a:ext cx="4191000" cy="15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458494" y="3771106"/>
            <a:ext cx="4191000" cy="15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906294" y="3847306"/>
            <a:ext cx="4191000" cy="15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90600" y="2667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90600" y="3048000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Retina image as input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057400" y="3429794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Preprocessing stage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62200" y="31226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114800" y="37322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15000" y="44180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62800" y="52562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29000" y="4191000"/>
            <a:ext cx="1588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Finding the bifurcation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105400" y="4648200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Feature matching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5638800"/>
            <a:ext cx="569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Result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1071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>
            <a:normAutofit fontScale="85000" lnSpcReduction="20000"/>
          </a:bodyPr>
          <a:lstStyle/>
          <a:p>
            <a:pPr marL="358775" indent="-358775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[1] J. Daugman, “How iris recognition works,”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IEEE Trans. Circuits Syst.Video Technol.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vol. 14, no. 1, pp. 21–30, Jan. 2004. </a:t>
            </a:r>
          </a:p>
          <a:p>
            <a:pPr marL="358775" indent="-358775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[2] J. Daugman, “Probing the uniqueness and randomness of IrisCodes:Results from 200 billion iris pair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comparisons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,”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Proc. IEEE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vol. 94,no. 11, pp. 1927–1935, Nov. 2006.</a:t>
            </a:r>
          </a:p>
          <a:p>
            <a:pPr marL="358775" indent="-358775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Unique Identification Authority of India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[Online].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Available:http://uidai.gov.in, accessed Nov. 1, 2015.</a:t>
            </a:r>
          </a:p>
          <a:p>
            <a:pPr marL="358775" indent="-358775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[4] K. R. Nobel, “The state of the art in algorithms, fast identificationsolutions and forensic applications,” MorphoTrust USA,Billerica, MA, USA, Tech. Rep., Jan. 2013. [Online]. Available:http://www.planetbiometrics.com/article-details/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/1446/.</a:t>
            </a:r>
          </a:p>
          <a:p>
            <a:pPr marL="358775" indent="-358775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[5] P. E. Peterson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et al.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“Latent prints: A perspective on the state of the science,”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Forensic Sci. Commun.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vol. 11, no. 4, pp. 1–9, 2009.</a:t>
            </a:r>
          </a:p>
          <a:p>
            <a:pPr marL="358775" indent="-358775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[6] C. Champod, “Edmond Locard—Numerical standards and ‘probable’ identifications,”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J. Forensic Identificat.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vol. 45, no. 2, pp. 136–163,1995.</a:t>
            </a:r>
          </a:p>
          <a:p>
            <a:pPr marL="358775" indent="-358775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[7] K. McGinn, S. Tarin, and K. W. Bowyer, “Identity verification usingiris images: Performance of human examiners,” in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Proc. IEEE 6</a:t>
            </a:r>
            <a:r>
              <a:rPr lang="en-IN" i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Int. Conf. Biometrics, Theory, Appl., Syst. (BTAS)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Sep./Oct. 2013,pp. 1–6. </a:t>
            </a:r>
          </a:p>
          <a:p>
            <a:pPr marL="358775" indent="-358775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[8] H. Proenca, “Iris recognition: On the segmentation of degraded imagesacquired in the visible wavelength,”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IEEE Trans. Pattern Anal. Mach.Intell.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vol. 32, no. 8, pp. 1502–1516, Aug. 2010.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.of Computer Science, RYMEC, </a:t>
            </a:r>
            <a:r>
              <a:rPr lang="en-US" dirty="0" err="1" smtClean="0"/>
              <a:t>Ballari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19881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References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23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358775" indent="-358775" algn="just"/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[9] H. Proenca, S. Filipe, R. Santos, J. Oliveira, and L. A. Alexandre, “TheUBIRIS.v2: A database of visible wavelength iris images captured on the-move and at-a-distance,” </a:t>
            </a:r>
            <a:r>
              <a:rPr lang="en-IN" sz="1900" i="1" dirty="0" smtClean="0">
                <a:latin typeface="Times New Roman" pitchFamily="18" charset="0"/>
                <a:cs typeface="Times New Roman" pitchFamily="18" charset="0"/>
              </a:rPr>
              <a:t>IEEE Trans. Pattern Anal. Mach. Intell.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,vol. 32, no. 8, pp. 1529–1535, Aug. 2010.</a:t>
            </a:r>
          </a:p>
          <a:p>
            <a:pPr marL="358775" indent="-358775" algn="just"/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[10] Z. Sun, L. Wang, and T. Tan, “Ordinal feature selection for iris andpalmprint recognition,” </a:t>
            </a:r>
            <a:r>
              <a:rPr lang="en-IN" sz="1900" i="1" dirty="0" smtClean="0">
                <a:latin typeface="Times New Roman" pitchFamily="18" charset="0"/>
                <a:cs typeface="Times New Roman" pitchFamily="18" charset="0"/>
              </a:rPr>
              <a:t>IEEE Trans. Image Process.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, vol. 23, no. 9,pp. 3922–3934, Sep. 2014.</a:t>
            </a:r>
          </a:p>
          <a:p>
            <a:pPr marL="358775" indent="-358775" algn="just"/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[11] M. S. Sunder and A. Ross, “Iris image retrieval based onmacro-features,” in </a:t>
            </a:r>
            <a:r>
              <a:rPr lang="en-IN" sz="1900" i="1" dirty="0" smtClean="0">
                <a:latin typeface="Times New Roman" pitchFamily="18" charset="0"/>
                <a:cs typeface="Times New Roman" pitchFamily="18" charset="0"/>
              </a:rPr>
              <a:t>Proc. 20th Int. Conf. Pattern Recognit.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, 2010,pp. 1318–1321.</a:t>
            </a:r>
          </a:p>
          <a:p>
            <a:pPr marL="358775" indent="-358775" algn="just"/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[12] J. De Mira and J. Mayer, “Image feature extraction for applicationof biometric identification of iris—A morphological approach,”in </a:t>
            </a:r>
            <a:r>
              <a:rPr lang="en-IN" sz="1900" i="1" dirty="0" smtClean="0">
                <a:latin typeface="Times New Roman" pitchFamily="18" charset="0"/>
                <a:cs typeface="Times New Roman" pitchFamily="18" charset="0"/>
              </a:rPr>
              <a:t>Proc. Brazilian Symp. Comput.Graph. image Process.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, 2003,pp. 391–398. </a:t>
            </a:r>
          </a:p>
          <a:p>
            <a:pPr marL="358775" indent="-358775" algn="just"/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[13] F. Shen, “A visually interpretable iris recognition system with crypt features,”Ph.D. dissertation, Dept. Comput. Sci. Eng., Univ. Notre Dame,Notre Dame, IN, USA, 2014.</a:t>
            </a:r>
          </a:p>
          <a:p>
            <a:pPr marL="358775" indent="-358775" algn="just"/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[14] F. Shen and P. J. Flynn, “Using crypts as iris minutiae,” </a:t>
            </a:r>
            <a:r>
              <a:rPr lang="en-IN" sz="1900" i="1" dirty="0" smtClean="0">
                <a:latin typeface="Times New Roman" pitchFamily="18" charset="0"/>
                <a:cs typeface="Times New Roman" pitchFamily="18" charset="0"/>
              </a:rPr>
              <a:t>Proc. SPIE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,vol. 8712, p. 87120B, May 2013. </a:t>
            </a:r>
          </a:p>
          <a:p>
            <a:pPr marL="358775" indent="-358775" algn="just"/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[15] F. Shen and P. J. Flynn, “Iris matching by crypts and anti-crypts,” in</a:t>
            </a:r>
            <a:r>
              <a:rPr lang="en-IN" sz="1900" i="1" dirty="0" smtClean="0">
                <a:latin typeface="Times New Roman" pitchFamily="18" charset="0"/>
                <a:cs typeface="Times New Roman" pitchFamily="18" charset="0"/>
              </a:rPr>
              <a:t>Proc. IEEE Conf. Technol. Homeland Secur.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, Nov. 2012, pp. 208–213.</a:t>
            </a:r>
          </a:p>
          <a:p>
            <a:pPr marL="0" indent="0" algn="just">
              <a:buNone/>
            </a:pPr>
            <a:endParaRPr lang="en-IN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.of Computer Science, RYMEC, </a:t>
            </a:r>
            <a:r>
              <a:rPr lang="en-US" dirty="0" err="1" smtClean="0"/>
              <a:t>Ballari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19881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References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45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876800"/>
          </a:xfrm>
        </p:spPr>
        <p:txBody>
          <a:bodyPr>
            <a:noAutofit/>
          </a:bodyPr>
          <a:lstStyle/>
          <a:p>
            <a:pPr marL="358775" indent="-358775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[16] F. Shen and P. J. Flynn, “Are iris crypts useful in identity recognition?”in 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Proc. IEEE 6th Int. Conf. Biometrics, Theory, Appl., Syst.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,Sep./Oct. 2013, pp. 1–6.</a:t>
            </a:r>
          </a:p>
          <a:p>
            <a:pPr marL="358775" indent="-358775"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[17] F. Shen and P. J. Flynn, “Iris crypts: Multi-scale detection and shapebasedmatching,” in 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Proc. IEEE Winter Conf. Appl. Comput. Vis.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,Mar. 2014, pp. 977–983.= </a:t>
            </a:r>
          </a:p>
          <a:p>
            <a:pPr marL="358775" indent="-358775"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[18] J. Chen, C. W. Harvey, M. S. Alber, and D. Z. Chen, “A matchingmodel based on earth mover’s distance for tracking Myxococcusxanthus,”in 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Proc. Med. Image Comput. Comput.-Assist. Intervene.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2014,pp. 113–120. </a:t>
            </a:r>
          </a:p>
          <a:p>
            <a:pPr marL="358775" indent="-358775"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[19] J. Chen, F. Shen, D. Z. Chen, and P. J. Flynn, “Iris recognition based onhuman-interpretable features,” in 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Proc. IEEE Int. Conf. Identity, Secur.Behavior Anal. (ISBA)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Mar. 2015, pp. 1–6.</a:t>
            </a:r>
          </a:p>
          <a:p>
            <a:pPr marL="358775" indent="-358775"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[20] P. J. Phillips, K. W. Bowyer, P. J. Flynn, X. Liu, and W. T. Scruggs, “Theiris challenge evaluation 2005,” in 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Proc. 2nd IEEE Int. Conf. Biometrics,Theory, Appl., Syst.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Sep./Oct. 2008, pp. 1–8. </a:t>
            </a:r>
          </a:p>
          <a:p>
            <a:pPr marL="358775" indent="-358775"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[21] 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CASIA Iris Image Database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 [Online]. Available: http://biometrics.idealtest.org/, accessed Nov. 14, 2015.</a:t>
            </a:r>
          </a:p>
          <a:p>
            <a:pPr marL="358775" indent="-358775" algn="just"/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.of Computer Science, RYMEC, </a:t>
            </a:r>
            <a:r>
              <a:rPr lang="en-US" dirty="0" err="1" smtClean="0"/>
              <a:t>Ballari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19881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References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03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971800"/>
            <a:ext cx="77724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  <a:endParaRPr lang="en-US" sz="60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.of Computer Science, RYMEC, </a:t>
            </a:r>
            <a:r>
              <a:rPr lang="en-US" dirty="0" err="1" smtClean="0"/>
              <a:t>Ballari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19881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60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0292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and Problem statement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Requirements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Subsystem Architecture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Analysis and Modeling (refer SRS)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.of Computer Science, RYMEC, </a:t>
            </a:r>
            <a:r>
              <a:rPr lang="en-US" dirty="0" err="1" smtClean="0"/>
              <a:t>Ballari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19881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371600"/>
            <a:ext cx="8077200" cy="4724400"/>
          </a:xfrm>
        </p:spPr>
        <p:txBody>
          <a:bodyPr>
            <a:normAutofit/>
          </a:bodyPr>
          <a:lstStyle/>
          <a:p>
            <a:pPr marL="358775" indent="-358775" algn="just">
              <a:lnSpc>
                <a:spcPct val="16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system is a pattern recognition system that checks the authenticity of a person using biometric measures. </a:t>
            </a:r>
          </a:p>
          <a:p>
            <a:pPr marL="358775" indent="-358775" algn="just">
              <a:lnSpc>
                <a:spcPct val="16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authentication: - verification (checking the validity of a given identity) and identification (checking if given pattern is associated with any of the enrolled identities stored in database). </a:t>
            </a:r>
          </a:p>
          <a:p>
            <a:pPr marL="358775" indent="-358775" algn="just">
              <a:lnSpc>
                <a:spcPct val="16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retina is an internal protected organ of the body. Human retina consists of blood vessels which form a unique pattern and the pattern does not change through the individual’s life. So it is impossible to forge that pattern.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.of Computer Science, RYMEC, </a:t>
            </a:r>
            <a:r>
              <a:rPr lang="en-US" dirty="0" err="1" smtClean="0"/>
              <a:t>Ballari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19881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lnSpc>
                <a:spcPct val="100000"/>
              </a:lnSpc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7446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648200"/>
          </a:xfrm>
        </p:spPr>
        <p:txBody>
          <a:bodyPr>
            <a:normAutofit/>
          </a:bodyPr>
          <a:lstStyle/>
          <a:p>
            <a:pPr marL="358775" indent="-358775"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Retina based security system works by tacking an image of an individual's retinal blood vessel network and comparing it to a previously authenticated scan of the same individual. </a:t>
            </a:r>
          </a:p>
          <a:p>
            <a:pPr marL="358775" indent="-358775"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uniqueness and stability of retina guarantees a strong biometric authentication. Also it is less vulnerable to identity theft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.of Computer Science, RYMEC, </a:t>
            </a:r>
            <a:r>
              <a:rPr lang="en-US" dirty="0" err="1" smtClean="0"/>
              <a:t>Ballari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19881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lnSpc>
                <a:spcPct val="100000"/>
              </a:lnSpc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485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/>
          </a:bodyPr>
          <a:lstStyle/>
          <a:p>
            <a:pPr marL="358775" indent="-358775">
              <a:lnSpc>
                <a:spcPct val="150000"/>
              </a:lnSpc>
            </a:pPr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Image Processing</a:t>
            </a:r>
          </a:p>
          <a:p>
            <a:pPr marL="358775" indent="-358775" algn="just">
              <a:lnSpc>
                <a:spcPct val="150000"/>
              </a:lnSpc>
            </a:pPr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Biometric security has become more important because of  the increasing activities of terrorism and hackers . Retina recognition technology is continuously growing over years, this technology can resolve the identification of a persons identity, the main purpose of this project is to develop an retina based biometric recognition system for authenticating individual’s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.of Computer Science, RYMEC, </a:t>
            </a:r>
            <a:r>
              <a:rPr lang="en-US" dirty="0" err="1" smtClean="0"/>
              <a:t>Ballari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19881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Area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Problem statement </a:t>
            </a:r>
          </a:p>
        </p:txBody>
      </p:sp>
    </p:spTree>
    <p:extLst>
      <p:ext uri="{BB962C8B-B14F-4D97-AF65-F5344CB8AC3E}">
        <p14:creationId xmlns:p14="http://schemas.microsoft.com/office/powerpoint/2010/main" xmlns="" val="903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/>
          </a:bodyPr>
          <a:lstStyle/>
          <a:p>
            <a:pPr marL="358775" indent="-358775" algn="just">
              <a:lnSpc>
                <a:spcPct val="16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identify a person/individual through their retina. </a:t>
            </a:r>
          </a:p>
          <a:p>
            <a:pPr marL="358775" indent="-358775" algn="just">
              <a:lnSpc>
                <a:spcPct val="16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track an image of an individual’s retinal blood vessel network.</a:t>
            </a:r>
          </a:p>
          <a:p>
            <a:pPr marL="358775" indent="-358775" algn="just">
              <a:lnSpc>
                <a:spcPct val="16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tracked retinal blood vessel network with previously authenticated scan of the same individual.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 algn="just">
              <a:lnSpc>
                <a:spcPct val="16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.of Computer Science, RYMEC, </a:t>
            </a:r>
            <a:r>
              <a:rPr lang="en-US" dirty="0" err="1" smtClean="0"/>
              <a:t>Ballari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04800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Objective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65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Functional requirements: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System to satisfy the business needs and be acceptable to the users. Based on this, the functional requirements that the system must require are as follows: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1. System Functional requirements are the functions or features that must be included in any must detect the individual on the basis of Iris.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2. System should process the input given by the user only if it is an image file.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.of Computer Science, RYMEC, </a:t>
            </a:r>
            <a:r>
              <a:rPr lang="en-US" dirty="0" err="1" smtClean="0"/>
              <a:t>Ballari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19881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4.Specific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5291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45720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Non-Functional requirements: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Non-functional Requirements is a description of features, characteristics and attribute of the system as well as any constraints that may limit the boundaries of the proposed system. The non-functional requirements are essentially based on the performance, information, economy, control and security efficiency and services. Based on these, non-functional requirements are as follows: 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friendly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should provide better accuracy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perform with efficient throughput and response time.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.of Computer Science, RYMEC, </a:t>
            </a:r>
            <a:r>
              <a:rPr lang="en-US" dirty="0" err="1" smtClean="0"/>
              <a:t>Ballari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19881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4.Specific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42638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.of Computer Science, RYMEC, </a:t>
            </a:r>
            <a:r>
              <a:rPr lang="en-US" dirty="0" err="1" smtClean="0"/>
              <a:t>Ballari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19881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5.System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7642647" cy="51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77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Words>989</Words>
  <Application>Microsoft Office PowerPoint</Application>
  <PresentationFormat>On-screen Show (4:3)</PresentationFormat>
  <Paragraphs>124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    RETINA BASED BIOMETRIC RECOGNITION SYSTEM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Roshan</dc:creator>
  <cp:lastModifiedBy>DELL</cp:lastModifiedBy>
  <cp:revision>151</cp:revision>
  <dcterms:created xsi:type="dcterms:W3CDTF">2006-08-16T00:00:00Z</dcterms:created>
  <dcterms:modified xsi:type="dcterms:W3CDTF">2020-08-06T16:02:11Z</dcterms:modified>
</cp:coreProperties>
</file>